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1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3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slideMasters/slideMaster2.xml" ContentType="application/vnd.openxmlformats-officedocument.presentationml.slideMaster+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notesSlides/notesSlide4.xml" ContentType="application/vnd.openxmlformats-officedocument.presentationml.notesSlide+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Masters/notesMaster1.xml" ContentType="application/vnd.openxmlformats-officedocument.presentationml.notes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handoutMasterIdLst>
    <p:handoutMasterId r:id="rId42"/>
  </p:handoutMasterIdLst>
  <p:sldIdLst>
    <p:sldId id="289" r:id="rId3"/>
    <p:sldId id="290" r:id="rId4"/>
    <p:sldId id="1056" r:id="rId5"/>
    <p:sldId id="1057" r:id="rId6"/>
    <p:sldId id="1058" r:id="rId7"/>
    <p:sldId id="433" r:id="rId8"/>
    <p:sldId id="1066" r:id="rId9"/>
    <p:sldId id="1023" r:id="rId10"/>
    <p:sldId id="941" r:id="rId11"/>
    <p:sldId id="278" r:id="rId12"/>
    <p:sldId id="1042" r:id="rId13"/>
    <p:sldId id="1043" r:id="rId14"/>
    <p:sldId id="1044" r:id="rId15"/>
    <p:sldId id="1045" r:id="rId16"/>
    <p:sldId id="1055" r:id="rId17"/>
    <p:sldId id="1060" r:id="rId18"/>
    <p:sldId id="1054" r:id="rId19"/>
    <p:sldId id="1061" r:id="rId20"/>
    <p:sldId id="942" r:id="rId21"/>
    <p:sldId id="1026" r:id="rId22"/>
    <p:sldId id="1062" r:id="rId23"/>
    <p:sldId id="1065" r:id="rId24"/>
    <p:sldId id="1025" r:id="rId25"/>
    <p:sldId id="1024" r:id="rId26"/>
    <p:sldId id="1046" r:id="rId27"/>
    <p:sldId id="1049" r:id="rId28"/>
    <p:sldId id="1048" r:id="rId29"/>
    <p:sldId id="1047" r:id="rId30"/>
    <p:sldId id="1052" r:id="rId31"/>
    <p:sldId id="1050" r:id="rId32"/>
    <p:sldId id="1037" r:id="rId33"/>
    <p:sldId id="1038" r:id="rId34"/>
    <p:sldId id="1039" r:id="rId35"/>
    <p:sldId id="1040" r:id="rId36"/>
    <p:sldId id="1041" r:id="rId37"/>
    <p:sldId id="1064" r:id="rId38"/>
    <p:sldId id="285" r:id="rId39"/>
    <p:sldId id="286" r:id="rId40"/>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houane Ben Hamadou" initials="RBH" lastIdx="5" clrIdx="0"/>
  <p:cmAuthor id="2" name="Dr. Ali Ghalambor" initials="DAG"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7755" autoAdjust="0"/>
  </p:normalViewPr>
  <p:slideViewPr>
    <p:cSldViewPr snapToGrid="0">
      <p:cViewPr varScale="1">
        <p:scale>
          <a:sx n="68" d="100"/>
          <a:sy n="68" d="100"/>
        </p:scale>
        <p:origin x="1910" y="62"/>
      </p:cViewPr>
      <p:guideLst>
        <p:guide orient="horz" pos="2160"/>
        <p:guide pos="288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48"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customXml" Target="../customXml/item4.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666699"/>
            </a:solidFill>
            <a:ln>
              <a:solidFill>
                <a:srgbClr val="666699"/>
              </a:solidFill>
            </a:ln>
            <a:effectLst/>
          </c:spPr>
          <c:invertIfNegative val="0"/>
          <c:dLbls>
            <c:dLbl>
              <c:idx val="0"/>
              <c:layout>
                <c:manualLayout>
                  <c:x val="1.9237005816873168E-2"/>
                  <c:y val="-9.502923976608186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236-4E08-9C4A-E4557EABC4BC}"/>
                </c:ext>
              </c:extLst>
            </c:dLbl>
            <c:dLbl>
              <c:idx val="1"/>
              <c:layout>
                <c:manualLayout>
                  <c:x val="2.2222222222222195E-2"/>
                  <c:y val="9.259259259259217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236-4E08-9C4A-E4557EABC4BC}"/>
                </c:ext>
              </c:extLst>
            </c:dLbl>
            <c:dLbl>
              <c:idx val="2"/>
              <c:layout>
                <c:manualLayout>
                  <c:x val="2.2222222222222171E-2"/>
                  <c:y val="9.259259259259258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236-4E08-9C4A-E4557EABC4BC}"/>
                </c:ext>
              </c:extLst>
            </c:dLbl>
            <c:dLbl>
              <c:idx val="3"/>
              <c:layout>
                <c:manualLayout>
                  <c:x val="1.9444444444444393E-2"/>
                  <c:y val="1.388888888888880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236-4E08-9C4A-E4557EABC4BC}"/>
                </c:ext>
              </c:extLst>
            </c:dLbl>
            <c:dLbl>
              <c:idx val="4"/>
              <c:layout>
                <c:manualLayout>
                  <c:x val="3.0555555555555555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236-4E08-9C4A-E4557EABC4BC}"/>
                </c:ext>
              </c:extLst>
            </c:dLbl>
            <c:dLbl>
              <c:idx val="5"/>
              <c:layout>
                <c:manualLayout>
                  <c:x val="-1.9210081450746056E-3"/>
                  <c:y val="-1.75438596491228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236-4E08-9C4A-E4557EABC4BC}"/>
                </c:ext>
              </c:extLst>
            </c:dLbl>
            <c:dLbl>
              <c:idx val="7"/>
              <c:layout>
                <c:manualLayout>
                  <c:x val="1.9444444444444445E-2"/>
                  <c:y val="1.38888888888888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236-4E08-9C4A-E4557EABC4BC}"/>
                </c:ext>
              </c:extLst>
            </c:dLbl>
            <c:dLbl>
              <c:idx val="8"/>
              <c:layout>
                <c:manualLayout>
                  <c:x val="2.3052097740894423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236-4E08-9C4A-E4557EABC4BC}"/>
                </c:ext>
              </c:extLst>
            </c:dLbl>
            <c:dLbl>
              <c:idx val="9"/>
              <c:layout>
                <c:manualLayout>
                  <c:x val="2.4999999999999797E-2"/>
                  <c:y val="1.388888888888880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9236-4E08-9C4A-E4557EABC4B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Sheet1!$G$3:$G$12</c:f>
                <c:numCache>
                  <c:formatCode>General</c:formatCode>
                  <c:ptCount val="10"/>
                  <c:pt idx="0">
                    <c:v>0.89999999999999991</c:v>
                  </c:pt>
                  <c:pt idx="1">
                    <c:v>0.70000000000000018</c:v>
                  </c:pt>
                  <c:pt idx="2">
                    <c:v>0.99999999999999956</c:v>
                  </c:pt>
                  <c:pt idx="3">
                    <c:v>1.5999999999999996</c:v>
                  </c:pt>
                  <c:pt idx="4">
                    <c:v>0.70000000000000018</c:v>
                  </c:pt>
                  <c:pt idx="5">
                    <c:v>6.999999999999984E-2</c:v>
                  </c:pt>
                  <c:pt idx="6">
                    <c:v>0.10000000000000009</c:v>
                  </c:pt>
                  <c:pt idx="7">
                    <c:v>0.5</c:v>
                  </c:pt>
                  <c:pt idx="8">
                    <c:v>2.4199999999999995</c:v>
                  </c:pt>
                  <c:pt idx="9">
                    <c:v>1.6999999999999997</c:v>
                  </c:pt>
                </c:numCache>
              </c:numRef>
            </c:plus>
            <c:minus>
              <c:numRef>
                <c:f>Sheet1!$F$3:$F$12</c:f>
                <c:numCache>
                  <c:formatCode>General</c:formatCode>
                  <c:ptCount val="10"/>
                  <c:pt idx="0">
                    <c:v>1.1000000000000001</c:v>
                  </c:pt>
                  <c:pt idx="1">
                    <c:v>0.60000000000000009</c:v>
                  </c:pt>
                  <c:pt idx="2">
                    <c:v>0.70000000000000018</c:v>
                  </c:pt>
                  <c:pt idx="3">
                    <c:v>0.80000000000000027</c:v>
                  </c:pt>
                  <c:pt idx="4">
                    <c:v>0.59999999999999964</c:v>
                  </c:pt>
                  <c:pt idx="5">
                    <c:v>6.999999999999984E-2</c:v>
                  </c:pt>
                  <c:pt idx="6">
                    <c:v>0.10000000000000009</c:v>
                  </c:pt>
                  <c:pt idx="7">
                    <c:v>0.5</c:v>
                  </c:pt>
                  <c:pt idx="8">
                    <c:v>1.2000000000000002</c:v>
                  </c:pt>
                  <c:pt idx="9">
                    <c:v>0.80000000000000027</c:v>
                  </c:pt>
                </c:numCache>
              </c:numRef>
            </c:minus>
            <c:spPr>
              <a:noFill/>
              <a:ln w="9525" cap="flat" cmpd="sng" algn="ctr">
                <a:solidFill>
                  <a:schemeClr val="tx1">
                    <a:lumMod val="65000"/>
                    <a:lumOff val="35000"/>
                  </a:schemeClr>
                </a:solidFill>
                <a:round/>
              </a:ln>
              <a:effectLst/>
            </c:spPr>
          </c:errBars>
          <c:cat>
            <c:strRef>
              <c:f>Sheet1!$B$3:$B$12</c:f>
              <c:strCache>
                <c:ptCount val="10"/>
                <c:pt idx="0">
                  <c:v>Imai et al. </c:v>
                </c:pt>
                <c:pt idx="1">
                  <c:v>Liu et al. </c:v>
                </c:pt>
                <c:pt idx="2">
                  <c:v>Read et al.</c:v>
                </c:pt>
                <c:pt idx="3">
                  <c:v>Riou et al.</c:v>
                </c:pt>
                <c:pt idx="4">
                  <c:v>Zhao et al. </c:v>
                </c:pt>
                <c:pt idx="5">
                  <c:v>Zhao et al. </c:v>
                </c:pt>
                <c:pt idx="6">
                  <c:v>Jung et al.</c:v>
                </c:pt>
                <c:pt idx="7">
                  <c:v>Jung et al.</c:v>
                </c:pt>
                <c:pt idx="8">
                  <c:v>Kucharski et al.</c:v>
                </c:pt>
                <c:pt idx="9">
                  <c:v>Li et al.</c:v>
                </c:pt>
              </c:strCache>
            </c:strRef>
          </c:cat>
          <c:val>
            <c:numRef>
              <c:f>Sheet1!$C$3:$C$12</c:f>
              <c:numCache>
                <c:formatCode>General</c:formatCode>
                <c:ptCount val="10"/>
                <c:pt idx="0">
                  <c:v>2.6</c:v>
                </c:pt>
                <c:pt idx="1">
                  <c:v>2.9</c:v>
                </c:pt>
                <c:pt idx="2">
                  <c:v>3.1</c:v>
                </c:pt>
                <c:pt idx="3">
                  <c:v>2.2000000000000002</c:v>
                </c:pt>
                <c:pt idx="4">
                  <c:v>3.3</c:v>
                </c:pt>
                <c:pt idx="5" formatCode="0.0">
                  <c:v>2.56</c:v>
                </c:pt>
                <c:pt idx="6">
                  <c:v>2.1</c:v>
                </c:pt>
                <c:pt idx="7">
                  <c:v>3.2</c:v>
                </c:pt>
                <c:pt idx="8">
                  <c:v>2.35</c:v>
                </c:pt>
                <c:pt idx="9">
                  <c:v>2.2000000000000002</c:v>
                </c:pt>
              </c:numCache>
            </c:numRef>
          </c:val>
          <c:extLst>
            <c:ext xmlns:c16="http://schemas.microsoft.com/office/drawing/2014/chart" uri="{C3380CC4-5D6E-409C-BE32-E72D297353CC}">
              <c16:uniqueId val="{00000009-9236-4E08-9C4A-E4557EABC4BC}"/>
            </c:ext>
          </c:extLst>
        </c:ser>
        <c:dLbls>
          <c:showLegendKey val="0"/>
          <c:showVal val="0"/>
          <c:showCatName val="0"/>
          <c:showSerName val="0"/>
          <c:showPercent val="0"/>
          <c:showBubbleSize val="0"/>
        </c:dLbls>
        <c:gapWidth val="219"/>
        <c:overlap val="-27"/>
        <c:axId val="775129128"/>
        <c:axId val="775129456"/>
      </c:barChart>
      <c:catAx>
        <c:axId val="775129128"/>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234000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en-US"/>
          </a:p>
        </c:txPr>
        <c:crossAx val="775129456"/>
        <c:crosses val="autoZero"/>
        <c:auto val="1"/>
        <c:lblAlgn val="ctr"/>
        <c:lblOffset val="100"/>
        <c:noMultiLvlLbl val="0"/>
      </c:catAx>
      <c:valAx>
        <c:axId val="775129456"/>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775129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30E08F2E-5F06-4CE2-A139-452A1382A6F0}" type="datetimeFigureOut">
              <a:rPr lang="en-US"/>
              <a:t>5/13/2020</a:t>
            </a:fld>
            <a:endParaRPr/>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1A4C5DC6-1594-414D-9341-ABA08739246C}" type="datetimeFigureOut">
              <a:rPr lang="en-US"/>
              <a:t>5/13/2020</a:t>
            </a:fld>
            <a:endParaRPr/>
          </a:p>
        </p:txBody>
      </p:sp>
      <p:sp>
        <p:nvSpPr>
          <p:cNvPr id="4" name="Slide Image Placeholder 3"/>
          <p:cNvSpPr>
            <a:spLocks noGrp="1" noRot="1" noChangeAspect="1"/>
          </p:cNvSpPr>
          <p:nvPr>
            <p:ph type="sldImg" idx="2"/>
          </p:nvPr>
        </p:nvSpPr>
        <p:spPr>
          <a:xfrm>
            <a:off x="1168400" y="1238250"/>
            <a:ext cx="4457700" cy="33432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2240033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Makes sense for a household transmission; about 80% in China </a:t>
            </a:r>
          </a:p>
        </p:txBody>
      </p:sp>
      <p:sp>
        <p:nvSpPr>
          <p:cNvPr id="4" name="Slide Number Placeholder 3"/>
          <p:cNvSpPr>
            <a:spLocks noGrp="1"/>
          </p:cNvSpPr>
          <p:nvPr>
            <p:ph type="sldNum" sz="quarter" idx="5"/>
          </p:nvPr>
        </p:nvSpPr>
        <p:spPr/>
        <p:txBody>
          <a:bodyPr/>
          <a:lstStyle/>
          <a:p>
            <a:fld id="{77542409-6A04-4DC6-AC3A-D3758287A8F2}" type="slidenum">
              <a:rPr lang="en-US" smtClean="0"/>
              <a:t>30</a:t>
            </a:fld>
            <a:endParaRPr lang="en-US"/>
          </a:p>
        </p:txBody>
      </p:sp>
    </p:spTree>
    <p:extLst>
      <p:ext uri="{BB962C8B-B14F-4D97-AF65-F5344CB8AC3E}">
        <p14:creationId xmlns:p14="http://schemas.microsoft.com/office/powerpoint/2010/main" val="1132763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Vaccine impact is more complicated than it may seem. It might be partially efficacious. It may have also different efficacies. </a:t>
            </a:r>
          </a:p>
          <a:p>
            <a:r>
              <a:rPr lang="en-US" dirty="0"/>
              <a:t>May not be sufficient to contain the infection. But it will reduce the scale and delay the epidemic, thereby relieving healthcare. We still need social distancing measures, but not as severe</a:t>
            </a:r>
          </a:p>
        </p:txBody>
      </p:sp>
      <p:sp>
        <p:nvSpPr>
          <p:cNvPr id="4" name="Slide Number Placeholder 3"/>
          <p:cNvSpPr>
            <a:spLocks noGrp="1"/>
          </p:cNvSpPr>
          <p:nvPr>
            <p:ph type="sldNum" sz="quarter" idx="5"/>
          </p:nvPr>
        </p:nvSpPr>
        <p:spPr/>
        <p:txBody>
          <a:bodyPr/>
          <a:lstStyle/>
          <a:p>
            <a:fld id="{77542409-6A04-4DC6-AC3A-D3758287A8F2}" type="slidenum">
              <a:rPr lang="en-US" smtClean="0"/>
              <a:t>32</a:t>
            </a:fld>
            <a:endParaRPr lang="en-US"/>
          </a:p>
        </p:txBody>
      </p:sp>
    </p:spTree>
    <p:extLst>
      <p:ext uri="{BB962C8B-B14F-4D97-AF65-F5344CB8AC3E}">
        <p14:creationId xmlns:p14="http://schemas.microsoft.com/office/powerpoint/2010/main" val="3699177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Vaccine impact is more complicated than it may seem. It might be partially efficacious. It may have also different efficacies. </a:t>
            </a:r>
          </a:p>
        </p:txBody>
      </p:sp>
      <p:sp>
        <p:nvSpPr>
          <p:cNvPr id="4" name="Slide Number Placeholder 3"/>
          <p:cNvSpPr>
            <a:spLocks noGrp="1"/>
          </p:cNvSpPr>
          <p:nvPr>
            <p:ph type="sldNum" sz="quarter" idx="5"/>
          </p:nvPr>
        </p:nvSpPr>
        <p:spPr/>
        <p:txBody>
          <a:bodyPr/>
          <a:lstStyle/>
          <a:p>
            <a:fld id="{77542409-6A04-4DC6-AC3A-D3758287A8F2}" type="slidenum">
              <a:rPr lang="en-US" smtClean="0"/>
              <a:t>33</a:t>
            </a:fld>
            <a:endParaRPr lang="en-US"/>
          </a:p>
        </p:txBody>
      </p:sp>
    </p:spTree>
    <p:extLst>
      <p:ext uri="{BB962C8B-B14F-4D97-AF65-F5344CB8AC3E}">
        <p14:creationId xmlns:p14="http://schemas.microsoft.com/office/powerpoint/2010/main" val="3502491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Vaccine impact is more complicated than it may seem. It might be partially efficacious. It may have also different efficacies. </a:t>
            </a:r>
          </a:p>
        </p:txBody>
      </p:sp>
      <p:sp>
        <p:nvSpPr>
          <p:cNvPr id="4" name="Slide Number Placeholder 3"/>
          <p:cNvSpPr>
            <a:spLocks noGrp="1"/>
          </p:cNvSpPr>
          <p:nvPr>
            <p:ph type="sldNum" sz="quarter" idx="5"/>
          </p:nvPr>
        </p:nvSpPr>
        <p:spPr/>
        <p:txBody>
          <a:bodyPr/>
          <a:lstStyle/>
          <a:p>
            <a:fld id="{77542409-6A04-4DC6-AC3A-D3758287A8F2}" type="slidenum">
              <a:rPr lang="en-US" smtClean="0"/>
              <a:t>34</a:t>
            </a:fld>
            <a:endParaRPr lang="en-US"/>
          </a:p>
        </p:txBody>
      </p:sp>
    </p:spTree>
    <p:extLst>
      <p:ext uri="{BB962C8B-B14F-4D97-AF65-F5344CB8AC3E}">
        <p14:creationId xmlns:p14="http://schemas.microsoft.com/office/powerpoint/2010/main" val="1275055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going to get the vaccine first </a:t>
            </a:r>
          </a:p>
          <a:p>
            <a:r>
              <a:rPr lang="en-US" dirty="0"/>
              <a:t>On balance, it best for the elderly </a:t>
            </a:r>
          </a:p>
          <a:p>
            <a:r>
              <a:rPr lang="en-US" dirty="0"/>
              <a:t>Vaccine impact is more complicated than it may seem. It might be partially efficacious. It may have also different efficacies. </a:t>
            </a:r>
          </a:p>
        </p:txBody>
      </p:sp>
      <p:sp>
        <p:nvSpPr>
          <p:cNvPr id="4" name="Slide Number Placeholder 3"/>
          <p:cNvSpPr>
            <a:spLocks noGrp="1"/>
          </p:cNvSpPr>
          <p:nvPr>
            <p:ph type="sldNum" sz="quarter" idx="5"/>
          </p:nvPr>
        </p:nvSpPr>
        <p:spPr/>
        <p:txBody>
          <a:bodyPr/>
          <a:lstStyle/>
          <a:p>
            <a:fld id="{77542409-6A04-4DC6-AC3A-D3758287A8F2}" type="slidenum">
              <a:rPr lang="en-US" smtClean="0"/>
              <a:t>35</a:t>
            </a:fld>
            <a:endParaRPr lang="en-US"/>
          </a:p>
        </p:txBody>
      </p:sp>
    </p:spTree>
    <p:extLst>
      <p:ext uri="{BB962C8B-B14F-4D97-AF65-F5344CB8AC3E}">
        <p14:creationId xmlns:p14="http://schemas.microsoft.com/office/powerpoint/2010/main" val="3376807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some of the results </a:t>
            </a:r>
          </a:p>
        </p:txBody>
      </p:sp>
      <p:sp>
        <p:nvSpPr>
          <p:cNvPr id="4" name="Slide Number Placeholder 3"/>
          <p:cNvSpPr>
            <a:spLocks noGrp="1"/>
          </p:cNvSpPr>
          <p:nvPr>
            <p:ph type="sldNum" sz="quarter" idx="5"/>
          </p:nvPr>
        </p:nvSpPr>
        <p:spPr/>
        <p:txBody>
          <a:bodyPr/>
          <a:lstStyle/>
          <a:p>
            <a:fld id="{77542409-6A04-4DC6-AC3A-D3758287A8F2}" type="slidenum">
              <a:rPr lang="en-US" smtClean="0"/>
              <a:t>37</a:t>
            </a:fld>
            <a:endParaRPr lang="en-US"/>
          </a:p>
        </p:txBody>
      </p:sp>
    </p:spTree>
    <p:extLst>
      <p:ext uri="{BB962C8B-B14F-4D97-AF65-F5344CB8AC3E}">
        <p14:creationId xmlns:p14="http://schemas.microsoft.com/office/powerpoint/2010/main" val="218764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B73D2CA0-43E8-4574-828D-2F69F800E4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b="1">
                <a:solidFill>
                  <a:schemeClr val="tx1"/>
                </a:solidFill>
                <a:latin typeface="Verdana" panose="020B0604030504040204" pitchFamily="34" charset="0"/>
              </a:defRPr>
            </a:lvl1pPr>
            <a:lvl2pPr marL="742950" indent="-285750" defTabSz="966788">
              <a:defRPr b="1">
                <a:solidFill>
                  <a:schemeClr val="tx1"/>
                </a:solidFill>
                <a:latin typeface="Verdana" panose="020B0604030504040204" pitchFamily="34" charset="0"/>
              </a:defRPr>
            </a:lvl2pPr>
            <a:lvl3pPr marL="1143000" indent="-228600" defTabSz="966788">
              <a:defRPr b="1">
                <a:solidFill>
                  <a:schemeClr val="tx1"/>
                </a:solidFill>
                <a:latin typeface="Verdana" panose="020B0604030504040204" pitchFamily="34" charset="0"/>
              </a:defRPr>
            </a:lvl3pPr>
            <a:lvl4pPr marL="1600200" indent="-228600" defTabSz="966788">
              <a:defRPr b="1">
                <a:solidFill>
                  <a:schemeClr val="tx1"/>
                </a:solidFill>
                <a:latin typeface="Verdana" panose="020B0604030504040204" pitchFamily="34" charset="0"/>
              </a:defRPr>
            </a:lvl4pPr>
            <a:lvl5pPr marL="2057400" indent="-228600" defTabSz="966788">
              <a:defRPr b="1">
                <a:solidFill>
                  <a:schemeClr val="tx1"/>
                </a:solidFill>
                <a:latin typeface="Verdana" panose="020B0604030504040204" pitchFamily="34" charset="0"/>
              </a:defRPr>
            </a:lvl5pPr>
            <a:lvl6pPr marL="2514600" indent="-228600" defTabSz="966788" eaLnBrk="0" fontAlgn="base" hangingPunct="0">
              <a:spcBef>
                <a:spcPct val="0"/>
              </a:spcBef>
              <a:spcAft>
                <a:spcPct val="0"/>
              </a:spcAft>
              <a:defRPr b="1">
                <a:solidFill>
                  <a:schemeClr val="tx1"/>
                </a:solidFill>
                <a:latin typeface="Verdana" panose="020B0604030504040204" pitchFamily="34" charset="0"/>
              </a:defRPr>
            </a:lvl6pPr>
            <a:lvl7pPr marL="2971800" indent="-228600" defTabSz="966788" eaLnBrk="0" fontAlgn="base" hangingPunct="0">
              <a:spcBef>
                <a:spcPct val="0"/>
              </a:spcBef>
              <a:spcAft>
                <a:spcPct val="0"/>
              </a:spcAft>
              <a:defRPr b="1">
                <a:solidFill>
                  <a:schemeClr val="tx1"/>
                </a:solidFill>
                <a:latin typeface="Verdana" panose="020B0604030504040204" pitchFamily="34" charset="0"/>
              </a:defRPr>
            </a:lvl7pPr>
            <a:lvl8pPr marL="3429000" indent="-228600" defTabSz="966788" eaLnBrk="0" fontAlgn="base" hangingPunct="0">
              <a:spcBef>
                <a:spcPct val="0"/>
              </a:spcBef>
              <a:spcAft>
                <a:spcPct val="0"/>
              </a:spcAft>
              <a:defRPr b="1">
                <a:solidFill>
                  <a:schemeClr val="tx1"/>
                </a:solidFill>
                <a:latin typeface="Verdana" panose="020B0604030504040204" pitchFamily="34" charset="0"/>
              </a:defRPr>
            </a:lvl8pPr>
            <a:lvl9pPr marL="3886200" indent="-228600" defTabSz="966788" eaLnBrk="0" fontAlgn="base" hangingPunct="0">
              <a:spcBef>
                <a:spcPct val="0"/>
              </a:spcBef>
              <a:spcAft>
                <a:spcPct val="0"/>
              </a:spcAft>
              <a:defRPr b="1">
                <a:solidFill>
                  <a:schemeClr val="tx1"/>
                </a:solidFill>
                <a:latin typeface="Verdana" panose="020B0604030504040204" pitchFamily="34" charset="0"/>
              </a:defRPr>
            </a:lvl9pPr>
          </a:lstStyle>
          <a:p>
            <a:fld id="{2A2260E7-76B3-4059-9769-102F692A8A0F}" type="slidenum">
              <a:rPr lang="en-US" altLang="en-US" b="0" smtClean="0">
                <a:latin typeface="Arial" panose="020B0604020202020204" pitchFamily="34" charset="0"/>
              </a:rPr>
              <a:pPr/>
              <a:t>6</a:t>
            </a:fld>
            <a:endParaRPr lang="en-US" altLang="en-US" b="0">
              <a:latin typeface="Arial" panose="020B0604020202020204" pitchFamily="34" charset="0"/>
            </a:endParaRPr>
          </a:p>
        </p:txBody>
      </p:sp>
      <p:sp>
        <p:nvSpPr>
          <p:cNvPr id="44035" name="Rectangle 2">
            <a:extLst>
              <a:ext uri="{FF2B5EF4-FFF2-40B4-BE49-F238E27FC236}">
                <a16:creationId xmlns:a16="http://schemas.microsoft.com/office/drawing/2014/main" id="{5D09C85E-A092-484A-A997-7C6431E5A9D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1E5B722-16B0-4189-ADC7-3157E1251E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First round of infection transmission, second round of infection transmission </a:t>
            </a:r>
            <a:r>
              <a:rPr lang="en-US" altLang="en-US" dirty="0" err="1">
                <a:latin typeface="Arial" panose="020B0604020202020204" pitchFamily="34" charset="0"/>
              </a:rPr>
              <a:t>etc</a:t>
            </a:r>
            <a:r>
              <a:rPr lang="en-US" altLang="en-US" dirty="0">
                <a:latin typeface="Arial" panose="020B0604020202020204" pitchFamily="34" charset="0"/>
              </a:rPr>
              <a:t> </a:t>
            </a:r>
          </a:p>
          <a:p>
            <a:pPr eaLnBrk="1" hangingPunct="1"/>
            <a:r>
              <a:rPr lang="en-US" altLang="en-US" dirty="0">
                <a:latin typeface="Arial" panose="020B0604020202020204" pitchFamily="34" charset="0"/>
              </a:rPr>
              <a:t>The epidemic can easily explode </a:t>
            </a:r>
          </a:p>
          <a:p>
            <a:pPr eaLnBrk="1" hangingPunct="1"/>
            <a:r>
              <a:rPr lang="en-US" altLang="en-US" dirty="0">
                <a:latin typeface="Arial" panose="020B0604020202020204" pitchFamily="34" charset="0"/>
              </a:rPr>
              <a:t>R0</a:t>
            </a:r>
          </a:p>
          <a:p>
            <a:pPr eaLnBrk="1" hangingPunct="1"/>
            <a:r>
              <a:rPr lang="en-US" altLang="en-US" dirty="0">
                <a:latin typeface="Arial" panose="020B0604020202020204" pitchFamily="34" charset="0"/>
              </a:rPr>
              <a:t>Influenza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B73D2CA0-43E8-4574-828D-2F69F800E4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b="1">
                <a:solidFill>
                  <a:schemeClr val="tx1"/>
                </a:solidFill>
                <a:latin typeface="Verdana" panose="020B0604030504040204" pitchFamily="34" charset="0"/>
              </a:defRPr>
            </a:lvl1pPr>
            <a:lvl2pPr marL="742950" indent="-285750" defTabSz="966788">
              <a:defRPr b="1">
                <a:solidFill>
                  <a:schemeClr val="tx1"/>
                </a:solidFill>
                <a:latin typeface="Verdana" panose="020B0604030504040204" pitchFamily="34" charset="0"/>
              </a:defRPr>
            </a:lvl2pPr>
            <a:lvl3pPr marL="1143000" indent="-228600" defTabSz="966788">
              <a:defRPr b="1">
                <a:solidFill>
                  <a:schemeClr val="tx1"/>
                </a:solidFill>
                <a:latin typeface="Verdana" panose="020B0604030504040204" pitchFamily="34" charset="0"/>
              </a:defRPr>
            </a:lvl3pPr>
            <a:lvl4pPr marL="1600200" indent="-228600" defTabSz="966788">
              <a:defRPr b="1">
                <a:solidFill>
                  <a:schemeClr val="tx1"/>
                </a:solidFill>
                <a:latin typeface="Verdana" panose="020B0604030504040204" pitchFamily="34" charset="0"/>
              </a:defRPr>
            </a:lvl4pPr>
            <a:lvl5pPr marL="2057400" indent="-228600" defTabSz="966788">
              <a:defRPr b="1">
                <a:solidFill>
                  <a:schemeClr val="tx1"/>
                </a:solidFill>
                <a:latin typeface="Verdana" panose="020B0604030504040204" pitchFamily="34" charset="0"/>
              </a:defRPr>
            </a:lvl5pPr>
            <a:lvl6pPr marL="2514600" indent="-228600" defTabSz="966788" eaLnBrk="0" fontAlgn="base" hangingPunct="0">
              <a:spcBef>
                <a:spcPct val="0"/>
              </a:spcBef>
              <a:spcAft>
                <a:spcPct val="0"/>
              </a:spcAft>
              <a:defRPr b="1">
                <a:solidFill>
                  <a:schemeClr val="tx1"/>
                </a:solidFill>
                <a:latin typeface="Verdana" panose="020B0604030504040204" pitchFamily="34" charset="0"/>
              </a:defRPr>
            </a:lvl6pPr>
            <a:lvl7pPr marL="2971800" indent="-228600" defTabSz="966788" eaLnBrk="0" fontAlgn="base" hangingPunct="0">
              <a:spcBef>
                <a:spcPct val="0"/>
              </a:spcBef>
              <a:spcAft>
                <a:spcPct val="0"/>
              </a:spcAft>
              <a:defRPr b="1">
                <a:solidFill>
                  <a:schemeClr val="tx1"/>
                </a:solidFill>
                <a:latin typeface="Verdana" panose="020B0604030504040204" pitchFamily="34" charset="0"/>
              </a:defRPr>
            </a:lvl7pPr>
            <a:lvl8pPr marL="3429000" indent="-228600" defTabSz="966788" eaLnBrk="0" fontAlgn="base" hangingPunct="0">
              <a:spcBef>
                <a:spcPct val="0"/>
              </a:spcBef>
              <a:spcAft>
                <a:spcPct val="0"/>
              </a:spcAft>
              <a:defRPr b="1">
                <a:solidFill>
                  <a:schemeClr val="tx1"/>
                </a:solidFill>
                <a:latin typeface="Verdana" panose="020B0604030504040204" pitchFamily="34" charset="0"/>
              </a:defRPr>
            </a:lvl8pPr>
            <a:lvl9pPr marL="3886200" indent="-228600" defTabSz="966788" eaLnBrk="0" fontAlgn="base" hangingPunct="0">
              <a:spcBef>
                <a:spcPct val="0"/>
              </a:spcBef>
              <a:spcAft>
                <a:spcPct val="0"/>
              </a:spcAft>
              <a:defRPr b="1">
                <a:solidFill>
                  <a:schemeClr val="tx1"/>
                </a:solidFill>
                <a:latin typeface="Verdana" panose="020B0604030504040204" pitchFamily="34" charset="0"/>
              </a:defRPr>
            </a:lvl9pPr>
          </a:lstStyle>
          <a:p>
            <a:fld id="{2A2260E7-76B3-4059-9769-102F692A8A0F}" type="slidenum">
              <a:rPr lang="en-US" altLang="en-US" b="0" smtClean="0">
                <a:latin typeface="Arial" panose="020B0604020202020204" pitchFamily="34" charset="0"/>
              </a:rPr>
              <a:pPr/>
              <a:t>8</a:t>
            </a:fld>
            <a:endParaRPr lang="en-US" altLang="en-US" b="0">
              <a:latin typeface="Arial" panose="020B0604020202020204" pitchFamily="34" charset="0"/>
            </a:endParaRPr>
          </a:p>
        </p:txBody>
      </p:sp>
      <p:sp>
        <p:nvSpPr>
          <p:cNvPr id="44035" name="Rectangle 2">
            <a:extLst>
              <a:ext uri="{FF2B5EF4-FFF2-40B4-BE49-F238E27FC236}">
                <a16:creationId xmlns:a16="http://schemas.microsoft.com/office/drawing/2014/main" id="{5D09C85E-A092-484A-A997-7C6431E5A9D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01E5B722-16B0-4189-ADC7-3157E1251E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First round of infection transmission, second round of infection transmission </a:t>
            </a:r>
            <a:r>
              <a:rPr lang="en-US" altLang="en-US" dirty="0" err="1">
                <a:latin typeface="Arial" panose="020B0604020202020204" pitchFamily="34" charset="0"/>
              </a:rPr>
              <a:t>etc</a:t>
            </a:r>
            <a:r>
              <a:rPr lang="en-US" altLang="en-US" dirty="0">
                <a:latin typeface="Arial" panose="020B0604020202020204" pitchFamily="34" charset="0"/>
              </a:rPr>
              <a:t> </a:t>
            </a:r>
          </a:p>
          <a:p>
            <a:pPr eaLnBrk="1" hangingPunct="1"/>
            <a:r>
              <a:rPr lang="en-US" altLang="en-US" dirty="0">
                <a:latin typeface="Arial" panose="020B0604020202020204" pitchFamily="34" charset="0"/>
              </a:rPr>
              <a:t>The epidemic can easily explode </a:t>
            </a:r>
          </a:p>
          <a:p>
            <a:pPr eaLnBrk="1" hangingPunct="1"/>
            <a:r>
              <a:rPr lang="en-US" altLang="en-US" dirty="0">
                <a:latin typeface="Arial" panose="020B0604020202020204" pitchFamily="34" charset="0"/>
              </a:rPr>
              <a:t>R0</a:t>
            </a:r>
          </a:p>
          <a:p>
            <a:pPr eaLnBrk="1" hangingPunct="1"/>
            <a:r>
              <a:rPr lang="en-US" altLang="en-US" dirty="0" smtClean="0">
                <a:latin typeface="Arial" panose="020B0604020202020204" pitchFamily="34" charset="0"/>
              </a:rPr>
              <a:t>Influenza</a:t>
            </a:r>
          </a:p>
          <a:p>
            <a:pPr eaLnBrk="1" hangingPunct="1"/>
            <a:endParaRPr lang="en-US" altLang="en-US"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explains why there is so much concern globally. </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43381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analysis of 56,000 confirmed cases in China. Largest we have so far. </a:t>
            </a:r>
          </a:p>
          <a:p>
            <a:r>
              <a:rPr lang="en-US" dirty="0"/>
              <a:t>Great news is that most people will have a mild infection, just like usual cold.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Disease severity is about 20 times as high as seasonal influenza, typically of 1% in past seasons. </a:t>
            </a:r>
          </a:p>
          <a:p>
            <a:r>
              <a:rPr lang="en-US" dirty="0"/>
              <a:t>Half of the critical are dying 49%</a:t>
            </a:r>
          </a:p>
          <a:p>
            <a:r>
              <a:rPr lang="en-US" dirty="0"/>
              <a:t>It is important to realize that it takes easily as long as 8 weeks before those critical die out. </a:t>
            </a:r>
          </a:p>
          <a:p>
            <a:r>
              <a:rPr lang="en-US" b="0" dirty="0"/>
              <a:t>The delay</a:t>
            </a:r>
            <a:r>
              <a:rPr lang="en-US" b="0" baseline="0" dirty="0"/>
              <a:t> between onset of symptoms and hospitalizations (1 week) is a window of opportunity for clinical intervention</a:t>
            </a:r>
            <a:endParaRPr lang="en-US" b="0" dirty="0">
              <a:solidFill>
                <a:srgbClr val="C00000"/>
              </a:solidFill>
            </a:endParaRPr>
          </a:p>
        </p:txBody>
      </p:sp>
      <p:sp>
        <p:nvSpPr>
          <p:cNvPr id="4" name="Slide Number Placeholder 3"/>
          <p:cNvSpPr>
            <a:spLocks noGrp="1"/>
          </p:cNvSpPr>
          <p:nvPr>
            <p:ph type="sldNum" sz="quarter" idx="10"/>
          </p:nvPr>
        </p:nvSpPr>
        <p:spPr/>
        <p:txBody>
          <a:bodyPr/>
          <a:lstStyle/>
          <a:p>
            <a:fld id="{157F20EB-E042-4B47-886C-FCF74FF73E81}" type="slidenum">
              <a:rPr lang="en-US" smtClean="0"/>
              <a:pPr/>
              <a:t>9</a:t>
            </a:fld>
            <a:endParaRPr lang="en-US"/>
          </a:p>
        </p:txBody>
      </p:sp>
    </p:spTree>
    <p:extLst>
      <p:ext uri="{BB962C8B-B14F-4D97-AF65-F5344CB8AC3E}">
        <p14:creationId xmlns:p14="http://schemas.microsoft.com/office/powerpoint/2010/main" val="210662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22</a:t>
            </a:fld>
            <a:endParaRPr lang="en-US"/>
          </a:p>
        </p:txBody>
      </p:sp>
    </p:spTree>
    <p:extLst>
      <p:ext uri="{BB962C8B-B14F-4D97-AF65-F5344CB8AC3E}">
        <p14:creationId xmlns:p14="http://schemas.microsoft.com/office/powerpoint/2010/main" val="632484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Makes sense for a household transmission; about 80% in China </a:t>
            </a:r>
          </a:p>
        </p:txBody>
      </p:sp>
      <p:sp>
        <p:nvSpPr>
          <p:cNvPr id="4" name="Slide Number Placeholder 3"/>
          <p:cNvSpPr>
            <a:spLocks noGrp="1"/>
          </p:cNvSpPr>
          <p:nvPr>
            <p:ph type="sldNum" sz="quarter" idx="5"/>
          </p:nvPr>
        </p:nvSpPr>
        <p:spPr/>
        <p:txBody>
          <a:bodyPr/>
          <a:lstStyle/>
          <a:p>
            <a:fld id="{77542409-6A04-4DC6-AC3A-D3758287A8F2}" type="slidenum">
              <a:rPr lang="en-US" smtClean="0"/>
              <a:t>23</a:t>
            </a:fld>
            <a:endParaRPr lang="en-US"/>
          </a:p>
        </p:txBody>
      </p:sp>
    </p:spTree>
    <p:extLst>
      <p:ext uri="{BB962C8B-B14F-4D97-AF65-F5344CB8AC3E}">
        <p14:creationId xmlns:p14="http://schemas.microsoft.com/office/powerpoint/2010/main" val="1692954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China epidemic </a:t>
            </a:r>
          </a:p>
          <a:p>
            <a:r>
              <a:rPr lang="en-US" dirty="0"/>
              <a:t>Opposite to influenza </a:t>
            </a:r>
          </a:p>
        </p:txBody>
      </p:sp>
      <p:sp>
        <p:nvSpPr>
          <p:cNvPr id="4" name="Slide Number Placeholder 3"/>
          <p:cNvSpPr>
            <a:spLocks noGrp="1"/>
          </p:cNvSpPr>
          <p:nvPr>
            <p:ph type="sldNum" sz="quarter" idx="5"/>
          </p:nvPr>
        </p:nvSpPr>
        <p:spPr/>
        <p:txBody>
          <a:bodyPr/>
          <a:lstStyle/>
          <a:p>
            <a:fld id="{77542409-6A04-4DC6-AC3A-D3758287A8F2}" type="slidenum">
              <a:rPr lang="en-US" smtClean="0"/>
              <a:t>24</a:t>
            </a:fld>
            <a:endParaRPr lang="en-US"/>
          </a:p>
        </p:txBody>
      </p:sp>
    </p:spTree>
    <p:extLst>
      <p:ext uri="{BB962C8B-B14F-4D97-AF65-F5344CB8AC3E}">
        <p14:creationId xmlns:p14="http://schemas.microsoft.com/office/powerpoint/2010/main" val="381910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Makes sense for a household transmission; about 80% in China </a:t>
            </a:r>
          </a:p>
        </p:txBody>
      </p:sp>
      <p:sp>
        <p:nvSpPr>
          <p:cNvPr id="4" name="Slide Number Placeholder 3"/>
          <p:cNvSpPr>
            <a:spLocks noGrp="1"/>
          </p:cNvSpPr>
          <p:nvPr>
            <p:ph type="sldNum" sz="quarter" idx="5"/>
          </p:nvPr>
        </p:nvSpPr>
        <p:spPr/>
        <p:txBody>
          <a:bodyPr/>
          <a:lstStyle/>
          <a:p>
            <a:fld id="{77542409-6A04-4DC6-AC3A-D3758287A8F2}" type="slidenum">
              <a:rPr lang="en-US" smtClean="0"/>
              <a:t>28</a:t>
            </a:fld>
            <a:endParaRPr lang="en-US"/>
          </a:p>
        </p:txBody>
      </p:sp>
    </p:spTree>
    <p:extLst>
      <p:ext uri="{BB962C8B-B14F-4D97-AF65-F5344CB8AC3E}">
        <p14:creationId xmlns:p14="http://schemas.microsoft.com/office/powerpoint/2010/main" val="14379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Makes sense for a household transmission; about 80% in China </a:t>
            </a:r>
          </a:p>
        </p:txBody>
      </p:sp>
      <p:sp>
        <p:nvSpPr>
          <p:cNvPr id="4" name="Slide Number Placeholder 3"/>
          <p:cNvSpPr>
            <a:spLocks noGrp="1"/>
          </p:cNvSpPr>
          <p:nvPr>
            <p:ph type="sldNum" sz="quarter" idx="5"/>
          </p:nvPr>
        </p:nvSpPr>
        <p:spPr/>
        <p:txBody>
          <a:bodyPr/>
          <a:lstStyle/>
          <a:p>
            <a:fld id="{77542409-6A04-4DC6-AC3A-D3758287A8F2}" type="slidenum">
              <a:rPr lang="en-US" smtClean="0"/>
              <a:t>29</a:t>
            </a:fld>
            <a:endParaRPr lang="en-US"/>
          </a:p>
        </p:txBody>
      </p:sp>
    </p:spTree>
    <p:extLst>
      <p:ext uri="{BB962C8B-B14F-4D97-AF65-F5344CB8AC3E}">
        <p14:creationId xmlns:p14="http://schemas.microsoft.com/office/powerpoint/2010/main" val="76602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5654468"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ctrTitle"/>
          </p:nvPr>
        </p:nvSpPr>
        <p:spPr>
          <a:xfrm>
            <a:off x="116404" y="1245335"/>
            <a:ext cx="3634740" cy="2387600"/>
          </a:xfrm>
        </p:spPr>
        <p:txBody>
          <a:bodyPr anchor="b">
            <a:normAutofit/>
          </a:bodyPr>
          <a:lstStyle>
            <a:lvl1pPr algn="l">
              <a:lnSpc>
                <a:spcPct val="90000"/>
              </a:lnSpc>
              <a:defRPr sz="4800">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116404" y="3776472"/>
            <a:ext cx="363474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10" name="Picture 9" descr="Closeup of plant shoot"/>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593445" y="2057400"/>
            <a:ext cx="1545575" cy="3886200"/>
          </a:xfrm>
          <a:prstGeom prst="rect">
            <a:avLst/>
          </a:prstGeom>
        </p:spPr>
      </p:pic>
      <p:pic>
        <p:nvPicPr>
          <p:cNvPr id="12" name="Afbeelding 4" descr="E:\ms werk in uitvoering\Ecology\ms\Fig 1ab bar 25%.jpg"/>
          <p:cNvPicPr/>
          <p:nvPr userDrawn="1"/>
        </p:nvPicPr>
        <p:blipFill rotWithShape="1">
          <a:blip r:embed="rId3">
            <a:extLst>
              <a:ext uri="{28A0092B-C50C-407E-A947-70E740481C1C}">
                <a14:useLocalDpi xmlns:a14="http://schemas.microsoft.com/office/drawing/2010/main" val="0"/>
              </a:ext>
            </a:extLst>
          </a:blip>
          <a:srcRect l="33750" t="1" r="36629" b="51289"/>
          <a:stretch/>
        </p:blipFill>
        <p:spPr bwMode="auto">
          <a:xfrm>
            <a:off x="5758543" y="2057400"/>
            <a:ext cx="1730827" cy="3886200"/>
          </a:xfrm>
          <a:prstGeom prst="rect">
            <a:avLst/>
          </a:prstGeom>
          <a:noFill/>
          <a:ln>
            <a:noFill/>
          </a:ln>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E8A30262-F527-48DD-8B9C-8B76ADF07CC7}" type="datetime1">
              <a:rPr lang="en-US" smtClean="0"/>
              <a:t>5/13/2020</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90501"/>
            <a:ext cx="154305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28650" y="190501"/>
            <a:ext cx="5800725" cy="5986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3F448362-70A0-4952-A9BA-6A607A474444}" type="datetime1">
              <a:rPr lang="en-US" smtClean="0"/>
              <a:t>5/13/2020</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95600" y="1447800"/>
            <a:ext cx="5867400" cy="860425"/>
          </a:xfrm>
        </p:spPr>
        <p:txBody>
          <a:bodyPr>
            <a:noAutofit/>
          </a:bodyPr>
          <a:lstStyle>
            <a:lvl1pPr algn="r">
              <a:defRPr sz="6600">
                <a:solidFill>
                  <a:schemeClr val="bg1"/>
                </a:solidFill>
                <a:effectLst>
                  <a:outerShdw blurRad="38100" dist="38100" dir="2700000" algn="tl">
                    <a:srgbClr val="000000">
                      <a:alpha val="43137"/>
                    </a:srgbClr>
                  </a:outerShdw>
                </a:effectLst>
              </a:defRPr>
            </a:lvl1pPr>
          </a:lstStyle>
          <a:p>
            <a:r>
              <a:rPr lang="en-US" dirty="0"/>
              <a:t>Click to edit title</a:t>
            </a:r>
          </a:p>
        </p:txBody>
      </p:sp>
      <p:sp>
        <p:nvSpPr>
          <p:cNvPr id="3" name="Subtitle 2"/>
          <p:cNvSpPr>
            <a:spLocks noGrp="1"/>
          </p:cNvSpPr>
          <p:nvPr>
            <p:ph type="subTitle" idx="1"/>
          </p:nvPr>
        </p:nvSpPr>
        <p:spPr>
          <a:xfrm>
            <a:off x="2895600" y="2362200"/>
            <a:ext cx="5867400" cy="838200"/>
          </a:xfrm>
        </p:spPr>
        <p:txBody>
          <a:bodyPr>
            <a:normAutofit/>
          </a:bodyPr>
          <a:lstStyle>
            <a:lvl1pPr marL="0" indent="0" algn="r">
              <a:buNone/>
              <a:defRPr sz="2800" b="1" i="1">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C9BECB0-BB8D-4D49-8D69-90D713AFD009}" type="datetime1">
              <a:rPr lang="en-US" smtClean="0"/>
              <a:t>5/13/2020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0618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DA6A77-19F5-4B1A-BF78-E941CB1383D6}" type="datetime1">
              <a:rPr lang="en-US" smtClean="0"/>
              <a:t>5/13/2020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7517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effectLs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7F12D0F-454A-4C23-B805-5D8CD9A4F70A}" type="datetime1">
              <a:rPr lang="en-US" smtClean="0"/>
              <a:t>5/13/2020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724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BB40C4-9320-4AE0-8B3C-903B4BF4974C}" type="datetime1">
              <a:rPr lang="en-US" smtClean="0"/>
              <a:t>5/13/2020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5731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style</a:t>
            </a:r>
          </a:p>
        </p:txBody>
      </p:sp>
      <p:sp>
        <p:nvSpPr>
          <p:cNvPr id="3" name="Text Placeholder 2"/>
          <p:cNvSpPr>
            <a:spLocks noGrp="1"/>
          </p:cNvSpPr>
          <p:nvPr>
            <p:ph type="body" idx="1"/>
          </p:nvPr>
        </p:nvSpPr>
        <p:spPr>
          <a:xfrm>
            <a:off x="457200" y="1219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81200"/>
            <a:ext cx="4040188"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19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041775"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66FCB9-E171-4628-95AD-A2596583B226}" type="datetime1">
              <a:rPr lang="en-US" smtClean="0"/>
              <a:t>5/13/2020</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8297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Date Placeholder 2"/>
          <p:cNvSpPr>
            <a:spLocks noGrp="1"/>
          </p:cNvSpPr>
          <p:nvPr>
            <p:ph type="dt" sz="half" idx="10"/>
          </p:nvPr>
        </p:nvSpPr>
        <p:spPr/>
        <p:txBody>
          <a:bodyPr/>
          <a:lstStyle/>
          <a:p>
            <a:fld id="{8C111A83-2AA0-4826-8CAE-092C001A0470}" type="datetime1">
              <a:rPr lang="en-US" smtClean="0"/>
              <a:t>5/13/2020</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9169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164D5-93F5-4087-8D0D-A6BABB9425FE}" type="datetime1">
              <a:rPr lang="en-US" smtClean="0"/>
              <a:t>5/13/2020</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169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1162050"/>
          </a:xfrm>
        </p:spPr>
        <p:txBody>
          <a:bodyPr anchor="b"/>
          <a:lstStyle>
            <a:lvl1pPr algn="l">
              <a:defRPr sz="2000" b="1">
                <a:solidFill>
                  <a:schemeClr val="tx1"/>
                </a:solidFill>
                <a:effectLst/>
              </a:defRPr>
            </a:lvl1pPr>
          </a:lstStyle>
          <a:p>
            <a:r>
              <a:rPr lang="en-US" dirty="0"/>
              <a:t>Click to edit Master title style</a:t>
            </a:r>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438400"/>
            <a:ext cx="3008313" cy="368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D1A530-840E-456D-8382-1ECC18FE12FA}" type="datetime1">
              <a:rPr lang="en-US" smtClean="0"/>
              <a:t>5/13/2020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699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33567238-ABCB-4AAF-85FE-39D35613F710}" type="datetime1">
              <a:rPr lang="en-US" smtClean="0"/>
              <a:t>5/13/2020</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070" y="4800600"/>
            <a:ext cx="8248836" cy="566738"/>
          </a:xfrm>
        </p:spPr>
        <p:txBody>
          <a:bodyPr anchor="b"/>
          <a:lstStyle>
            <a:lvl1pPr algn="l">
              <a:defRPr sz="2000" b="1">
                <a:solidFill>
                  <a:schemeClr val="tx1"/>
                </a:solidFill>
                <a:effectLst/>
              </a:defRPr>
            </a:lvl1pPr>
          </a:lstStyle>
          <a:p>
            <a:r>
              <a:rPr lang="en-US" dirty="0"/>
              <a:t>Click to edit Master title style</a:t>
            </a:r>
          </a:p>
        </p:txBody>
      </p:sp>
      <p:sp>
        <p:nvSpPr>
          <p:cNvPr id="3" name="Picture Placeholder 2"/>
          <p:cNvSpPr>
            <a:spLocks noGrp="1"/>
          </p:cNvSpPr>
          <p:nvPr>
            <p:ph type="pic" idx="1" hasCustomPrompt="1"/>
          </p:nvPr>
        </p:nvSpPr>
        <p:spPr>
          <a:xfrm>
            <a:off x="411070" y="1143001"/>
            <a:ext cx="8248836" cy="3584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4" name="Text Placeholder 3"/>
          <p:cNvSpPr>
            <a:spLocks noGrp="1"/>
          </p:cNvSpPr>
          <p:nvPr>
            <p:ph type="body" sz="half" idx="2"/>
          </p:nvPr>
        </p:nvSpPr>
        <p:spPr>
          <a:xfrm>
            <a:off x="411070" y="5367338"/>
            <a:ext cx="824883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CE60E8-C3A2-4846-A532-717695774E9F}" type="datetime1">
              <a:rPr lang="en-US" smtClean="0"/>
              <a:t>5/13/2020</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0886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6BE930-24A4-4A49-A0A3-94AC7B7EDDC3}" type="datetime1">
              <a:rPr lang="en-US" smtClean="0"/>
              <a:t>5/13/2020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0202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1371600"/>
            <a:ext cx="2057400" cy="4754563"/>
          </a:xfrm>
        </p:spPr>
        <p:txBody>
          <a:bodyPr vert="eaVert"/>
          <a:lstStyle>
            <a:lvl1pPr>
              <a:defRPr>
                <a:solidFill>
                  <a:schemeClr val="bg1"/>
                </a:solidFill>
              </a:defRPr>
            </a:lvl1pPr>
          </a:lstStyle>
          <a:p>
            <a:r>
              <a:rPr lang="en-US" dirty="0"/>
              <a:t>Click to edit title style</a:t>
            </a:r>
          </a:p>
        </p:txBody>
      </p:sp>
      <p:sp>
        <p:nvSpPr>
          <p:cNvPr id="3" name="Vertical Text Placeholder 2"/>
          <p:cNvSpPr>
            <a:spLocks noGrp="1"/>
          </p:cNvSpPr>
          <p:nvPr>
            <p:ph type="body" orient="vert" idx="1"/>
          </p:nvPr>
        </p:nvSpPr>
        <p:spPr>
          <a:xfrm>
            <a:off x="457200" y="1371600"/>
            <a:ext cx="6019800" cy="475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8FA46-C4F7-4FF1-9D48-57F8A17590FA}" type="datetime1">
              <a:rPr lang="en-US" smtClean="0"/>
              <a:t>5/13/2020</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528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200149" y="2059146"/>
            <a:ext cx="5399772"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1313833" y="2263914"/>
            <a:ext cx="521208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313833" y="5381894"/>
            <a:ext cx="521208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117854"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82217" y="2059146"/>
            <a:ext cx="246202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57276" y="1556281"/>
            <a:ext cx="3457574"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29151" y="1556281"/>
            <a:ext cx="3457331"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0D87882-EA5A-48D0-B97A-C60035ACF3A7}" type="datetime1">
              <a:rPr lang="en-US" smtClean="0"/>
              <a:t>5/13/2020</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57274" y="1554480"/>
            <a:ext cx="3456432"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57274" y="2434148"/>
            <a:ext cx="3456432"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29150" y="1554480"/>
            <a:ext cx="3457575"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434148"/>
            <a:ext cx="3457575"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F4E60F49-2D97-4C9C-88C7-B8233F7C0631}" type="datetime1">
              <a:rPr lang="en-US" smtClean="0"/>
              <a:t>5/13/2020</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4036A04D-5BCB-41EB-818D-D76C3D2A26C0}" type="datetime1">
              <a:rPr lang="en-US" smtClean="0"/>
              <a:t>5/13/2020</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143753BF-4476-4091-BBBF-F1DAC075A18F}" type="datetime1">
              <a:rPr lang="en-US" smtClean="0"/>
              <a:t>5/13/2020</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1825" y="919616"/>
            <a:ext cx="3116717"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057275" y="915923"/>
            <a:ext cx="3912734"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011825" y="3502152"/>
            <a:ext cx="3116717"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0962F5A4-F145-4342-AD81-8168D86D42F1}" type="datetime1">
              <a:rPr lang="en-US" smtClean="0"/>
              <a:t>5/13/2020</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1826" y="919616"/>
            <a:ext cx="3116717"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4970008"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011826" y="3502153"/>
            <a:ext cx="3116717"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45772949-4047-41D3-9CCF-7A2F3BF0179A}" type="datetime1">
              <a:rPr lang="en-US" smtClean="0"/>
              <a:t>5/13/2020</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124712"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1" name="Rectangle 10"/>
          <p:cNvSpPr/>
          <p:nvPr/>
        </p:nvSpPr>
        <p:spPr>
          <a:xfrm>
            <a:off x="1207008" y="6629400"/>
            <a:ext cx="7936992"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solidFill>
                <a:schemeClr val="accent1">
                  <a:lumMod val="75000"/>
                </a:schemeClr>
              </a:solidFill>
            </a:endParaRPr>
          </a:p>
        </p:txBody>
      </p:sp>
      <p:sp>
        <p:nvSpPr>
          <p:cNvPr id="2" name="Title Placeholder 1"/>
          <p:cNvSpPr>
            <a:spLocks noGrp="1"/>
          </p:cNvSpPr>
          <p:nvPr>
            <p:ph type="title"/>
          </p:nvPr>
        </p:nvSpPr>
        <p:spPr>
          <a:xfrm>
            <a:off x="1057520" y="276087"/>
            <a:ext cx="7028962"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057520" y="1566001"/>
            <a:ext cx="7028961"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3078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340052" y="6629400"/>
            <a:ext cx="750497"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05337829-BA57-4AFF-84C8-CECE86634218}" type="datetime1">
              <a:rPr lang="en-US" smtClean="0"/>
              <a:t>5/13/2020</a:t>
            </a:fld>
            <a:endParaRPr lang="en-US" dirty="0"/>
          </a:p>
        </p:txBody>
      </p:sp>
      <p:sp>
        <p:nvSpPr>
          <p:cNvPr id="5" name="Footer Placeholder 4"/>
          <p:cNvSpPr>
            <a:spLocks noGrp="1"/>
          </p:cNvSpPr>
          <p:nvPr>
            <p:ph type="ftr" sz="quarter" idx="3"/>
          </p:nvPr>
        </p:nvSpPr>
        <p:spPr>
          <a:xfrm>
            <a:off x="1228288" y="6629400"/>
            <a:ext cx="6858194"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914400"/>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264275"/>
            <a:ext cx="2133600" cy="365125"/>
          </a:xfrm>
          <a:prstGeom prst="rect">
            <a:avLst/>
          </a:prstGeom>
        </p:spPr>
        <p:txBody>
          <a:bodyPr vert="horz" lIns="91440" tIns="45720" rIns="91440" bIns="45720" rtlCol="0" anchor="ctr"/>
          <a:lstStyle>
            <a:lvl1pPr algn="l">
              <a:defRPr sz="1200">
                <a:solidFill>
                  <a:schemeClr val="tx1"/>
                </a:solidFill>
              </a:defRPr>
            </a:lvl1pPr>
          </a:lstStyle>
          <a:p>
            <a:fld id="{4305505F-BD1E-4E87-8422-538DF64DE54C}" type="datetime1">
              <a:rPr lang="en-US" smtClean="0"/>
              <a:t>5/13/2020</a:t>
            </a:fld>
            <a:endParaRPr lang="en-US" dirty="0"/>
          </a:p>
        </p:txBody>
      </p:sp>
      <p:sp>
        <p:nvSpPr>
          <p:cNvPr id="5" name="Footer Placeholder 4"/>
          <p:cNvSpPr>
            <a:spLocks noGrp="1"/>
          </p:cNvSpPr>
          <p:nvPr>
            <p:ph type="ftr" sz="quarter" idx="3"/>
          </p:nvPr>
        </p:nvSpPr>
        <p:spPr>
          <a:xfrm>
            <a:off x="3124200" y="6264275"/>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6553200" y="6264275"/>
            <a:ext cx="2133600" cy="365125"/>
          </a:xfrm>
          <a:prstGeom prst="rect">
            <a:avLst/>
          </a:prstGeom>
        </p:spPr>
        <p:txBody>
          <a:bodyPr vert="horz" lIns="91440" tIns="45720" rIns="91440" bIns="45720" rtlCol="0" anchor="ctr"/>
          <a:lstStyle>
            <a:lvl1pPr algn="r">
              <a:defRPr sz="1200">
                <a:solidFill>
                  <a:schemeClr val="tx1"/>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75868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Tw Cen M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effectLst/>
          <a:latin typeface="Tw Cen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effectLst/>
          <a:latin typeface="Tw Cen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effectLst/>
          <a:latin typeface="Tw Cen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effectLst/>
          <a:latin typeface="Tw Cen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effectLst/>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3.ti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91733"/>
            <a:ext cx="8941632" cy="2204436"/>
          </a:xfrm>
        </p:spPr>
        <p:txBody>
          <a:bodyPr/>
          <a:lstStyle/>
          <a:p>
            <a:pPr algn="ctr"/>
            <a:r>
              <a:rPr lang="en-US" sz="4000" dirty="0" smtClean="0">
                <a:solidFill>
                  <a:schemeClr val="tx1"/>
                </a:solidFill>
                <a:effectLst/>
                <a:latin typeface="Times New Roman" panose="02020603050405020304" pitchFamily="18" charset="0"/>
                <a:cs typeface="Times New Roman" panose="02020603050405020304" pitchFamily="18" charset="0"/>
              </a:rPr>
              <a:t>Age </a:t>
            </a:r>
            <a:r>
              <a:rPr lang="en-US" sz="4000" dirty="0">
                <a:solidFill>
                  <a:schemeClr val="tx1"/>
                </a:solidFill>
                <a:effectLst/>
                <a:latin typeface="Times New Roman" panose="02020603050405020304" pitchFamily="18" charset="0"/>
                <a:cs typeface="Times New Roman" panose="02020603050405020304" pitchFamily="18" charset="0"/>
              </a:rPr>
              <a:t>could be driving variable COVID-19 epidemic trajectories worldwide: Mathematical modeling </a:t>
            </a:r>
            <a:r>
              <a:rPr lang="en-US" sz="4000" dirty="0" smtClean="0">
                <a:solidFill>
                  <a:schemeClr val="tx1"/>
                </a:solidFill>
                <a:effectLst/>
                <a:latin typeface="Times New Roman" panose="02020603050405020304" pitchFamily="18" charset="0"/>
                <a:cs typeface="Times New Roman" panose="02020603050405020304" pitchFamily="18" charset="0"/>
              </a:rPr>
              <a:t>analyses</a:t>
            </a:r>
            <a:endParaRPr lang="en-PH" sz="4000"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a:t>
            </a:fld>
            <a:endParaRPr lang="en-US"/>
          </a:p>
        </p:txBody>
      </p:sp>
      <p:pic>
        <p:nvPicPr>
          <p:cNvPr id="7" name="Picture 6"/>
          <p:cNvPicPr>
            <a:picLocks noChangeAspect="1"/>
          </p:cNvPicPr>
          <p:nvPr/>
        </p:nvPicPr>
        <p:blipFill>
          <a:blip r:embed="rId3"/>
          <a:stretch>
            <a:fillRect/>
          </a:stretch>
        </p:blipFill>
        <p:spPr>
          <a:xfrm>
            <a:off x="152400" y="133708"/>
            <a:ext cx="1677000" cy="1248067"/>
          </a:xfrm>
          <a:prstGeom prst="rect">
            <a:avLst/>
          </a:prstGeom>
        </p:spPr>
      </p:pic>
      <p:sp>
        <p:nvSpPr>
          <p:cNvPr id="9" name="Rectangle 3"/>
          <p:cNvSpPr txBox="1">
            <a:spLocks noChangeArrowheads="1"/>
          </p:cNvSpPr>
          <p:nvPr/>
        </p:nvSpPr>
        <p:spPr bwMode="auto">
          <a:xfrm>
            <a:off x="283618" y="3879716"/>
            <a:ext cx="8153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spcBef>
                <a:spcPct val="20000"/>
              </a:spcBef>
              <a:buClr>
                <a:srgbClr val="666699"/>
              </a:buClr>
              <a:defRPr/>
            </a:pPr>
            <a:r>
              <a:rPr lang="en-US" sz="2000" b="1" u="sng" kern="0" dirty="0" smtClean="0">
                <a:latin typeface="Century Gothic" pitchFamily="34" charset="0"/>
              </a:rPr>
              <a:t>Houssein Ayoub</a:t>
            </a:r>
            <a:r>
              <a:rPr lang="en-US" sz="2000" b="1" kern="0" baseline="30000" dirty="0" smtClean="0">
                <a:latin typeface="Century Gothic" pitchFamily="34" charset="0"/>
              </a:rPr>
              <a:t>1</a:t>
            </a:r>
            <a:r>
              <a:rPr lang="en-US" sz="2000" b="1" kern="0" dirty="0" smtClean="0">
                <a:latin typeface="Century Gothic" pitchFamily="34" charset="0"/>
              </a:rPr>
              <a:t>, Laith Abu-Raddad</a:t>
            </a:r>
            <a:r>
              <a:rPr lang="en-US" sz="2000" b="1" kern="0" baseline="30000" dirty="0" smtClean="0">
                <a:latin typeface="Century Gothic" pitchFamily="34" charset="0"/>
              </a:rPr>
              <a:t>2  </a:t>
            </a:r>
            <a:endParaRPr lang="en-US" sz="2000" b="1" kern="0" dirty="0">
              <a:latin typeface="Century Gothic" pitchFamily="34" charset="0"/>
            </a:endParaRPr>
          </a:p>
        </p:txBody>
      </p:sp>
      <p:sp>
        <p:nvSpPr>
          <p:cNvPr id="10" name="Rectangle 9"/>
          <p:cNvSpPr/>
          <p:nvPr/>
        </p:nvSpPr>
        <p:spPr>
          <a:xfrm>
            <a:off x="1045618" y="4605076"/>
            <a:ext cx="6629400" cy="2252924"/>
          </a:xfrm>
          <a:prstGeom prst="rect">
            <a:avLst/>
          </a:prstGeom>
        </p:spPr>
        <p:txBody>
          <a:bodyPr wrap="square">
            <a:spAutoFit/>
          </a:bodyPr>
          <a:lstStyle/>
          <a:p>
            <a:pPr lvl="0" algn="ctr">
              <a:spcBef>
                <a:spcPct val="20000"/>
              </a:spcBef>
              <a:buClr>
                <a:srgbClr val="666699"/>
              </a:buClr>
              <a:defRPr/>
            </a:pPr>
            <a:r>
              <a:rPr lang="en-US" kern="0" baseline="30000" dirty="0" smtClean="0">
                <a:latin typeface="Century Gothic" pitchFamily="34" charset="0"/>
              </a:rPr>
              <a:t>1</a:t>
            </a:r>
            <a:r>
              <a:rPr lang="en-US" kern="0" dirty="0" smtClean="0">
                <a:latin typeface="Century Gothic" pitchFamily="34" charset="0"/>
              </a:rPr>
              <a:t>Department of Mathematics, Statistics, and Physics, Qatar University, </a:t>
            </a:r>
            <a:r>
              <a:rPr lang="en-US" kern="0" dirty="0">
                <a:latin typeface="Century Gothic" pitchFamily="34" charset="0"/>
              </a:rPr>
              <a:t>Doha, </a:t>
            </a:r>
            <a:r>
              <a:rPr lang="en-US" kern="0" dirty="0" smtClean="0">
                <a:latin typeface="Century Gothic" pitchFamily="34" charset="0"/>
              </a:rPr>
              <a:t>Qatar</a:t>
            </a:r>
          </a:p>
          <a:p>
            <a:pPr lvl="0" algn="ctr">
              <a:spcBef>
                <a:spcPct val="20000"/>
              </a:spcBef>
              <a:buClr>
                <a:srgbClr val="666699"/>
              </a:buClr>
              <a:defRPr/>
            </a:pPr>
            <a:endParaRPr lang="en-US" kern="0" dirty="0" smtClean="0">
              <a:latin typeface="Century Gothic" pitchFamily="34" charset="0"/>
            </a:endParaRPr>
          </a:p>
          <a:p>
            <a:pPr algn="ctr">
              <a:spcBef>
                <a:spcPct val="20000"/>
              </a:spcBef>
              <a:buClr>
                <a:srgbClr val="666699"/>
              </a:buClr>
              <a:defRPr/>
            </a:pPr>
            <a:r>
              <a:rPr lang="en-US" kern="0" baseline="30000" dirty="0" smtClean="0">
                <a:latin typeface="Century Gothic" pitchFamily="34" charset="0"/>
              </a:rPr>
              <a:t>2</a:t>
            </a:r>
            <a:r>
              <a:rPr lang="en-US" kern="0" dirty="0" smtClean="0">
                <a:latin typeface="Century Gothic" pitchFamily="34" charset="0"/>
              </a:rPr>
              <a:t>Infectious Disease Epidemiology Group, Weill Cornell Medicine-Qatar, Qatar Foundation, </a:t>
            </a:r>
            <a:r>
              <a:rPr lang="en-US" kern="0" dirty="0">
                <a:latin typeface="Century Gothic" pitchFamily="34" charset="0"/>
              </a:rPr>
              <a:t>Doha, Qatar</a:t>
            </a:r>
          </a:p>
          <a:p>
            <a:pPr lvl="0" algn="ctr">
              <a:spcBef>
                <a:spcPct val="20000"/>
              </a:spcBef>
              <a:buClr>
                <a:srgbClr val="666699"/>
              </a:buClr>
              <a:defRPr/>
            </a:pPr>
            <a:endParaRPr lang="en-US" kern="0" dirty="0">
              <a:latin typeface="Century Gothic" pitchFamily="34" charset="0"/>
            </a:endParaRPr>
          </a:p>
          <a:p>
            <a:pPr lvl="0" algn="ctr">
              <a:spcBef>
                <a:spcPct val="20000"/>
              </a:spcBef>
              <a:buClr>
                <a:srgbClr val="666699"/>
              </a:buClr>
              <a:defRPr/>
            </a:pPr>
            <a:endParaRPr lang="en-US" kern="0" dirty="0">
              <a:latin typeface="Century Gothic" pitchFamily="34" charset="0"/>
            </a:endParaRPr>
          </a:p>
        </p:txBody>
      </p:sp>
    </p:spTree>
    <p:extLst>
      <p:ext uri="{BB962C8B-B14F-4D97-AF65-F5344CB8AC3E}">
        <p14:creationId xmlns:p14="http://schemas.microsoft.com/office/powerpoint/2010/main" val="4048158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07802" y="161077"/>
            <a:ext cx="7028962" cy="1183566"/>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Adopted Approach</a:t>
            </a:r>
          </a:p>
        </p:txBody>
      </p:sp>
      <p:sp>
        <p:nvSpPr>
          <p:cNvPr id="11" name="Rectangle 9"/>
          <p:cNvSpPr>
            <a:spLocks noChangeArrowheads="1"/>
          </p:cNvSpPr>
          <p:nvPr/>
        </p:nvSpPr>
        <p:spPr bwMode="auto">
          <a:xfrm>
            <a:off x="933450" y="5394858"/>
            <a:ext cx="3962585" cy="88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200">
                <a:solidFill>
                  <a:schemeClr val="tx1"/>
                </a:solidFill>
                <a:latin typeface="Arial" panose="020B0604020202020204" pitchFamily="34" charset="0"/>
                <a:ea typeface="ＭＳ Ｐゴシック" panose="020B0600070205080204" pitchFamily="34" charset="-128"/>
              </a:defRPr>
            </a:lvl1pPr>
            <a:lvl2pPr marL="37931725" indent="-37474525">
              <a:defRPr sz="2200">
                <a:solidFill>
                  <a:schemeClr val="tx1"/>
                </a:solidFill>
                <a:latin typeface="Arial" panose="020B0604020202020204" pitchFamily="34" charset="0"/>
                <a:ea typeface="ＭＳ Ｐゴシック" panose="020B0600070205080204" pitchFamily="34" charset="-128"/>
              </a:defRPr>
            </a:lvl2pPr>
            <a:lvl3pPr>
              <a:defRPr sz="2200">
                <a:solidFill>
                  <a:schemeClr val="tx1"/>
                </a:solidFill>
                <a:latin typeface="Arial" panose="020B0604020202020204" pitchFamily="34" charset="0"/>
                <a:ea typeface="ＭＳ Ｐゴシック" panose="020B0600070205080204" pitchFamily="34" charset="-128"/>
              </a:defRPr>
            </a:lvl3pPr>
            <a:lvl4pPr>
              <a:defRPr sz="2200">
                <a:solidFill>
                  <a:schemeClr val="tx1"/>
                </a:solidFill>
                <a:latin typeface="Arial" panose="020B0604020202020204" pitchFamily="34" charset="0"/>
                <a:ea typeface="ＭＳ Ｐゴシック" panose="020B0600070205080204" pitchFamily="34" charset="-128"/>
              </a:defRPr>
            </a:lvl4pPr>
            <a:lvl5pPr>
              <a:defRPr sz="2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2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000">
              <a:solidFill>
                <a:srgbClr val="FF7B18"/>
              </a:solidFill>
              <a:latin typeface="Times" panose="02020603050405020304" pitchFamily="18" charset="0"/>
            </a:endParaRPr>
          </a:p>
        </p:txBody>
      </p:sp>
      <p:sp>
        <p:nvSpPr>
          <p:cNvPr id="4" name="Content Placeholder 6">
            <a:extLst>
              <a:ext uri="{FF2B5EF4-FFF2-40B4-BE49-F238E27FC236}">
                <a16:creationId xmlns:a16="http://schemas.microsoft.com/office/drawing/2014/main" id="{61A786B1-621F-4050-B98B-B8470116579B}"/>
              </a:ext>
            </a:extLst>
          </p:cNvPr>
          <p:cNvSpPr>
            <a:spLocks noGrp="1"/>
          </p:cNvSpPr>
          <p:nvPr>
            <p:ph idx="1"/>
          </p:nvPr>
        </p:nvSpPr>
        <p:spPr>
          <a:xfrm>
            <a:off x="449706" y="1566001"/>
            <a:ext cx="8252084" cy="4620682"/>
          </a:xfrm>
        </p:spPr>
        <p:txBody>
          <a:bodyPr/>
          <a:lstStyle/>
          <a:p>
            <a:pPr marL="283464" lvl="1" indent="0">
              <a:lnSpc>
                <a:spcPct val="15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We used and adapted a set of mathematical models developed over several NPRP projects. These models include both deterministic compartmental models and stochastic models to investigate the epidemiology of COVID-19 and to forecast the future of the epidemic, assess epidemic potential, and estimate healthcare needs and impact of interventions.</a:t>
            </a:r>
          </a:p>
          <a:p>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9CD8D479-8942-46E8-A226-A4E01F7A105C}" type="slidenum">
              <a:rPr lang="en-US" smtClean="0"/>
              <a:t>10</a:t>
            </a:fld>
            <a:endParaRPr lang="en-US"/>
          </a:p>
        </p:txBody>
      </p:sp>
    </p:spTree>
    <p:extLst>
      <p:ext uri="{BB962C8B-B14F-4D97-AF65-F5344CB8AC3E}">
        <p14:creationId xmlns:p14="http://schemas.microsoft.com/office/powerpoint/2010/main" val="129071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CD8D479-8942-46E8-A226-A4E01F7A105C}" type="slidenum">
              <a:rPr lang="en-US" smtClean="0"/>
              <a:t>11</a:t>
            </a:fld>
            <a:endParaRPr lang="en-US"/>
          </a:p>
        </p:txBody>
      </p:sp>
      <p:pic>
        <p:nvPicPr>
          <p:cNvPr id="1026" name="Picture 2" descr="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802" y="2043288"/>
            <a:ext cx="8683526" cy="312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928691" y="328769"/>
            <a:ext cx="7028962" cy="1183566"/>
          </a:xfrm>
          <a:prstGeom prst="rect">
            <a:avLst/>
          </a:prstGeom>
        </p:spPr>
        <p:txBody>
          <a:bodyPr vert="horz" lIns="91440" tIns="45720" rIns="91440" bIns="45720" rtlCol="0" anchor="b">
            <a:normAutofit fontScale="85000" lnSpcReduction="20000"/>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algn="ctr"/>
            <a:r>
              <a:rPr lang="en-US" dirty="0" smtClean="0">
                <a:latin typeface="Times New Roman" panose="02020603050405020304" pitchFamily="18" charset="0"/>
                <a:cs typeface="Times New Roman" panose="02020603050405020304" pitchFamily="18" charset="0"/>
              </a:rPr>
              <a:t>Schematic </a:t>
            </a:r>
            <a:r>
              <a:rPr lang="en-US" dirty="0">
                <a:latin typeface="Times New Roman" panose="02020603050405020304" pitchFamily="18" charset="0"/>
                <a:cs typeface="Times New Roman" panose="02020603050405020304" pitchFamily="18" charset="0"/>
              </a:rPr>
              <a:t>diagram describing the basic structure of the COVID-19 </a:t>
            </a:r>
            <a:r>
              <a:rPr lang="en-US" dirty="0" smtClean="0">
                <a:latin typeface="Times New Roman" panose="02020603050405020304" pitchFamily="18" charset="0"/>
                <a:cs typeface="Times New Roman" panose="02020603050405020304" pitchFamily="18" charset="0"/>
              </a:rPr>
              <a:t>model</a:t>
            </a:r>
            <a:endParaRPr lang="en-US" dirty="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306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CD8D479-8942-46E8-A226-A4E01F7A105C}" type="slidenum">
              <a:rPr lang="en-US" smtClean="0"/>
              <a:t>12</a:t>
            </a:fld>
            <a:endParaRPr lang="en-US"/>
          </a:p>
        </p:txBody>
      </p:sp>
      <p:sp>
        <p:nvSpPr>
          <p:cNvPr id="6" name="Title 1"/>
          <p:cNvSpPr txBox="1">
            <a:spLocks/>
          </p:cNvSpPr>
          <p:nvPr/>
        </p:nvSpPr>
        <p:spPr>
          <a:xfrm>
            <a:off x="1064158" y="261036"/>
            <a:ext cx="7028962" cy="1183566"/>
          </a:xfrm>
          <a:prstGeom prst="rect">
            <a:avLst/>
          </a:prstGeom>
        </p:spPr>
        <p:txBody>
          <a:bodyPr vert="horz" lIns="91440" tIns="45720" rIns="91440" bIns="45720" rtlCol="0" anchor="b">
            <a:normAutofit fontScale="85000" lnSpcReduction="20000"/>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algn="ctr"/>
            <a:r>
              <a:rPr lang="en-US" dirty="0" smtClean="0">
                <a:latin typeface="Times New Roman" panose="02020603050405020304" pitchFamily="18" charset="0"/>
                <a:cs typeface="Times New Roman" panose="02020603050405020304" pitchFamily="18" charset="0"/>
              </a:rPr>
              <a:t>Nonlinear Age-Structured Mathematical Model </a:t>
            </a:r>
            <a:endParaRPr lang="en-US" dirty="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07802" y="1444602"/>
            <a:ext cx="7233646" cy="4450310"/>
          </a:xfrm>
          <a:prstGeom prst="rect">
            <a:avLst/>
          </a:prstGeom>
        </p:spPr>
      </p:pic>
      <p:pic>
        <p:nvPicPr>
          <p:cNvPr id="8" name="Picture 7"/>
          <p:cNvPicPr>
            <a:picLocks noChangeAspect="1"/>
          </p:cNvPicPr>
          <p:nvPr/>
        </p:nvPicPr>
        <p:blipFill>
          <a:blip r:embed="rId3"/>
          <a:stretch>
            <a:fillRect/>
          </a:stretch>
        </p:blipFill>
        <p:spPr>
          <a:xfrm>
            <a:off x="4466154" y="1534913"/>
            <a:ext cx="5911389" cy="3827309"/>
          </a:xfrm>
          <a:prstGeom prst="rect">
            <a:avLst/>
          </a:prstGeom>
        </p:spPr>
      </p:pic>
    </p:spTree>
    <p:extLst>
      <p:ext uri="{BB962C8B-B14F-4D97-AF65-F5344CB8AC3E}">
        <p14:creationId xmlns:p14="http://schemas.microsoft.com/office/powerpoint/2010/main" val="149962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CD8D479-8942-46E8-A226-A4E01F7A105C}" type="slidenum">
              <a:rPr lang="en-US" smtClean="0"/>
              <a:t>13</a:t>
            </a:fld>
            <a:endParaRPr lang="en-US"/>
          </a:p>
        </p:txBody>
      </p:sp>
      <p:sp>
        <p:nvSpPr>
          <p:cNvPr id="6" name="Title 1"/>
          <p:cNvSpPr txBox="1">
            <a:spLocks/>
          </p:cNvSpPr>
          <p:nvPr/>
        </p:nvSpPr>
        <p:spPr>
          <a:xfrm>
            <a:off x="1064158" y="261036"/>
            <a:ext cx="7028962" cy="1183566"/>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algn="ctr"/>
            <a:r>
              <a:rPr lang="en-US" dirty="0" smtClean="0">
                <a:latin typeface="Times New Roman" panose="02020603050405020304" pitchFamily="18" charset="0"/>
                <a:cs typeface="Times New Roman" panose="02020603050405020304" pitchFamily="18" charset="0"/>
              </a:rPr>
              <a:t>Force of Infection (Rate of Infection)</a:t>
            </a:r>
            <a:endParaRPr lang="en-US" dirty="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6140" y="1591733"/>
            <a:ext cx="9160140" cy="1098730"/>
          </a:xfrm>
          <a:prstGeom prst="rect">
            <a:avLst/>
          </a:prstGeom>
        </p:spPr>
      </p:pic>
      <p:sp>
        <p:nvSpPr>
          <p:cNvPr id="8" name="TextBox 7"/>
          <p:cNvSpPr txBox="1"/>
          <p:nvPr/>
        </p:nvSpPr>
        <p:spPr>
          <a:xfrm>
            <a:off x="2205566" y="2859220"/>
            <a:ext cx="843282" cy="461665"/>
          </a:xfrm>
          <a:prstGeom prst="rect">
            <a:avLst/>
          </a:prstGeom>
          <a:noFill/>
        </p:spPr>
        <p:txBody>
          <a:bodyPr wrap="square" rtlCol="0">
            <a:spAutoFit/>
          </a:bodyPr>
          <a:lstStyle/>
          <a:p>
            <a:r>
              <a:rPr lang="en-US" sz="1200" b="1" dirty="0" smtClean="0">
                <a:solidFill>
                  <a:srgbClr val="FF0000"/>
                </a:solidFill>
                <a:latin typeface="Century Gothic" panose="020B0502020202020204" pitchFamily="34" charset="0"/>
              </a:rPr>
              <a:t>Mixing </a:t>
            </a:r>
          </a:p>
          <a:p>
            <a:r>
              <a:rPr lang="en-US" sz="1200" b="1" dirty="0" smtClean="0">
                <a:solidFill>
                  <a:srgbClr val="FF0000"/>
                </a:solidFill>
                <a:latin typeface="Century Gothic" panose="020B0502020202020204" pitchFamily="34" charset="0"/>
              </a:rPr>
              <a:t>matrix</a:t>
            </a:r>
            <a:endParaRPr lang="en-US" sz="1200" b="1" dirty="0">
              <a:solidFill>
                <a:srgbClr val="FF0000"/>
              </a:solidFill>
              <a:latin typeface="Century Gothic" panose="020B0502020202020204" pitchFamily="34" charset="0"/>
            </a:endParaRPr>
          </a:p>
        </p:txBody>
      </p:sp>
      <p:sp>
        <p:nvSpPr>
          <p:cNvPr id="9" name="Rectangle 8"/>
          <p:cNvSpPr/>
          <p:nvPr/>
        </p:nvSpPr>
        <p:spPr>
          <a:xfrm>
            <a:off x="2319866" y="1591733"/>
            <a:ext cx="468490" cy="9920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2503642" y="2593514"/>
            <a:ext cx="0" cy="2538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84956" y="1591733"/>
            <a:ext cx="533400" cy="10301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32556" y="2885546"/>
            <a:ext cx="1095935" cy="261610"/>
          </a:xfrm>
          <a:prstGeom prst="rect">
            <a:avLst/>
          </a:prstGeom>
          <a:noFill/>
        </p:spPr>
        <p:txBody>
          <a:bodyPr wrap="square" rtlCol="0">
            <a:spAutoFit/>
          </a:bodyPr>
          <a:lstStyle/>
          <a:p>
            <a:r>
              <a:rPr lang="en-US" sz="1100" b="1" dirty="0" smtClean="0">
                <a:solidFill>
                  <a:srgbClr val="FF0000"/>
                </a:solidFill>
                <a:latin typeface="Century Gothic" panose="020B0502020202020204" pitchFamily="34" charset="0"/>
              </a:rPr>
              <a:t>Contact rate</a:t>
            </a:r>
            <a:endParaRPr lang="en-US" sz="1100" b="1" dirty="0">
              <a:solidFill>
                <a:srgbClr val="FF0000"/>
              </a:solidFill>
              <a:latin typeface="Century Gothic" panose="020B0502020202020204" pitchFamily="34" charset="0"/>
            </a:endParaRPr>
          </a:p>
        </p:txBody>
      </p:sp>
      <p:cxnSp>
        <p:nvCxnSpPr>
          <p:cNvPr id="15" name="Straight Arrow Connector 14"/>
          <p:cNvCxnSpPr>
            <a:stCxn id="13" idx="2"/>
          </p:cNvCxnSpPr>
          <p:nvPr/>
        </p:nvCxnSpPr>
        <p:spPr>
          <a:xfrm>
            <a:off x="1251656" y="2621927"/>
            <a:ext cx="0" cy="2636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543007" y="1626403"/>
            <a:ext cx="533400" cy="10301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9958" y="3652122"/>
            <a:ext cx="1429375" cy="428698"/>
          </a:xfrm>
          <a:prstGeom prst="rect">
            <a:avLst/>
          </a:prstGeom>
          <a:noFill/>
        </p:spPr>
        <p:txBody>
          <a:bodyPr wrap="square" rtlCol="0">
            <a:spAutoFit/>
          </a:bodyPr>
          <a:lstStyle/>
          <a:p>
            <a:pPr algn="ctr"/>
            <a:r>
              <a:rPr lang="en-US" sz="1100" b="1" dirty="0" smtClean="0">
                <a:solidFill>
                  <a:srgbClr val="FF0000"/>
                </a:solidFill>
                <a:latin typeface="Century Gothic" panose="020B0502020202020204" pitchFamily="34" charset="0"/>
              </a:rPr>
              <a:t>Susceptibility to the infection</a:t>
            </a:r>
            <a:endParaRPr lang="en-US" sz="1100" b="1" dirty="0">
              <a:solidFill>
                <a:srgbClr val="FF0000"/>
              </a:solidFill>
              <a:latin typeface="Century Gothic" panose="020B0502020202020204" pitchFamily="34" charset="0"/>
            </a:endParaRPr>
          </a:p>
        </p:txBody>
      </p:sp>
      <p:cxnSp>
        <p:nvCxnSpPr>
          <p:cNvPr id="18" name="Straight Arrow Connector 17"/>
          <p:cNvCxnSpPr>
            <a:stCxn id="16" idx="2"/>
          </p:cNvCxnSpPr>
          <p:nvPr/>
        </p:nvCxnSpPr>
        <p:spPr>
          <a:xfrm>
            <a:off x="1809707" y="2656597"/>
            <a:ext cx="7804" cy="996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794662" y="1553550"/>
            <a:ext cx="5942938" cy="10301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23739" y="2847361"/>
            <a:ext cx="2539257" cy="600164"/>
          </a:xfrm>
          <a:prstGeom prst="rect">
            <a:avLst/>
          </a:prstGeom>
          <a:noFill/>
        </p:spPr>
        <p:txBody>
          <a:bodyPr wrap="square" rtlCol="0">
            <a:spAutoFit/>
          </a:bodyPr>
          <a:lstStyle/>
          <a:p>
            <a:pPr algn="ctr"/>
            <a:r>
              <a:rPr lang="en-US" sz="1100" b="1" dirty="0" smtClean="0">
                <a:solidFill>
                  <a:srgbClr val="FF0000"/>
                </a:solidFill>
                <a:latin typeface="Century Gothic" panose="020B0502020202020204" pitchFamily="34" charset="0"/>
              </a:rPr>
              <a:t>Fraction of available infected people who are in contact with the susceptible people </a:t>
            </a:r>
            <a:endParaRPr lang="en-US" sz="1100" b="1" dirty="0">
              <a:solidFill>
                <a:srgbClr val="FF0000"/>
              </a:solidFill>
              <a:latin typeface="Century Gothic" panose="020B0502020202020204" pitchFamily="34" charset="0"/>
            </a:endParaRPr>
          </a:p>
        </p:txBody>
      </p:sp>
      <p:cxnSp>
        <p:nvCxnSpPr>
          <p:cNvPr id="23" name="Straight Arrow Connector 22"/>
          <p:cNvCxnSpPr/>
          <p:nvPr/>
        </p:nvCxnSpPr>
        <p:spPr>
          <a:xfrm>
            <a:off x="4928262" y="2583742"/>
            <a:ext cx="0" cy="2636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217" y="4080819"/>
            <a:ext cx="8699383" cy="461665"/>
          </a:xfrm>
          <a:prstGeom prst="rect">
            <a:avLst/>
          </a:prstGeom>
          <a:noFill/>
        </p:spPr>
        <p:txBody>
          <a:bodyPr wrap="square" rtlCol="0">
            <a:spAutoFit/>
          </a:bodyPr>
          <a:lstStyle/>
          <a:p>
            <a:r>
              <a:rPr lang="en-US" sz="2400" dirty="0">
                <a:latin typeface="Century Gothic" pitchFamily="34" charset="0"/>
              </a:rPr>
              <a:t>The mixing among the different </a:t>
            </a:r>
            <a:r>
              <a:rPr lang="en-US" sz="2400" dirty="0" smtClean="0">
                <a:latin typeface="Century Gothic" pitchFamily="34" charset="0"/>
              </a:rPr>
              <a:t>age groups:</a:t>
            </a:r>
            <a:endParaRPr lang="en-US" sz="2200" dirty="0">
              <a:latin typeface="Century Gothic" pitchFamily="34" charset="0"/>
            </a:endParaRPr>
          </a:p>
        </p:txBody>
      </p:sp>
      <p:pic>
        <p:nvPicPr>
          <p:cNvPr id="26" name="Picture 25"/>
          <p:cNvPicPr>
            <a:picLocks noChangeAspect="1"/>
          </p:cNvPicPr>
          <p:nvPr/>
        </p:nvPicPr>
        <p:blipFill>
          <a:blip r:embed="rId3"/>
          <a:stretch>
            <a:fillRect/>
          </a:stretch>
        </p:blipFill>
        <p:spPr>
          <a:xfrm>
            <a:off x="841936" y="4683119"/>
            <a:ext cx="7013277" cy="769198"/>
          </a:xfrm>
          <a:prstGeom prst="rect">
            <a:avLst/>
          </a:prstGeom>
        </p:spPr>
      </p:pic>
      <p:pic>
        <p:nvPicPr>
          <p:cNvPr id="37" name="Picture 36"/>
          <p:cNvPicPr>
            <a:picLocks noChangeAspect="1"/>
          </p:cNvPicPr>
          <p:nvPr/>
        </p:nvPicPr>
        <p:blipFill>
          <a:blip r:embed="rId4"/>
          <a:stretch>
            <a:fillRect/>
          </a:stretch>
        </p:blipFill>
        <p:spPr>
          <a:xfrm>
            <a:off x="1577455" y="5599091"/>
            <a:ext cx="4892568" cy="792985"/>
          </a:xfrm>
          <a:prstGeom prst="rect">
            <a:avLst/>
          </a:prstGeom>
        </p:spPr>
      </p:pic>
    </p:spTree>
    <p:extLst>
      <p:ext uri="{BB962C8B-B14F-4D97-AF65-F5344CB8AC3E}">
        <p14:creationId xmlns:p14="http://schemas.microsoft.com/office/powerpoint/2010/main" val="420917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CD8D479-8942-46E8-A226-A4E01F7A105C}" type="slidenum">
              <a:rPr lang="en-US" smtClean="0"/>
              <a:t>14</a:t>
            </a:fld>
            <a:endParaRPr lang="en-US"/>
          </a:p>
        </p:txBody>
      </p:sp>
      <p:sp>
        <p:nvSpPr>
          <p:cNvPr id="6" name="Title 1"/>
          <p:cNvSpPr txBox="1">
            <a:spLocks/>
          </p:cNvSpPr>
          <p:nvPr/>
        </p:nvSpPr>
        <p:spPr>
          <a:xfrm>
            <a:off x="1064158" y="261036"/>
            <a:ext cx="7028962" cy="1183566"/>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algn="ctr"/>
            <a:r>
              <a:rPr lang="en-US" dirty="0" smtClean="0">
                <a:latin typeface="Times New Roman" panose="02020603050405020304" pitchFamily="18" charset="0"/>
                <a:cs typeface="Times New Roman" panose="02020603050405020304" pitchFamily="18" charset="0"/>
              </a:rPr>
              <a:t>Basic Reproduction Number R0</a:t>
            </a:r>
            <a:endParaRPr lang="en-US" dirty="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838139" y="1354290"/>
            <a:ext cx="8072803" cy="3466065"/>
          </a:xfrm>
          <a:prstGeom prst="rect">
            <a:avLst/>
          </a:prstGeom>
        </p:spPr>
      </p:pic>
    </p:spTree>
    <p:extLst>
      <p:ext uri="{BB962C8B-B14F-4D97-AF65-F5344CB8AC3E}">
        <p14:creationId xmlns:p14="http://schemas.microsoft.com/office/powerpoint/2010/main" val="20871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CD8D479-8942-46E8-A226-A4E01F7A105C}" type="slidenum">
              <a:rPr lang="en-US" smtClean="0"/>
              <a:t>15</a:t>
            </a:fld>
            <a:endParaRPr lang="en-US"/>
          </a:p>
        </p:txBody>
      </p:sp>
      <p:pic>
        <p:nvPicPr>
          <p:cNvPr id="8" name="Picture 7"/>
          <p:cNvPicPr>
            <a:picLocks noChangeAspect="1"/>
          </p:cNvPicPr>
          <p:nvPr/>
        </p:nvPicPr>
        <p:blipFill rotWithShape="1">
          <a:blip r:embed="rId2"/>
          <a:srcRect b="53306"/>
          <a:stretch/>
        </p:blipFill>
        <p:spPr>
          <a:xfrm>
            <a:off x="659144" y="1557492"/>
            <a:ext cx="8116169" cy="3488642"/>
          </a:xfrm>
          <a:prstGeom prst="rect">
            <a:avLst/>
          </a:prstGeom>
        </p:spPr>
      </p:pic>
      <p:sp>
        <p:nvSpPr>
          <p:cNvPr id="9" name="Title 1"/>
          <p:cNvSpPr txBox="1">
            <a:spLocks/>
          </p:cNvSpPr>
          <p:nvPr/>
        </p:nvSpPr>
        <p:spPr>
          <a:xfrm>
            <a:off x="1202747" y="204591"/>
            <a:ext cx="7028962" cy="1183566"/>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algn="ctr"/>
            <a:r>
              <a:rPr lang="en-US" dirty="0" smtClean="0">
                <a:latin typeface="Times New Roman" panose="02020603050405020304" pitchFamily="18" charset="0"/>
                <a:cs typeface="Times New Roman" panose="02020603050405020304" pitchFamily="18" charset="0"/>
              </a:rPr>
              <a:t>Key known Parameters</a:t>
            </a:r>
            <a:endParaRPr lang="en-US" dirty="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67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520" y="276087"/>
            <a:ext cx="7028962" cy="638313"/>
          </a:xfrm>
        </p:spPr>
        <p:txBody>
          <a:bodyPr/>
          <a:lstStyle/>
          <a:p>
            <a:r>
              <a:rPr lang="en-US" dirty="0" smtClean="0"/>
              <a:t>Unknown </a:t>
            </a:r>
            <a:r>
              <a:rPr lang="en-US" dirty="0"/>
              <a:t>Parameters:</a:t>
            </a:r>
          </a:p>
        </p:txBody>
      </p:sp>
      <p:sp>
        <p:nvSpPr>
          <p:cNvPr id="5" name="Slide Number Placeholder 4"/>
          <p:cNvSpPr>
            <a:spLocks noGrp="1"/>
          </p:cNvSpPr>
          <p:nvPr>
            <p:ph type="sldNum" sz="quarter" idx="12"/>
          </p:nvPr>
        </p:nvSpPr>
        <p:spPr/>
        <p:txBody>
          <a:bodyPr/>
          <a:lstStyle/>
          <a:p>
            <a:fld id="{9CD8D479-8942-46E8-A226-A4E01F7A105C}" type="slidenum">
              <a:rPr lang="en-US" smtClean="0"/>
              <a:t>16</a:t>
            </a:fld>
            <a:endParaRPr lang="en-US" dirty="0"/>
          </a:p>
        </p:txBody>
      </p:sp>
      <p:pic>
        <p:nvPicPr>
          <p:cNvPr id="14" name="Picture 13"/>
          <p:cNvPicPr>
            <a:picLocks noChangeAspect="1"/>
          </p:cNvPicPr>
          <p:nvPr/>
        </p:nvPicPr>
        <p:blipFill>
          <a:blip r:embed="rId2"/>
          <a:stretch>
            <a:fillRect/>
          </a:stretch>
        </p:blipFill>
        <p:spPr>
          <a:xfrm>
            <a:off x="1156975" y="1309511"/>
            <a:ext cx="6929507" cy="3869343"/>
          </a:xfrm>
          <a:prstGeom prst="rect">
            <a:avLst/>
          </a:prstGeom>
        </p:spPr>
      </p:pic>
    </p:spTree>
    <p:extLst>
      <p:ext uri="{BB962C8B-B14F-4D97-AF65-F5344CB8AC3E}">
        <p14:creationId xmlns:p14="http://schemas.microsoft.com/office/powerpoint/2010/main" val="270570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CD8D479-8942-46E8-A226-A4E01F7A105C}" type="slidenum">
              <a:rPr lang="en-US" smtClean="0"/>
              <a:t>17</a:t>
            </a:fld>
            <a:endParaRPr lang="en-US"/>
          </a:p>
        </p:txBody>
      </p:sp>
      <p:sp>
        <p:nvSpPr>
          <p:cNvPr id="6" name="Title 1"/>
          <p:cNvSpPr txBox="1">
            <a:spLocks/>
          </p:cNvSpPr>
          <p:nvPr/>
        </p:nvSpPr>
        <p:spPr>
          <a:xfrm>
            <a:off x="1086736" y="114280"/>
            <a:ext cx="7028962" cy="1183566"/>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algn="ctr"/>
            <a:r>
              <a:rPr lang="en-US" dirty="0" smtClean="0">
                <a:latin typeface="Times New Roman" panose="02020603050405020304" pitchFamily="18" charset="0"/>
                <a:cs typeface="Times New Roman" panose="02020603050405020304" pitchFamily="18" charset="0"/>
              </a:rPr>
              <a:t>Estimation </a:t>
            </a:r>
            <a:r>
              <a:rPr lang="en-US" dirty="0">
                <a:latin typeface="Times New Roman" panose="02020603050405020304" pitchFamily="18" charset="0"/>
                <a:cs typeface="Times New Roman" panose="02020603050405020304" pitchFamily="18" charset="0"/>
              </a:rPr>
              <a:t>of the Unknown Parameters </a:t>
            </a:r>
          </a:p>
          <a:p>
            <a:pPr algn="ct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01" y="1139120"/>
            <a:ext cx="4156271" cy="295592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460" y="1890275"/>
            <a:ext cx="4739540" cy="2057043"/>
          </a:xfrm>
          <a:prstGeom prst="rect">
            <a:avLst/>
          </a:prstGeom>
        </p:spPr>
      </p:pic>
      <p:sp>
        <p:nvSpPr>
          <p:cNvPr id="10" name="Rectangle 9"/>
          <p:cNvSpPr/>
          <p:nvPr/>
        </p:nvSpPr>
        <p:spPr>
          <a:xfrm>
            <a:off x="307802" y="4392991"/>
            <a:ext cx="8763002" cy="707886"/>
          </a:xfrm>
          <a:prstGeom prst="rect">
            <a:avLst/>
          </a:prstGeom>
        </p:spPr>
        <p:txBody>
          <a:bodyPr wrap="square">
            <a:spAutoFit/>
          </a:bodyPr>
          <a:lstStyle/>
          <a:p>
            <a:pPr>
              <a:spcBef>
                <a:spcPct val="30000"/>
              </a:spcBef>
              <a:defRPr/>
            </a:pPr>
            <a:r>
              <a:rPr lang="en-US" sz="2000" dirty="0" smtClean="0">
                <a:latin typeface="Century Gothic" panose="020B0502020202020204" pitchFamily="34" charset="0"/>
              </a:rPr>
              <a:t>Model </a:t>
            </a:r>
            <a:r>
              <a:rPr lang="en-US" sz="2000" dirty="0">
                <a:latin typeface="Century Gothic" panose="020B0502020202020204" pitchFamily="34" charset="0"/>
              </a:rPr>
              <a:t>fits were implemented in MATLAB® </a:t>
            </a:r>
            <a:r>
              <a:rPr lang="en-US" sz="2000" dirty="0" smtClean="0">
                <a:latin typeface="Century Gothic" panose="020B0502020202020204" pitchFamily="34" charset="0"/>
              </a:rPr>
              <a:t>using </a:t>
            </a:r>
            <a:r>
              <a:rPr lang="en-US" sz="2000" dirty="0">
                <a:latin typeface="Century Gothic" panose="020B0502020202020204" pitchFamily="34" charset="0"/>
              </a:rPr>
              <a:t>a nonlinear least-square fitting </a:t>
            </a:r>
            <a:r>
              <a:rPr lang="en-US" sz="2000" dirty="0" smtClean="0">
                <a:latin typeface="Century Gothic" panose="020B0502020202020204" pitchFamily="34" charset="0"/>
              </a:rPr>
              <a:t>method. </a:t>
            </a:r>
            <a:endParaRPr lang="fr-FR" sz="2000" dirty="0">
              <a:latin typeface="Century Gothic" panose="020B0502020202020204" pitchFamily="34" charset="0"/>
            </a:endParaRPr>
          </a:p>
        </p:txBody>
      </p:sp>
    </p:spTree>
    <p:extLst>
      <p:ext uri="{BB962C8B-B14F-4D97-AF65-F5344CB8AC3E}">
        <p14:creationId xmlns:p14="http://schemas.microsoft.com/office/powerpoint/2010/main" val="252529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369" y="237066"/>
            <a:ext cx="7028962" cy="692009"/>
          </a:xfrm>
        </p:spPr>
        <p:txBody>
          <a:bodyPr/>
          <a:lstStyle/>
          <a:p>
            <a:r>
              <a:rPr lang="en-US" dirty="0" smtClean="0"/>
              <a:t>Model Fitting to China data</a:t>
            </a:r>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18</a:t>
            </a:fld>
            <a:endParaRPr lang="en-US"/>
          </a:p>
        </p:txBody>
      </p:sp>
      <p:pic>
        <p:nvPicPr>
          <p:cNvPr id="6" name="Picture 5" descr="C:\Users\hoa2009\Desktop\Figures\Figure 1(Fitting).tif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3378" y="1117600"/>
            <a:ext cx="6276621" cy="5317067"/>
          </a:xfrm>
          <a:prstGeom prst="rect">
            <a:avLst/>
          </a:prstGeom>
          <a:noFill/>
          <a:ln>
            <a:noFill/>
          </a:ln>
        </p:spPr>
      </p:pic>
    </p:spTree>
    <p:extLst>
      <p:ext uri="{BB962C8B-B14F-4D97-AF65-F5344CB8AC3E}">
        <p14:creationId xmlns:p14="http://schemas.microsoft.com/office/powerpoint/2010/main" val="384216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07802" y="161077"/>
            <a:ext cx="7028962" cy="1183566"/>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Results</a:t>
            </a:r>
          </a:p>
        </p:txBody>
      </p:sp>
      <p:sp>
        <p:nvSpPr>
          <p:cNvPr id="3" name="Content Placeholder 6">
            <a:extLst>
              <a:ext uri="{FF2B5EF4-FFF2-40B4-BE49-F238E27FC236}">
                <a16:creationId xmlns:a16="http://schemas.microsoft.com/office/drawing/2014/main" id="{76A2119E-8EEF-4E7A-91B2-C9C121CFF4C7}"/>
              </a:ext>
            </a:extLst>
          </p:cNvPr>
          <p:cNvSpPr>
            <a:spLocks noGrp="1"/>
          </p:cNvSpPr>
          <p:nvPr>
            <p:ph idx="1"/>
          </p:nvPr>
        </p:nvSpPr>
        <p:spPr>
          <a:xfrm>
            <a:off x="1446551" y="2278505"/>
            <a:ext cx="6460760" cy="3908178"/>
          </a:xfrm>
        </p:spPr>
        <p:txBody>
          <a:bodyPr>
            <a:normAutofit/>
          </a:bodyPr>
          <a:lstStyle/>
          <a:p>
            <a:pPr marL="0" indent="0" algn="ctr">
              <a:lnSpc>
                <a:spcPct val="150000"/>
              </a:lnSpc>
              <a:spcAft>
                <a:spcPts val="600"/>
              </a:spcAft>
              <a:buNone/>
            </a:pPr>
            <a:r>
              <a:rPr lang="en-US" sz="3600" b="1" dirty="0">
                <a:latin typeface="Times New Roman" panose="02020603050405020304" pitchFamily="18" charset="0"/>
                <a:cs typeface="Times New Roman" panose="02020603050405020304" pitchFamily="18" charset="0"/>
              </a:rPr>
              <a:t>Characterizing key attributes of the epidemiology of COVID-19</a:t>
            </a:r>
          </a:p>
        </p:txBody>
      </p:sp>
      <p:sp>
        <p:nvSpPr>
          <p:cNvPr id="2" name="Slide Number Placeholder 1"/>
          <p:cNvSpPr>
            <a:spLocks noGrp="1"/>
          </p:cNvSpPr>
          <p:nvPr>
            <p:ph type="sldNum" sz="quarter" idx="12"/>
          </p:nvPr>
        </p:nvSpPr>
        <p:spPr/>
        <p:txBody>
          <a:bodyPr/>
          <a:lstStyle/>
          <a:p>
            <a:fld id="{9CD8D479-8942-46E8-A226-A4E01F7A105C}" type="slidenum">
              <a:rPr lang="en-US" smtClean="0"/>
              <a:t>19</a:t>
            </a:fld>
            <a:endParaRPr lang="en-US"/>
          </a:p>
        </p:txBody>
      </p:sp>
    </p:spTree>
    <p:extLst>
      <p:ext uri="{BB962C8B-B14F-4D97-AF65-F5344CB8AC3E}">
        <p14:creationId xmlns:p14="http://schemas.microsoft.com/office/powerpoint/2010/main" val="2235869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02" y="161077"/>
            <a:ext cx="7028962" cy="1054880"/>
          </a:xfrm>
        </p:spPr>
        <p:txBody>
          <a:bodyPr/>
          <a:lstStyle/>
          <a:p>
            <a:r>
              <a:rPr lang="en-US" dirty="0">
                <a:latin typeface="Times New Roman" panose="02020603050405020304" pitchFamily="18" charset="0"/>
                <a:cs typeface="Times New Roman" panose="02020603050405020304" pitchFamily="18" charset="0"/>
              </a:rPr>
              <a:t>Rationale</a:t>
            </a:r>
          </a:p>
        </p:txBody>
      </p:sp>
      <p:sp>
        <p:nvSpPr>
          <p:cNvPr id="4" name="Slide Number Placeholder 3"/>
          <p:cNvSpPr>
            <a:spLocks noGrp="1"/>
          </p:cNvSpPr>
          <p:nvPr>
            <p:ph type="sldNum" sz="quarter" idx="12"/>
          </p:nvPr>
        </p:nvSpPr>
        <p:spPr/>
        <p:txBody>
          <a:bodyPr/>
          <a:lstStyle/>
          <a:p>
            <a:r>
              <a:rPr lang="en-US" dirty="0"/>
              <a:t>1</a:t>
            </a:r>
          </a:p>
        </p:txBody>
      </p:sp>
      <p:sp>
        <p:nvSpPr>
          <p:cNvPr id="7" name="Content Placeholder 6">
            <a:extLst>
              <a:ext uri="{FF2B5EF4-FFF2-40B4-BE49-F238E27FC236}">
                <a16:creationId xmlns:a16="http://schemas.microsoft.com/office/drawing/2014/main" id="{05EDD1E6-3E8C-4296-A2BE-895B0D7348DD}"/>
              </a:ext>
            </a:extLst>
          </p:cNvPr>
          <p:cNvSpPr>
            <a:spLocks noGrp="1"/>
          </p:cNvSpPr>
          <p:nvPr>
            <p:ph idx="1"/>
          </p:nvPr>
        </p:nvSpPr>
        <p:spPr>
          <a:xfrm>
            <a:off x="307802" y="1424066"/>
            <a:ext cx="8671306" cy="4879298"/>
          </a:xfrm>
        </p:spPr>
        <p:txBody>
          <a:bodyPr>
            <a:normAutofit/>
          </a:bodyPr>
          <a:lstStyle/>
          <a:p>
            <a:pPr>
              <a:lnSpc>
                <a:spcPct val="100000"/>
              </a:lnSpc>
              <a:spcBef>
                <a:spcPts val="600"/>
              </a:spcBef>
              <a:spcAft>
                <a:spcPts val="600"/>
              </a:spcAft>
            </a:pPr>
            <a:r>
              <a:rPr lang="en-US" dirty="0">
                <a:latin typeface="Times New Roman" panose="02020603050405020304" pitchFamily="18" charset="0"/>
                <a:cs typeface="Times New Roman" panose="02020603050405020304" pitchFamily="18" charset="0"/>
              </a:rPr>
              <a:t>An outbreak of a novel coronavirus strain, severe acute respiratory syndrome coronavirus 2 (SARS-CoV-2), was identified in Wuhan, Hubei province, China, in late December 2019.</a:t>
            </a:r>
          </a:p>
          <a:p>
            <a:pPr>
              <a:lnSpc>
                <a:spcPct val="100000"/>
              </a:lnSpc>
              <a:spcBef>
                <a:spcPts val="600"/>
              </a:spcBef>
              <a:spcAft>
                <a:spcPts val="600"/>
              </a:spcAft>
            </a:pPr>
            <a:r>
              <a:rPr lang="en-US" dirty="0">
                <a:latin typeface="Times New Roman" panose="02020603050405020304" pitchFamily="18" charset="0"/>
                <a:cs typeface="Times New Roman" panose="02020603050405020304" pitchFamily="18" charset="0"/>
              </a:rPr>
              <a:t>Coronavirus Disease 2019 (COVID-2019) has been subsequently declared as a pandemic, after affecting </a:t>
            </a:r>
            <a:r>
              <a:rPr lang="en-US" dirty="0" smtClean="0">
                <a:latin typeface="Times New Roman" panose="02020603050405020304" pitchFamily="18" charset="0"/>
                <a:cs typeface="Times New Roman" panose="02020603050405020304" pitchFamily="18" charset="0"/>
              </a:rPr>
              <a:t>most </a:t>
            </a:r>
            <a:r>
              <a:rPr lang="en-US" dirty="0">
                <a:latin typeface="Times New Roman" panose="02020603050405020304" pitchFamily="18" charset="0"/>
                <a:cs typeface="Times New Roman" panose="02020603050405020304" pitchFamily="18" charset="0"/>
              </a:rPr>
              <a:t>of countries and territories. </a:t>
            </a:r>
          </a:p>
          <a:p>
            <a:pPr>
              <a:lnSpc>
                <a:spcPct val="100000"/>
              </a:lnSpc>
              <a:spcBef>
                <a:spcPts val="600"/>
              </a:spcBef>
              <a:spcAft>
                <a:spcPts val="600"/>
              </a:spcAft>
            </a:pPr>
            <a:r>
              <a:rPr lang="en-US" dirty="0">
                <a:latin typeface="Times New Roman" panose="02020603050405020304" pitchFamily="18" charset="0"/>
                <a:cs typeface="Times New Roman" panose="02020603050405020304" pitchFamily="18" charset="0"/>
              </a:rPr>
              <a:t>There is a need to inform national response:</a:t>
            </a:r>
          </a:p>
          <a:p>
            <a:pPr lvl="1">
              <a:lnSpc>
                <a:spcPct val="100000"/>
              </a:lnSpc>
              <a:spcBef>
                <a:spcPts val="600"/>
              </a:spcBef>
              <a:spcAft>
                <a:spcPts val="600"/>
              </a:spcAft>
            </a:pPr>
            <a:r>
              <a:rPr lang="en-US" sz="2200" dirty="0">
                <a:latin typeface="Times New Roman" panose="02020603050405020304" pitchFamily="18" charset="0"/>
                <a:cs typeface="Times New Roman" panose="02020603050405020304" pitchFamily="18" charset="0"/>
              </a:rPr>
              <a:t>Investigating epidemiologic patterns</a:t>
            </a:r>
          </a:p>
          <a:p>
            <a:pPr lvl="1">
              <a:lnSpc>
                <a:spcPct val="100000"/>
              </a:lnSpc>
              <a:spcBef>
                <a:spcPts val="600"/>
              </a:spcBef>
              <a:spcAft>
                <a:spcPts val="600"/>
              </a:spcAft>
            </a:pPr>
            <a:r>
              <a:rPr lang="en-US" sz="2200" dirty="0">
                <a:latin typeface="Times New Roman" panose="02020603050405020304" pitchFamily="18" charset="0"/>
                <a:cs typeface="Times New Roman" panose="02020603050405020304" pitchFamily="18" charset="0"/>
              </a:rPr>
              <a:t>Forecasting the future of the national epidemic</a:t>
            </a:r>
          </a:p>
          <a:p>
            <a:pPr lvl="1">
              <a:lnSpc>
                <a:spcPct val="100000"/>
              </a:lnSpc>
              <a:spcBef>
                <a:spcPts val="600"/>
              </a:spcBef>
              <a:spcAft>
                <a:spcPts val="600"/>
              </a:spcAft>
            </a:pPr>
            <a:r>
              <a:rPr lang="en-US" sz="2200" dirty="0">
                <a:latin typeface="Times New Roman" panose="02020603050405020304" pitchFamily="18" charset="0"/>
                <a:cs typeface="Times New Roman" panose="02020603050405020304" pitchFamily="18" charset="0"/>
              </a:rPr>
              <a:t>Assessing epidemic potential</a:t>
            </a:r>
          </a:p>
          <a:p>
            <a:pPr lvl="1">
              <a:lnSpc>
                <a:spcPct val="100000"/>
              </a:lnSpc>
              <a:spcBef>
                <a:spcPts val="600"/>
              </a:spcBef>
              <a:spcAft>
                <a:spcPts val="600"/>
              </a:spcAft>
            </a:pPr>
            <a:r>
              <a:rPr lang="en-US" sz="2200" dirty="0">
                <a:latin typeface="Times New Roman" panose="02020603050405020304" pitchFamily="18" charset="0"/>
                <a:cs typeface="Times New Roman" panose="02020603050405020304" pitchFamily="18" charset="0"/>
              </a:rPr>
              <a:t>Estimating healthcare needs and impact of interventions.</a:t>
            </a:r>
          </a:p>
        </p:txBody>
      </p:sp>
    </p:spTree>
    <p:extLst>
      <p:ext uri="{BB962C8B-B14F-4D97-AF65-F5344CB8AC3E}">
        <p14:creationId xmlns:p14="http://schemas.microsoft.com/office/powerpoint/2010/main" val="2631414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2446" y="216504"/>
            <a:ext cx="9061554" cy="1183566"/>
          </a:xfrm>
          <a:prstGeom prst="rect">
            <a:avLst/>
          </a:prstGeom>
        </p:spPr>
        <p:txBody>
          <a:bodyPr vert="horz" lIns="91440" tIns="45720" rIns="91440" bIns="45720" rtlCol="0" anchor="b">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Time </a:t>
            </a:r>
            <a:r>
              <a:rPr lang="en-US" dirty="0">
                <a:latin typeface="Times New Roman" panose="02020603050405020304" pitchFamily="18" charset="0"/>
                <a:cs typeface="Times New Roman" panose="02020603050405020304" pitchFamily="18" charset="0"/>
              </a:rPr>
              <a:t>evolution of the basic reproduction number R0 before and after onset of interventions in China</a:t>
            </a:r>
          </a:p>
        </p:txBody>
      </p:sp>
      <p:sp>
        <p:nvSpPr>
          <p:cNvPr id="2" name="Slide Number Placeholder 1"/>
          <p:cNvSpPr>
            <a:spLocks noGrp="1"/>
          </p:cNvSpPr>
          <p:nvPr>
            <p:ph type="sldNum" sz="quarter" idx="12"/>
          </p:nvPr>
        </p:nvSpPr>
        <p:spPr/>
        <p:txBody>
          <a:bodyPr/>
          <a:lstStyle/>
          <a:p>
            <a:fld id="{9CD8D479-8942-46E8-A226-A4E01F7A105C}" type="slidenum">
              <a:rPr lang="en-US" smtClean="0"/>
              <a:t>20</a:t>
            </a:fld>
            <a:endParaRPr lang="en-US"/>
          </a:p>
        </p:txBody>
      </p:sp>
      <p:pic>
        <p:nvPicPr>
          <p:cNvPr id="4" name="Content Placeholder 3"/>
          <p:cNvPicPr>
            <a:picLocks noGrp="1" noChangeAspect="1"/>
          </p:cNvPicPr>
          <p:nvPr>
            <p:ph sz="half" idx="1"/>
          </p:nvPr>
        </p:nvPicPr>
        <p:blipFill>
          <a:blip r:embed="rId2"/>
          <a:stretch>
            <a:fillRect/>
          </a:stretch>
        </p:blipFill>
        <p:spPr>
          <a:xfrm>
            <a:off x="705006" y="1723870"/>
            <a:ext cx="8119429" cy="4663370"/>
          </a:xfrm>
          <a:prstGeom prst="rect">
            <a:avLst/>
          </a:prstGeom>
        </p:spPr>
      </p:pic>
    </p:spTree>
    <p:extLst>
      <p:ext uri="{BB962C8B-B14F-4D97-AF65-F5344CB8AC3E}">
        <p14:creationId xmlns:p14="http://schemas.microsoft.com/office/powerpoint/2010/main" val="4142047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853" y="-130313"/>
            <a:ext cx="7028962" cy="1183566"/>
          </a:xfrm>
        </p:spPr>
        <p:txBody>
          <a:bodyPr/>
          <a:lstStyle/>
          <a:p>
            <a:r>
              <a:rPr lang="en-US" dirty="0" smtClean="0"/>
              <a:t>Mortality rate in China</a:t>
            </a:r>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21</a:t>
            </a:fld>
            <a:endParaRPr lang="en-US"/>
          </a:p>
        </p:txBody>
      </p:sp>
      <p:pic>
        <p:nvPicPr>
          <p:cNvPr id="6" name="Picture 5" descr="Fig2TotalPopul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2756" y="1467556"/>
            <a:ext cx="6980170" cy="4831644"/>
          </a:xfrm>
          <a:prstGeom prst="rect">
            <a:avLst/>
          </a:prstGeom>
          <a:noFill/>
          <a:ln>
            <a:noFill/>
          </a:ln>
        </p:spPr>
      </p:pic>
    </p:spTree>
    <p:extLst>
      <p:ext uri="{BB962C8B-B14F-4D97-AF65-F5344CB8AC3E}">
        <p14:creationId xmlns:p14="http://schemas.microsoft.com/office/powerpoint/2010/main" val="10206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SARS-CoV-2 disease progression stratified by age</a:t>
            </a:r>
          </a:p>
        </p:txBody>
      </p:sp>
      <p:sp>
        <p:nvSpPr>
          <p:cNvPr id="5" name="Slide Number Placeholder 4"/>
          <p:cNvSpPr>
            <a:spLocks noGrp="1"/>
          </p:cNvSpPr>
          <p:nvPr>
            <p:ph type="sldNum" sz="quarter" idx="12"/>
          </p:nvPr>
        </p:nvSpPr>
        <p:spPr/>
        <p:txBody>
          <a:bodyPr/>
          <a:lstStyle/>
          <a:p>
            <a:fld id="{9CD8D479-8942-46E8-A226-A4E01F7A105C}" type="slidenum">
              <a:rPr lang="en-US" smtClean="0"/>
              <a:t>22</a:t>
            </a:fld>
            <a:endParaRPr lang="en-US"/>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b="44011"/>
          <a:stretch/>
        </p:blipFill>
        <p:spPr bwMode="auto">
          <a:xfrm>
            <a:off x="1230489" y="1840089"/>
            <a:ext cx="6440312" cy="3860800"/>
          </a:xfrm>
          <a:prstGeom prst="rect">
            <a:avLst/>
          </a:prstGeom>
          <a:noFill/>
          <a:ln>
            <a:noFill/>
          </a:ln>
        </p:spPr>
      </p:pic>
    </p:spTree>
    <p:extLst>
      <p:ext uri="{BB962C8B-B14F-4D97-AF65-F5344CB8AC3E}">
        <p14:creationId xmlns:p14="http://schemas.microsoft.com/office/powerpoint/2010/main" val="50339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26192" y="-421920"/>
            <a:ext cx="8656316" cy="1900763"/>
          </a:xfrm>
          <a:prstGeom prst="rect">
            <a:avLst/>
          </a:prstGeom>
        </p:spPr>
        <p:txBody>
          <a:bodyPr vert="horz" lIns="91440" tIns="45720" rIns="91440" bIns="45720" rtlCol="0" anchor="b">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algn="ctr">
              <a:lnSpc>
                <a:spcPct val="150000"/>
              </a:lnSpc>
            </a:pPr>
            <a:r>
              <a:rPr lang="en-US" sz="4000" dirty="0">
                <a:latin typeface="Times New Roman" panose="02020603050405020304" pitchFamily="18" charset="0"/>
                <a:cs typeface="Times New Roman" panose="02020603050405020304" pitchFamily="18" charset="0"/>
              </a:rPr>
              <a:t>Estimated </a:t>
            </a:r>
            <a:r>
              <a:rPr lang="en-US" sz="4000" dirty="0" smtClean="0">
                <a:latin typeface="Times New Roman" panose="02020603050405020304" pitchFamily="18" charset="0"/>
                <a:cs typeface="Times New Roman" panose="02020603050405020304" pitchFamily="18" charset="0"/>
              </a:rPr>
              <a:t>Parameter</a:t>
            </a:r>
            <a:endParaRPr lang="en-US" sz="4000" dirty="0">
              <a:latin typeface="Times New Roman" panose="02020603050405020304" pitchFamily="18" charset="0"/>
              <a:cs typeface="Times New Roman" panose="02020603050405020304" pitchFamily="18" charset="0"/>
            </a:endParaRPr>
          </a:p>
          <a:p>
            <a:pPr>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Degree </a:t>
            </a:r>
            <a:r>
              <a:rPr lang="en-US" sz="2000" dirty="0">
                <a:solidFill>
                  <a:schemeClr val="tx1"/>
                </a:solidFill>
                <a:latin typeface="Times New Roman" panose="02020603050405020304" pitchFamily="18" charset="0"/>
                <a:cs typeface="Times New Roman" panose="02020603050405020304" pitchFamily="18" charset="0"/>
              </a:rPr>
              <a:t>of assortativeness in infection transmission mixing by </a:t>
            </a:r>
            <a:r>
              <a:rPr lang="en-US" sz="2000" dirty="0" smtClean="0">
                <a:solidFill>
                  <a:schemeClr val="tx1"/>
                </a:solidFill>
                <a:latin typeface="Times New Roman" panose="02020603050405020304" pitchFamily="18" charset="0"/>
                <a:cs typeface="Times New Roman" panose="02020603050405020304" pitchFamily="18" charset="0"/>
              </a:rPr>
              <a:t>age in China</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a:xfrm>
            <a:off x="-1" y="6629400"/>
            <a:ext cx="452387" cy="228600"/>
          </a:xfrm>
        </p:spPr>
        <p:txBody>
          <a:bodyPr/>
          <a:lstStyle/>
          <a:p>
            <a:fld id="{9CD8D479-8942-46E8-A226-A4E01F7A105C}" type="slidenum">
              <a:rPr lang="en-US" smtClean="0"/>
              <a:t>23</a:t>
            </a:fld>
            <a:endParaRPr lang="en-US"/>
          </a:p>
        </p:txBody>
      </p:sp>
      <p:pic>
        <p:nvPicPr>
          <p:cNvPr id="7" name="Content Placeholder 6" descr="C:\Users\hoa2009\Box Sync\Assistant Professor (Teaching and Research)\Research\Projects\CoronaVirus\COVID 2019 Codes\China Model (SEIIIR Model Wood Saxon) V6\Figures\Fig 4(Assortativness).tiff"/>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083733" y="1603022"/>
            <a:ext cx="7089238" cy="5026378"/>
          </a:xfrm>
          <a:prstGeom prst="rect">
            <a:avLst/>
          </a:prstGeom>
          <a:noFill/>
          <a:ln>
            <a:noFill/>
          </a:ln>
        </p:spPr>
      </p:pic>
    </p:spTree>
    <p:extLst>
      <p:ext uri="{BB962C8B-B14F-4D97-AF65-F5344CB8AC3E}">
        <p14:creationId xmlns:p14="http://schemas.microsoft.com/office/powerpoint/2010/main" val="1308815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24</a:t>
            </a:fld>
            <a:endParaRPr lang="en-US"/>
          </a:p>
        </p:txBody>
      </p:sp>
      <p:pic>
        <p:nvPicPr>
          <p:cNvPr id="6" name="Content Placeholder 5" descr="C:\Users\hoa2009\Box Sync\Assistant Professor (Teaching and Research)\Research\Projects\CoronaVirus\COVID 2019 Codes\China Model (SEIIIR Model Wood Saxon) V6\Figures\Fig 3 (Sigma).tiff"/>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937137" y="1648918"/>
            <a:ext cx="7397646" cy="4894288"/>
          </a:xfrm>
          <a:prstGeom prst="rect">
            <a:avLst/>
          </a:prstGeom>
          <a:noFill/>
          <a:ln>
            <a:noFill/>
          </a:ln>
        </p:spPr>
      </p:pic>
      <p:sp>
        <p:nvSpPr>
          <p:cNvPr id="5" name="Title 1"/>
          <p:cNvSpPr txBox="1">
            <a:spLocks/>
          </p:cNvSpPr>
          <p:nvPr/>
        </p:nvSpPr>
        <p:spPr>
          <a:xfrm>
            <a:off x="487684" y="248604"/>
            <a:ext cx="8656316" cy="1106064"/>
          </a:xfrm>
          <a:prstGeom prst="rect">
            <a:avLst/>
          </a:prstGeom>
        </p:spPr>
        <p:txBody>
          <a:bodyPr vert="horz" lIns="91440" tIns="45720" rIns="91440" bIns="45720" rtlCol="0" anchor="b">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algn="ctr">
              <a:lnSpc>
                <a:spcPct val="150000"/>
              </a:lnSpc>
            </a:pPr>
            <a:r>
              <a:rPr lang="en-US" sz="4000" dirty="0" smtClean="0">
                <a:latin typeface="Times New Roman" panose="02020603050405020304" pitchFamily="18" charset="0"/>
                <a:cs typeface="Times New Roman" panose="02020603050405020304" pitchFamily="18" charset="0"/>
              </a:rPr>
              <a:t>Estimated Parameter</a:t>
            </a:r>
            <a:endParaRPr lang="en-US" sz="4000" dirty="0">
              <a:latin typeface="Times New Roman" panose="02020603050405020304" pitchFamily="18" charset="0"/>
              <a:cs typeface="Times New Roman" panose="02020603050405020304" pitchFamily="18" charset="0"/>
            </a:endParaRPr>
          </a:p>
          <a:p>
            <a:r>
              <a:rPr lang="en-US" sz="1600" dirty="0">
                <a:solidFill>
                  <a:schemeClr val="tx1"/>
                </a:solidFill>
                <a:latin typeface="Times New Roman" panose="02020603050405020304" pitchFamily="18" charset="0"/>
                <a:cs typeface="Times New Roman" panose="02020603050405020304" pitchFamily="18" charset="0"/>
              </a:rPr>
              <a:t>Age-stratified susceptibility profile to COVID-19 infection, </a:t>
            </a:r>
            <a:r>
              <a:rPr lang="en-US" sz="1600" i="1" dirty="0">
                <a:solidFill>
                  <a:schemeClr val="tx1"/>
                </a:solidFill>
                <a:latin typeface="Times New Roman" panose="02020603050405020304" pitchFamily="18" charset="0"/>
                <a:cs typeface="Times New Roman" panose="02020603050405020304" pitchFamily="18" charset="0"/>
              </a:rPr>
              <a:t>relative</a:t>
            </a:r>
            <a:r>
              <a:rPr lang="en-US" sz="1600" dirty="0">
                <a:solidFill>
                  <a:schemeClr val="tx1"/>
                </a:solidFill>
                <a:latin typeface="Times New Roman" panose="02020603050405020304" pitchFamily="18" charset="0"/>
                <a:cs typeface="Times New Roman" panose="02020603050405020304" pitchFamily="18" charset="0"/>
              </a:rPr>
              <a:t> to those 60-69 years of age</a:t>
            </a:r>
          </a:p>
        </p:txBody>
      </p:sp>
    </p:spTree>
    <p:extLst>
      <p:ext uri="{BB962C8B-B14F-4D97-AF65-F5344CB8AC3E}">
        <p14:creationId xmlns:p14="http://schemas.microsoft.com/office/powerpoint/2010/main" val="4061862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07802" y="161077"/>
            <a:ext cx="7028962" cy="1183566"/>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Results</a:t>
            </a:r>
          </a:p>
        </p:txBody>
      </p:sp>
      <p:sp>
        <p:nvSpPr>
          <p:cNvPr id="3" name="Content Placeholder 6">
            <a:extLst>
              <a:ext uri="{FF2B5EF4-FFF2-40B4-BE49-F238E27FC236}">
                <a16:creationId xmlns:a16="http://schemas.microsoft.com/office/drawing/2014/main" id="{76A2119E-8EEF-4E7A-91B2-C9C121CFF4C7}"/>
              </a:ext>
            </a:extLst>
          </p:cNvPr>
          <p:cNvSpPr>
            <a:spLocks noGrp="1"/>
          </p:cNvSpPr>
          <p:nvPr>
            <p:ph idx="1"/>
          </p:nvPr>
        </p:nvSpPr>
        <p:spPr>
          <a:xfrm>
            <a:off x="891822" y="2032932"/>
            <a:ext cx="7512200" cy="3908178"/>
          </a:xfrm>
        </p:spPr>
        <p:txBody>
          <a:bodyPr>
            <a:normAutofit/>
          </a:bodyPr>
          <a:lstStyle/>
          <a:p>
            <a:pPr marL="0" indent="0" algn="ctr">
              <a:lnSpc>
                <a:spcPct val="150000"/>
              </a:lnSpc>
              <a:spcAft>
                <a:spcPts val="600"/>
              </a:spcAft>
              <a:buNone/>
            </a:pPr>
            <a:r>
              <a:rPr lang="en-US" sz="3600" b="1" dirty="0" smtClean="0">
                <a:latin typeface="Times New Roman" panose="02020603050405020304" pitchFamily="18" charset="0"/>
                <a:cs typeface="Times New Roman" panose="02020603050405020304" pitchFamily="18" charset="0"/>
              </a:rPr>
              <a:t>What is the role of age in driving COVID-19 epidemic trajectories worldwide? </a:t>
            </a:r>
            <a:endParaRPr lang="en-US" sz="3600" b="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9CD8D479-8942-46E8-A226-A4E01F7A105C}" type="slidenum">
              <a:rPr lang="en-US" smtClean="0"/>
              <a:t>25</a:t>
            </a:fld>
            <a:endParaRPr lang="en-US"/>
          </a:p>
        </p:txBody>
      </p:sp>
    </p:spTree>
    <p:extLst>
      <p:ext uri="{BB962C8B-B14F-4D97-AF65-F5344CB8AC3E}">
        <p14:creationId xmlns:p14="http://schemas.microsoft.com/office/powerpoint/2010/main" val="465551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CD8D479-8942-46E8-A226-A4E01F7A105C}" type="slidenum">
              <a:rPr lang="en-US" smtClean="0"/>
              <a:t>26</a:t>
            </a:fld>
            <a:endParaRPr lang="en-US"/>
          </a:p>
        </p:txBody>
      </p:sp>
      <p:sp>
        <p:nvSpPr>
          <p:cNvPr id="6" name="Content Placeholder 6">
            <a:extLst>
              <a:ext uri="{FF2B5EF4-FFF2-40B4-BE49-F238E27FC236}">
                <a16:creationId xmlns:a16="http://schemas.microsoft.com/office/drawing/2014/main" id="{76A2119E-8EEF-4E7A-91B2-C9C121CFF4C7}"/>
              </a:ext>
            </a:extLst>
          </p:cNvPr>
          <p:cNvSpPr>
            <a:spLocks noGrp="1"/>
          </p:cNvSpPr>
          <p:nvPr>
            <p:ph idx="1"/>
          </p:nvPr>
        </p:nvSpPr>
        <p:spPr>
          <a:xfrm>
            <a:off x="891822" y="2032932"/>
            <a:ext cx="7512200" cy="3908178"/>
          </a:xfrm>
        </p:spPr>
        <p:txBody>
          <a:bodyPr>
            <a:normAutofit/>
          </a:bodyPr>
          <a:lstStyle/>
          <a:p>
            <a:pPr marL="0" indent="0" algn="ctr">
              <a:lnSpc>
                <a:spcPct val="150000"/>
              </a:lnSpc>
              <a:spcAft>
                <a:spcPts val="600"/>
              </a:spcAft>
              <a:buNone/>
            </a:pPr>
            <a:r>
              <a:rPr lang="en-US" sz="3600" b="1" dirty="0" smtClean="0">
                <a:latin typeface="Times New Roman" panose="02020603050405020304" pitchFamily="18" charset="0"/>
                <a:cs typeface="Times New Roman" panose="02020603050405020304" pitchFamily="18" charset="0"/>
              </a:rPr>
              <a:t>In worst-case scenario (without any restrictions and/or lock-down)…</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287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CD8D479-8942-46E8-A226-A4E01F7A105C}" type="slidenum">
              <a:rPr lang="en-US" smtClean="0"/>
              <a:t>27</a:t>
            </a:fld>
            <a:endParaRPr lang="en-US"/>
          </a:p>
        </p:txBody>
      </p:sp>
      <p:sp>
        <p:nvSpPr>
          <p:cNvPr id="6" name="Title 1"/>
          <p:cNvSpPr txBox="1">
            <a:spLocks noGrp="1"/>
          </p:cNvSpPr>
          <p:nvPr>
            <p:ph type="title"/>
          </p:nvPr>
        </p:nvSpPr>
        <p:spPr>
          <a:xfrm>
            <a:off x="135467" y="276087"/>
            <a:ext cx="7951015" cy="1183566"/>
          </a:xfrm>
          <a:prstGeom prst="rect">
            <a:avLst/>
          </a:prstGeom>
        </p:spPr>
        <p:txBody>
          <a:bodyPr vert="horz" lIns="91440" tIns="45720" rIns="91440" bIns="45720" rtlCol="0" anchor="b">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Estimates </a:t>
            </a:r>
            <a:r>
              <a:rPr lang="en-US" sz="4000" dirty="0">
                <a:latin typeface="Times New Roman" panose="02020603050405020304" pitchFamily="18" charset="0"/>
                <a:cs typeface="Times New Roman" panose="02020603050405020304" pitchFamily="18" charset="0"/>
              </a:rPr>
              <a:t>for the basic reproduction number </a:t>
            </a:r>
            <a:r>
              <a:rPr lang="en-US" sz="4000" dirty="0" smtClean="0">
                <a:latin typeface="Times New Roman" panose="02020603050405020304" pitchFamily="18" charset="0"/>
                <a:cs typeface="Times New Roman" panose="02020603050405020304" pitchFamily="18" charset="0"/>
              </a:rPr>
              <a:t>R0 in select countries </a:t>
            </a:r>
            <a:endParaRPr lang="en-US" sz="4000" dirty="0">
              <a:latin typeface="Times New Roman" panose="02020603050405020304" pitchFamily="18" charset="0"/>
              <a:cs typeface="Times New Roman" panose="02020603050405020304" pitchFamily="18" charset="0"/>
            </a:endParaRPr>
          </a:p>
        </p:txBody>
      </p:sp>
      <p:pic>
        <p:nvPicPr>
          <p:cNvPr id="307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9414" y="1459653"/>
            <a:ext cx="6116407" cy="499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59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26192" y="210258"/>
            <a:ext cx="8656316" cy="1302453"/>
          </a:xfrm>
          <a:prstGeom prst="rect">
            <a:avLst/>
          </a:prstGeom>
        </p:spPr>
        <p:txBody>
          <a:bodyPr vert="horz" lIns="91440" tIns="45720" rIns="91440" bIns="45720" rtlCol="0" anchor="b">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Estimates </a:t>
            </a:r>
            <a:r>
              <a:rPr lang="en-US" sz="4000" dirty="0">
                <a:latin typeface="Times New Roman" panose="02020603050405020304" pitchFamily="18" charset="0"/>
                <a:cs typeface="Times New Roman" panose="02020603050405020304" pitchFamily="18" charset="0"/>
              </a:rPr>
              <a:t>for the basic reproduction number </a:t>
            </a:r>
            <a:r>
              <a:rPr lang="en-US" sz="4000" dirty="0" smtClean="0">
                <a:latin typeface="Times New Roman" panose="02020603050405020304" pitchFamily="18" charset="0"/>
                <a:cs typeface="Times New Roman" panose="02020603050405020304" pitchFamily="18" charset="0"/>
              </a:rPr>
              <a:t>R0 globally </a:t>
            </a:r>
            <a:endParaRPr lang="en-US" sz="4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a:xfrm>
            <a:off x="-1" y="6629400"/>
            <a:ext cx="452387" cy="228600"/>
          </a:xfrm>
        </p:spPr>
        <p:txBody>
          <a:bodyPr/>
          <a:lstStyle/>
          <a:p>
            <a:fld id="{9CD8D479-8942-46E8-A226-A4E01F7A105C}" type="slidenum">
              <a:rPr lang="en-US" smtClean="0"/>
              <a:t>28</a:t>
            </a:fld>
            <a:endParaRPr lang="en-US"/>
          </a:p>
        </p:txBody>
      </p:sp>
      <p:pic>
        <p:nvPicPr>
          <p:cNvPr id="2051" name="Picture 9" descr="Fig 2 re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99" y="1673931"/>
            <a:ext cx="8216901"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839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60058" y="214489"/>
            <a:ext cx="8656316" cy="1061156"/>
          </a:xfrm>
          <a:prstGeom prst="rect">
            <a:avLst/>
          </a:prstGeom>
        </p:spPr>
        <p:txBody>
          <a:bodyPr vert="horz" lIns="91440" tIns="45720" rIns="91440" bIns="45720" rtlCol="0" anchor="b">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algn="ctr"/>
            <a:r>
              <a:rPr lang="en-US" sz="3200" dirty="0" smtClean="0">
                <a:latin typeface="Times New Roman" panose="02020603050405020304" pitchFamily="18" charset="0"/>
                <a:cs typeface="Times New Roman" panose="02020603050405020304" pitchFamily="18" charset="0"/>
              </a:rPr>
              <a:t>Impact of the variation in median age across countries</a:t>
            </a:r>
            <a:endParaRPr lang="en-US" sz="32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a:xfrm>
            <a:off x="-1" y="6629400"/>
            <a:ext cx="452387" cy="228600"/>
          </a:xfrm>
        </p:spPr>
        <p:txBody>
          <a:bodyPr/>
          <a:lstStyle/>
          <a:p>
            <a:fld id="{9CD8D479-8942-46E8-A226-A4E01F7A105C}" type="slidenum">
              <a:rPr lang="en-US" smtClean="0"/>
              <a:t>29</a:t>
            </a:fld>
            <a:endParaRPr lang="en-US"/>
          </a:p>
        </p:txBody>
      </p:sp>
      <p:pic>
        <p:nvPicPr>
          <p:cNvPr id="51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06" y="1414286"/>
            <a:ext cx="7256373" cy="478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743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fundamental concept in infectious disease epidemiology</a:t>
            </a:r>
          </a:p>
        </p:txBody>
      </p:sp>
      <p:sp>
        <p:nvSpPr>
          <p:cNvPr id="4" name="Slide Number Placeholder 3"/>
          <p:cNvSpPr>
            <a:spLocks noGrp="1"/>
          </p:cNvSpPr>
          <p:nvPr>
            <p:ph type="sldNum" sz="quarter" idx="12"/>
          </p:nvPr>
        </p:nvSpPr>
        <p:spPr/>
        <p:txBody>
          <a:bodyPr/>
          <a:lstStyle/>
          <a:p>
            <a:fld id="{9CD8D479-8942-46E8-A226-A4E01F7A105C}" type="slidenum">
              <a:rPr lang="en-US" smtClean="0"/>
              <a:t>3</a:t>
            </a:fld>
            <a:endParaRPr lang="en-US"/>
          </a:p>
        </p:txBody>
      </p:sp>
      <p:sp>
        <p:nvSpPr>
          <p:cNvPr id="5" name="Content Placeholder 2"/>
          <p:cNvSpPr txBox="1">
            <a:spLocks/>
          </p:cNvSpPr>
          <p:nvPr/>
        </p:nvSpPr>
        <p:spPr>
          <a:xfrm>
            <a:off x="628650" y="2501611"/>
            <a:ext cx="7886700" cy="2988361"/>
          </a:xfrm>
          <a:prstGeom prst="rect">
            <a:avLst/>
          </a:prstGeom>
        </p:spPr>
        <p:txBody>
          <a:bodyPr vert="horz" lIns="91440" tIns="45720" rIns="91440" bIns="45720" rtlCol="0">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r>
              <a:rPr lang="en-US" u="sng" dirty="0" smtClean="0"/>
              <a:t>Definition</a:t>
            </a:r>
            <a:r>
              <a:rPr lang="en-US" dirty="0" smtClean="0"/>
              <a:t>: the </a:t>
            </a:r>
            <a:r>
              <a:rPr lang="en-US" dirty="0" smtClean="0">
                <a:solidFill>
                  <a:srgbClr val="C00000"/>
                </a:solidFill>
              </a:rPr>
              <a:t>average number of new infections a typical infectious individual will cause </a:t>
            </a:r>
            <a:r>
              <a:rPr lang="en-US" dirty="0" smtClean="0"/>
              <a:t>at the start of the epidemic (in a completely susceptible population)</a:t>
            </a:r>
          </a:p>
          <a:p>
            <a:endParaRPr lang="en-US" dirty="0" smtClean="0"/>
          </a:p>
          <a:p>
            <a:r>
              <a:rPr lang="en-US" dirty="0" smtClean="0"/>
              <a:t>Measure of the intrinsic potential for an infectious agent to spread</a:t>
            </a:r>
          </a:p>
          <a:p>
            <a:endParaRPr lang="en-US" dirty="0"/>
          </a:p>
        </p:txBody>
      </p:sp>
      <p:sp>
        <p:nvSpPr>
          <p:cNvPr id="6" name="Rectangle 5">
            <a:extLst>
              <a:ext uri="{FF2B5EF4-FFF2-40B4-BE49-F238E27FC236}">
                <a16:creationId xmlns:a16="http://schemas.microsoft.com/office/drawing/2014/main" id="{770C1288-37DD-446F-A7F9-E3EEFF687472}"/>
              </a:ext>
            </a:extLst>
          </p:cNvPr>
          <p:cNvSpPr/>
          <p:nvPr/>
        </p:nvSpPr>
        <p:spPr>
          <a:xfrm>
            <a:off x="628650" y="1762780"/>
            <a:ext cx="6309741" cy="523220"/>
          </a:xfrm>
          <a:prstGeom prst="rect">
            <a:avLst/>
          </a:prstGeom>
        </p:spPr>
        <p:txBody>
          <a:bodyPr wrap="none">
            <a:spAutoFit/>
          </a:bodyPr>
          <a:lstStyle/>
          <a:p>
            <a:r>
              <a:rPr lang="en-US" altLang="en-US" sz="2800" b="1" dirty="0"/>
              <a:t>The basic reproduction number (R</a:t>
            </a:r>
            <a:r>
              <a:rPr lang="en-US" altLang="en-US" sz="2800" b="1" baseline="-25000" dirty="0"/>
              <a:t>0</a:t>
            </a:r>
            <a:r>
              <a:rPr lang="en-US" altLang="en-US" sz="2800" b="1" dirty="0"/>
              <a:t>)</a:t>
            </a:r>
            <a:endParaRPr lang="en-US" sz="2800" b="1" dirty="0"/>
          </a:p>
        </p:txBody>
      </p:sp>
    </p:spTree>
    <p:extLst>
      <p:ext uri="{BB962C8B-B14F-4D97-AF65-F5344CB8AC3E}">
        <p14:creationId xmlns:p14="http://schemas.microsoft.com/office/powerpoint/2010/main" val="80880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26192" y="210258"/>
            <a:ext cx="8656316" cy="1584675"/>
          </a:xfrm>
          <a:prstGeom prst="rect">
            <a:avLst/>
          </a:prstGeom>
        </p:spPr>
        <p:txBody>
          <a:bodyPr vert="horz" lIns="91440" tIns="45720" rIns="91440" bIns="45720" rtlCol="0" anchor="b">
            <a:no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algn="ctr"/>
            <a:r>
              <a:rPr lang="en-US" sz="3200" dirty="0" smtClean="0">
                <a:latin typeface="Times New Roman" panose="02020603050405020304" pitchFamily="18" charset="0"/>
                <a:cs typeface="Times New Roman" panose="02020603050405020304" pitchFamily="18" charset="0"/>
              </a:rPr>
              <a:t>Estimates </a:t>
            </a:r>
            <a:r>
              <a:rPr lang="en-US" sz="3200" dirty="0">
                <a:latin typeface="Times New Roman" panose="02020603050405020304" pitchFamily="18" charset="0"/>
                <a:cs typeface="Times New Roman" panose="02020603050405020304" pitchFamily="18" charset="0"/>
              </a:rPr>
              <a:t>for the number of infections and the number of deaths per 100 persons in select </a:t>
            </a:r>
            <a:r>
              <a:rPr lang="en-US" sz="3200" dirty="0" smtClean="0">
                <a:latin typeface="Times New Roman" panose="02020603050405020304" pitchFamily="18" charset="0"/>
                <a:cs typeface="Times New Roman" panose="02020603050405020304" pitchFamily="18" charset="0"/>
              </a:rPr>
              <a:t>countries  </a:t>
            </a:r>
            <a:endParaRPr lang="en-US" sz="32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a:xfrm>
            <a:off x="-1" y="6629400"/>
            <a:ext cx="452387" cy="228600"/>
          </a:xfrm>
        </p:spPr>
        <p:txBody>
          <a:bodyPr/>
          <a:lstStyle/>
          <a:p>
            <a:fld id="{9CD8D479-8942-46E8-A226-A4E01F7A105C}" type="slidenum">
              <a:rPr lang="en-US" smtClean="0"/>
              <a:t>30</a:t>
            </a:fld>
            <a:endParaRPr lang="en-US"/>
          </a:p>
        </p:txBody>
      </p:sp>
      <p:pic>
        <p:nvPicPr>
          <p:cNvPr id="409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556" y="1794933"/>
            <a:ext cx="6738584" cy="449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193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07802" y="161077"/>
            <a:ext cx="7028962" cy="1183566"/>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Results</a:t>
            </a:r>
          </a:p>
        </p:txBody>
      </p:sp>
      <p:sp>
        <p:nvSpPr>
          <p:cNvPr id="3" name="Content Placeholder 6">
            <a:extLst>
              <a:ext uri="{FF2B5EF4-FFF2-40B4-BE49-F238E27FC236}">
                <a16:creationId xmlns:a16="http://schemas.microsoft.com/office/drawing/2014/main" id="{76A2119E-8EEF-4E7A-91B2-C9C121CFF4C7}"/>
              </a:ext>
            </a:extLst>
          </p:cNvPr>
          <p:cNvSpPr>
            <a:spLocks noGrp="1"/>
          </p:cNvSpPr>
          <p:nvPr>
            <p:ph idx="1"/>
          </p:nvPr>
        </p:nvSpPr>
        <p:spPr>
          <a:xfrm>
            <a:off x="1457840" y="1194771"/>
            <a:ext cx="6460760" cy="3908178"/>
          </a:xfrm>
        </p:spPr>
        <p:txBody>
          <a:bodyPr>
            <a:normAutofit/>
          </a:bodyPr>
          <a:lstStyle/>
          <a:p>
            <a:pPr marL="0" indent="0" algn="ctr">
              <a:lnSpc>
                <a:spcPct val="150000"/>
              </a:lnSpc>
              <a:spcBef>
                <a:spcPts val="600"/>
              </a:spcBef>
              <a:spcAft>
                <a:spcPts val="600"/>
              </a:spcAft>
              <a:buNone/>
            </a:pPr>
            <a:r>
              <a:rPr lang="en-US" sz="3600" b="1" dirty="0">
                <a:latin typeface="Times New Roman" panose="02020603050405020304" pitchFamily="18" charset="0"/>
                <a:cs typeface="Times New Roman" panose="02020603050405020304" pitchFamily="18" charset="0"/>
              </a:rPr>
              <a:t>The impact of vaccination:</a:t>
            </a:r>
          </a:p>
          <a:p>
            <a:pPr marL="0" indent="0" algn="ctr">
              <a:lnSpc>
                <a:spcPct val="150000"/>
              </a:lnSpc>
              <a:spcBef>
                <a:spcPts val="600"/>
              </a:spcBef>
              <a:spcAft>
                <a:spcPts val="600"/>
              </a:spcAft>
              <a:buNone/>
            </a:pPr>
            <a:r>
              <a:rPr lang="en-US" sz="3600" b="1" dirty="0">
                <a:latin typeface="Times New Roman" panose="02020603050405020304" pitchFamily="18" charset="0"/>
                <a:cs typeface="Times New Roman" panose="02020603050405020304" pitchFamily="18" charset="0"/>
              </a:rPr>
              <a:t>The case for </a:t>
            </a:r>
            <a:r>
              <a:rPr lang="en-US" sz="3600" b="1" dirty="0" smtClean="0">
                <a:latin typeface="Times New Roman" panose="02020603050405020304" pitchFamily="18" charset="0"/>
                <a:cs typeface="Times New Roman" panose="02020603050405020304" pitchFamily="18" charset="0"/>
              </a:rPr>
              <a:t>China</a:t>
            </a:r>
          </a:p>
          <a:p>
            <a:pPr marL="0" indent="0" algn="ctr">
              <a:lnSpc>
                <a:spcPct val="150000"/>
              </a:lnSpc>
              <a:spcBef>
                <a:spcPts val="600"/>
              </a:spcBef>
              <a:spcAft>
                <a:spcPts val="600"/>
              </a:spcAft>
              <a:buNone/>
            </a:pPr>
            <a:endParaRPr lang="en-US" sz="3600" b="1" dirty="0" smtClean="0">
              <a:latin typeface="Times New Roman" panose="02020603050405020304" pitchFamily="18" charset="0"/>
              <a:cs typeface="Times New Roman" panose="02020603050405020304" pitchFamily="18" charset="0"/>
            </a:endParaRPr>
          </a:p>
          <a:p>
            <a:pPr marL="0" indent="0" algn="ctr">
              <a:lnSpc>
                <a:spcPct val="150000"/>
              </a:lnSpc>
              <a:spcBef>
                <a:spcPts val="600"/>
              </a:spcBef>
              <a:spcAft>
                <a:spcPts val="600"/>
              </a:spcAft>
              <a:buNone/>
            </a:pPr>
            <a:endParaRPr lang="en-US" sz="3600" b="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a:xfrm>
            <a:off x="0" y="6629400"/>
            <a:ext cx="408562" cy="228600"/>
          </a:xfrm>
        </p:spPr>
        <p:txBody>
          <a:bodyPr/>
          <a:lstStyle/>
          <a:p>
            <a:fld id="{9CD8D479-8942-46E8-A226-A4E01F7A105C}" type="slidenum">
              <a:rPr lang="en-US" smtClean="0"/>
              <a:t>31</a:t>
            </a:fld>
            <a:endParaRPr lang="en-US" dirty="0"/>
          </a:p>
        </p:txBody>
      </p:sp>
      <p:pic>
        <p:nvPicPr>
          <p:cNvPr id="8" name="Picture 7"/>
          <p:cNvPicPr>
            <a:picLocks noChangeAspect="1"/>
          </p:cNvPicPr>
          <p:nvPr/>
        </p:nvPicPr>
        <p:blipFill>
          <a:blip r:embed="rId2"/>
          <a:stretch>
            <a:fillRect/>
          </a:stretch>
        </p:blipFill>
        <p:spPr>
          <a:xfrm>
            <a:off x="-100728" y="3917244"/>
            <a:ext cx="8674083" cy="1738860"/>
          </a:xfrm>
          <a:prstGeom prst="rect">
            <a:avLst/>
          </a:prstGeom>
        </p:spPr>
      </p:pic>
    </p:spTree>
    <p:extLst>
      <p:ext uri="{BB962C8B-B14F-4D97-AF65-F5344CB8AC3E}">
        <p14:creationId xmlns:p14="http://schemas.microsoft.com/office/powerpoint/2010/main" val="363317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30FC50-8954-473F-B021-369E2F7FD779}"/>
              </a:ext>
            </a:extLst>
          </p:cNvPr>
          <p:cNvSpPr>
            <a:spLocks noGrp="1"/>
          </p:cNvSpPr>
          <p:nvPr>
            <p:ph type="sldNum" sz="quarter" idx="12"/>
          </p:nvPr>
        </p:nvSpPr>
        <p:spPr>
          <a:xfrm>
            <a:off x="0" y="6629400"/>
            <a:ext cx="457200" cy="228600"/>
          </a:xfrm>
        </p:spPr>
        <p:txBody>
          <a:bodyPr/>
          <a:lstStyle/>
          <a:p>
            <a:fld id="{9CD8D479-8942-46E8-A226-A4E01F7A105C}" type="slidenum">
              <a:rPr lang="en-US" smtClean="0"/>
              <a:t>32</a:t>
            </a:fld>
            <a:endParaRPr lang="en-US"/>
          </a:p>
        </p:txBody>
      </p:sp>
      <p:sp>
        <p:nvSpPr>
          <p:cNvPr id="11" name="Title 1">
            <a:extLst>
              <a:ext uri="{FF2B5EF4-FFF2-40B4-BE49-F238E27FC236}">
                <a16:creationId xmlns:a16="http://schemas.microsoft.com/office/drawing/2014/main" id="{7BD311CE-95BF-40EA-BDE7-CC3CCD9F0598}"/>
              </a:ext>
            </a:extLst>
          </p:cNvPr>
          <p:cNvSpPr>
            <a:spLocks noGrp="1"/>
          </p:cNvSpPr>
          <p:nvPr>
            <p:ph type="title"/>
          </p:nvPr>
        </p:nvSpPr>
        <p:spPr>
          <a:xfrm>
            <a:off x="307802" y="474689"/>
            <a:ext cx="8534400" cy="1143000"/>
          </a:xfrm>
        </p:spPr>
        <p:txBody>
          <a:bodyPr>
            <a:noAutofit/>
          </a:bodyPr>
          <a:lstStyle/>
          <a:p>
            <a:r>
              <a:rPr lang="en-US" dirty="0">
                <a:latin typeface="Times New Roman" panose="02020603050405020304" pitchFamily="18" charset="0"/>
                <a:cs typeface="Times New Roman" panose="02020603050405020304" pitchFamily="18" charset="0"/>
              </a:rPr>
              <a:t>Results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Impact of a partially efficacious vaccine: Vaccine scale up before epidemic emergence</a:t>
            </a:r>
          </a:p>
        </p:txBody>
      </p:sp>
      <p:pic>
        <p:nvPicPr>
          <p:cNvPr id="15" name="Picture 14" descr="A close up of a map&#10;&#10;Description automatically generated">
            <a:extLst>
              <a:ext uri="{FF2B5EF4-FFF2-40B4-BE49-F238E27FC236}">
                <a16:creationId xmlns:a16="http://schemas.microsoft.com/office/drawing/2014/main" id="{21DD1022-E88F-4FC8-9D3A-6D345839A9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2962" y="1740733"/>
            <a:ext cx="6906637" cy="4796254"/>
          </a:xfrm>
          <a:prstGeom prst="rect">
            <a:avLst/>
          </a:prstGeom>
        </p:spPr>
      </p:pic>
    </p:spTree>
    <p:extLst>
      <p:ext uri="{BB962C8B-B14F-4D97-AF65-F5344CB8AC3E}">
        <p14:creationId xmlns:p14="http://schemas.microsoft.com/office/powerpoint/2010/main" val="2684055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30FC50-8954-473F-B021-369E2F7FD779}"/>
              </a:ext>
            </a:extLst>
          </p:cNvPr>
          <p:cNvSpPr>
            <a:spLocks noGrp="1"/>
          </p:cNvSpPr>
          <p:nvPr>
            <p:ph type="sldNum" sz="quarter" idx="12"/>
          </p:nvPr>
        </p:nvSpPr>
        <p:spPr>
          <a:xfrm>
            <a:off x="-1" y="6629400"/>
            <a:ext cx="379379" cy="228600"/>
          </a:xfrm>
        </p:spPr>
        <p:txBody>
          <a:bodyPr/>
          <a:lstStyle/>
          <a:p>
            <a:fld id="{9CD8D479-8942-46E8-A226-A4E01F7A105C}" type="slidenum">
              <a:rPr lang="en-US" smtClean="0"/>
              <a:t>33</a:t>
            </a:fld>
            <a:endParaRPr lang="en-US"/>
          </a:p>
        </p:txBody>
      </p:sp>
      <p:sp>
        <p:nvSpPr>
          <p:cNvPr id="11" name="Title 1">
            <a:extLst>
              <a:ext uri="{FF2B5EF4-FFF2-40B4-BE49-F238E27FC236}">
                <a16:creationId xmlns:a16="http://schemas.microsoft.com/office/drawing/2014/main" id="{7BD311CE-95BF-40EA-BDE7-CC3CCD9F0598}"/>
              </a:ext>
            </a:extLst>
          </p:cNvPr>
          <p:cNvSpPr>
            <a:spLocks noGrp="1"/>
          </p:cNvSpPr>
          <p:nvPr>
            <p:ph type="title"/>
          </p:nvPr>
        </p:nvSpPr>
        <p:spPr>
          <a:xfrm>
            <a:off x="298074" y="513599"/>
            <a:ext cx="8534400" cy="1143000"/>
          </a:xfrm>
        </p:spPr>
        <p:txBody>
          <a:bodyPr>
            <a:noAutofit/>
          </a:bodyPr>
          <a:lstStyle/>
          <a:p>
            <a:r>
              <a:rPr lang="en-US" dirty="0">
                <a:latin typeface="Times New Roman" panose="02020603050405020304" pitchFamily="18" charset="0"/>
                <a:cs typeface="Times New Roman" panose="02020603050405020304" pitchFamily="18" charset="0"/>
              </a:rPr>
              <a:t>Results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Impact of a partially efficacious vaccine: Vaccine scale up after epidemic emergence</a:t>
            </a:r>
          </a:p>
        </p:txBody>
      </p:sp>
      <p:pic>
        <p:nvPicPr>
          <p:cNvPr id="6" name="Picture 5" descr="A close up of a map&#10;&#10;Description automatically generated">
            <a:extLst>
              <a:ext uri="{FF2B5EF4-FFF2-40B4-BE49-F238E27FC236}">
                <a16:creationId xmlns:a16="http://schemas.microsoft.com/office/drawing/2014/main" id="{D939BD62-2DB4-45A6-8EBF-D8E0DFADC9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53" y="1731523"/>
            <a:ext cx="7733490" cy="4698460"/>
          </a:xfrm>
          <a:prstGeom prst="rect">
            <a:avLst/>
          </a:prstGeom>
        </p:spPr>
      </p:pic>
    </p:spTree>
    <p:extLst>
      <p:ext uri="{BB962C8B-B14F-4D97-AF65-F5344CB8AC3E}">
        <p14:creationId xmlns:p14="http://schemas.microsoft.com/office/powerpoint/2010/main" val="2309224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30FC50-8954-473F-B021-369E2F7FD779}"/>
              </a:ext>
            </a:extLst>
          </p:cNvPr>
          <p:cNvSpPr>
            <a:spLocks noGrp="1"/>
          </p:cNvSpPr>
          <p:nvPr>
            <p:ph type="sldNum" sz="quarter" idx="12"/>
          </p:nvPr>
        </p:nvSpPr>
        <p:spPr>
          <a:xfrm>
            <a:off x="0" y="6629400"/>
            <a:ext cx="398834" cy="228600"/>
          </a:xfrm>
        </p:spPr>
        <p:txBody>
          <a:bodyPr/>
          <a:lstStyle/>
          <a:p>
            <a:fld id="{9CD8D479-8942-46E8-A226-A4E01F7A105C}" type="slidenum">
              <a:rPr lang="en-US" smtClean="0"/>
              <a:t>34</a:t>
            </a:fld>
            <a:endParaRPr lang="en-US" dirty="0"/>
          </a:p>
        </p:txBody>
      </p:sp>
      <p:sp>
        <p:nvSpPr>
          <p:cNvPr id="11" name="Title 1">
            <a:extLst>
              <a:ext uri="{FF2B5EF4-FFF2-40B4-BE49-F238E27FC236}">
                <a16:creationId xmlns:a16="http://schemas.microsoft.com/office/drawing/2014/main" id="{7BD311CE-95BF-40EA-BDE7-CC3CCD9F0598}"/>
              </a:ext>
            </a:extLst>
          </p:cNvPr>
          <p:cNvSpPr>
            <a:spLocks noGrp="1"/>
          </p:cNvSpPr>
          <p:nvPr>
            <p:ph type="title"/>
          </p:nvPr>
        </p:nvSpPr>
        <p:spPr>
          <a:xfrm>
            <a:off x="307802" y="474689"/>
            <a:ext cx="8534400" cy="1143000"/>
          </a:xfrm>
        </p:spPr>
        <p:txBody>
          <a:bodyPr>
            <a:noAutofit/>
          </a:bodyPr>
          <a:lstStyle/>
          <a:p>
            <a:r>
              <a:rPr lang="en-US" dirty="0">
                <a:latin typeface="Times New Roman" panose="02020603050405020304" pitchFamily="18" charset="0"/>
                <a:cs typeface="Times New Roman" panose="02020603050405020304" pitchFamily="18" charset="0"/>
              </a:rPr>
              <a:t>Results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Impact of a partially efficacious vaccine: Vaccine efficacy needed to control the infection</a:t>
            </a:r>
          </a:p>
        </p:txBody>
      </p:sp>
      <p:pic>
        <p:nvPicPr>
          <p:cNvPr id="7" name="Picture 6" descr="A close up of a map&#10;&#10;Description automatically generated">
            <a:extLst>
              <a:ext uri="{FF2B5EF4-FFF2-40B4-BE49-F238E27FC236}">
                <a16:creationId xmlns:a16="http://schemas.microsoft.com/office/drawing/2014/main" id="{8998299A-1F89-4076-BC06-96374D7E3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61" y="1797921"/>
            <a:ext cx="7584656" cy="4651247"/>
          </a:xfrm>
          <a:prstGeom prst="rect">
            <a:avLst/>
          </a:prstGeom>
        </p:spPr>
      </p:pic>
    </p:spTree>
    <p:extLst>
      <p:ext uri="{BB962C8B-B14F-4D97-AF65-F5344CB8AC3E}">
        <p14:creationId xmlns:p14="http://schemas.microsoft.com/office/powerpoint/2010/main" val="1350036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30FC50-8954-473F-B021-369E2F7FD779}"/>
              </a:ext>
            </a:extLst>
          </p:cNvPr>
          <p:cNvSpPr>
            <a:spLocks noGrp="1"/>
          </p:cNvSpPr>
          <p:nvPr>
            <p:ph type="sldNum" sz="quarter" idx="12"/>
          </p:nvPr>
        </p:nvSpPr>
        <p:spPr>
          <a:xfrm>
            <a:off x="-1" y="6629400"/>
            <a:ext cx="379379" cy="228600"/>
          </a:xfrm>
        </p:spPr>
        <p:txBody>
          <a:bodyPr/>
          <a:lstStyle/>
          <a:p>
            <a:fld id="{9CD8D479-8942-46E8-A226-A4E01F7A105C}" type="slidenum">
              <a:rPr lang="en-US" smtClean="0"/>
              <a:t>35</a:t>
            </a:fld>
            <a:endParaRPr lang="en-US"/>
          </a:p>
        </p:txBody>
      </p:sp>
      <p:sp>
        <p:nvSpPr>
          <p:cNvPr id="11" name="Title 1">
            <a:extLst>
              <a:ext uri="{FF2B5EF4-FFF2-40B4-BE49-F238E27FC236}">
                <a16:creationId xmlns:a16="http://schemas.microsoft.com/office/drawing/2014/main" id="{7BD311CE-95BF-40EA-BDE7-CC3CCD9F0598}"/>
              </a:ext>
            </a:extLst>
          </p:cNvPr>
          <p:cNvSpPr>
            <a:spLocks noGrp="1"/>
          </p:cNvSpPr>
          <p:nvPr>
            <p:ph type="title"/>
          </p:nvPr>
        </p:nvSpPr>
        <p:spPr>
          <a:xfrm>
            <a:off x="307802" y="601149"/>
            <a:ext cx="8534400" cy="1143000"/>
          </a:xfrm>
        </p:spPr>
        <p:txBody>
          <a:bodyPr>
            <a:noAutofit/>
          </a:bodyPr>
          <a:lstStyle/>
          <a:p>
            <a:r>
              <a:rPr lang="en-US" dirty="0">
                <a:latin typeface="Times New Roman" panose="02020603050405020304" pitchFamily="18" charset="0"/>
                <a:cs typeface="Times New Roman" panose="02020603050405020304" pitchFamily="18" charset="0"/>
              </a:rPr>
              <a:t>Results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Impact of a partially efficacious vaccine: Vaccine effectiveness by age groups</a:t>
            </a:r>
          </a:p>
        </p:txBody>
      </p:sp>
      <p:pic>
        <p:nvPicPr>
          <p:cNvPr id="7" name="Picture 6" descr="A screenshot of a cell phone&#10;&#10;Description automatically generated">
            <a:extLst>
              <a:ext uri="{FF2B5EF4-FFF2-40B4-BE49-F238E27FC236}">
                <a16:creationId xmlns:a16="http://schemas.microsoft.com/office/drawing/2014/main" id="{3B9DE6DA-BDEA-481A-8971-2EB0FC7A03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802" y="2220089"/>
            <a:ext cx="8495609" cy="4141800"/>
          </a:xfrm>
          <a:prstGeom prst="rect">
            <a:avLst/>
          </a:prstGeom>
        </p:spPr>
      </p:pic>
    </p:spTree>
    <p:extLst>
      <p:ext uri="{BB962C8B-B14F-4D97-AF65-F5344CB8AC3E}">
        <p14:creationId xmlns:p14="http://schemas.microsoft.com/office/powerpoint/2010/main" val="1139423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0202" y="-367379"/>
            <a:ext cx="7028962" cy="1183566"/>
          </a:xfrm>
        </p:spPr>
        <p:txBody>
          <a:bodyPr/>
          <a:lstStyle/>
          <a:p>
            <a:r>
              <a:rPr lang="en-US" b="1" dirty="0" smtClean="0"/>
              <a:t>Conclusion</a:t>
            </a:r>
            <a:endParaRPr lang="en-US" b="1" dirty="0"/>
          </a:p>
        </p:txBody>
      </p:sp>
      <p:sp>
        <p:nvSpPr>
          <p:cNvPr id="4" name="Content Placeholder 3"/>
          <p:cNvSpPr>
            <a:spLocks noGrp="1"/>
          </p:cNvSpPr>
          <p:nvPr>
            <p:ph sz="half" idx="2"/>
          </p:nvPr>
        </p:nvSpPr>
        <p:spPr>
          <a:xfrm>
            <a:off x="4685595" y="1317628"/>
            <a:ext cx="3457331" cy="4620682"/>
          </a:xfrm>
        </p:spPr>
        <p:txBody>
          <a:bodyPr>
            <a:normAutofit fontScale="92500" lnSpcReduction="20000"/>
          </a:bodyPr>
          <a:lstStyle/>
          <a:p>
            <a:r>
              <a:rPr lang="en-US" dirty="0"/>
              <a:t>Countries with sizable adult and/or elderly populations and smaller children populations may experience large and rapid epidemics in absence of interventions</a:t>
            </a:r>
            <a:r>
              <a:rPr lang="en-US" dirty="0" smtClean="0"/>
              <a:t>.</a:t>
            </a:r>
          </a:p>
          <a:p>
            <a:pPr>
              <a:spcBef>
                <a:spcPts val="2400"/>
              </a:spcBef>
            </a:pPr>
            <a:r>
              <a:rPr lang="en-US" dirty="0"/>
              <a:t>A </a:t>
            </a:r>
            <a:r>
              <a:rPr lang="en-US" dirty="0">
                <a:solidFill>
                  <a:srgbClr val="C00000"/>
                </a:solidFill>
              </a:rPr>
              <a:t>vaccine</a:t>
            </a:r>
            <a:r>
              <a:rPr lang="en-US" dirty="0"/>
              <a:t> may not be difficult to develop, given that the immune system is already successful in clearing most infections</a:t>
            </a:r>
          </a:p>
          <a:p>
            <a:pPr>
              <a:spcBef>
                <a:spcPts val="2400"/>
              </a:spcBef>
            </a:pPr>
            <a:r>
              <a:rPr lang="en-US" dirty="0"/>
              <a:t>Vaccine efficacy (or coverage) does need to be very high to eliminate the virus completely - a partially efficacious vaccine is good enough</a:t>
            </a:r>
          </a:p>
          <a:p>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36</a:t>
            </a:fld>
            <a:endParaRPr lang="en-US"/>
          </a:p>
        </p:txBody>
      </p:sp>
      <p:sp>
        <p:nvSpPr>
          <p:cNvPr id="6" name="Rectangle 3"/>
          <p:cNvSpPr>
            <a:spLocks noGrp="1" noChangeArrowheads="1"/>
          </p:cNvSpPr>
          <p:nvPr>
            <p:ph sz="half" idx="1"/>
          </p:nvPr>
        </p:nvSpPr>
        <p:spPr>
          <a:xfrm>
            <a:off x="1011415" y="1296636"/>
            <a:ext cx="3457574" cy="4620682"/>
          </a:xfrm>
        </p:spPr>
        <p:txBody>
          <a:bodyPr>
            <a:normAutofit fontScale="92500" lnSpcReduction="20000"/>
          </a:bodyPr>
          <a:lstStyle/>
          <a:p>
            <a:pPr>
              <a:spcBef>
                <a:spcPts val="2400"/>
              </a:spcBef>
            </a:pPr>
            <a:r>
              <a:rPr lang="en-US" dirty="0"/>
              <a:t>COVID-19 is a concerning virus with high transmission potential and potentially severe disease morbidity and mortality, worldwide.</a:t>
            </a:r>
          </a:p>
          <a:p>
            <a:pPr>
              <a:spcBef>
                <a:spcPts val="2400"/>
              </a:spcBef>
            </a:pPr>
            <a:r>
              <a:rPr lang="en-US" dirty="0"/>
              <a:t>However, we are in a different world to that during the Spanish flu where we have experienced a similar scale threat. </a:t>
            </a:r>
          </a:p>
          <a:p>
            <a:pPr>
              <a:spcBef>
                <a:spcPts val="2400"/>
              </a:spcBef>
            </a:pPr>
            <a:r>
              <a:rPr lang="en-US" dirty="0">
                <a:solidFill>
                  <a:srgbClr val="C00000"/>
                </a:solidFill>
              </a:rPr>
              <a:t>We will prevail </a:t>
            </a:r>
            <a:r>
              <a:rPr lang="en-US" dirty="0"/>
              <a:t>at much less damage, but this can only be done with </a:t>
            </a:r>
            <a:r>
              <a:rPr lang="en-US" u="sng" dirty="0">
                <a:solidFill>
                  <a:srgbClr val="C00000"/>
                </a:solidFill>
              </a:rPr>
              <a:t>collective responsibility</a:t>
            </a:r>
            <a:r>
              <a:rPr lang="en-US" dirty="0"/>
              <a:t>. </a:t>
            </a:r>
          </a:p>
        </p:txBody>
      </p:sp>
    </p:spTree>
    <p:extLst>
      <p:ext uri="{BB962C8B-B14F-4D97-AF65-F5344CB8AC3E}">
        <p14:creationId xmlns:p14="http://schemas.microsoft.com/office/powerpoint/2010/main" val="371504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8878"/>
            <a:ext cx="7028962" cy="977059"/>
          </a:xfrm>
        </p:spPr>
        <p:txBody>
          <a:bodyPr/>
          <a:lstStyle/>
          <a:p>
            <a:r>
              <a:rPr lang="en-US" dirty="0" smtClean="0">
                <a:latin typeface="Times New Roman" panose="02020603050405020304" pitchFamily="18" charset="0"/>
                <a:cs typeface="Times New Roman" panose="02020603050405020304" pitchFamily="18" charset="0"/>
              </a:rPr>
              <a:t>References:</a:t>
            </a:r>
            <a:endParaRPr lang="en-US" dirty="0">
              <a:latin typeface="Times New Roman" panose="02020603050405020304" pitchFamily="18" charset="0"/>
              <a:cs typeface="Times New Roman" panose="02020603050405020304" pitchFamily="18" charset="0"/>
            </a:endParaRPr>
          </a:p>
        </p:txBody>
      </p:sp>
      <p:sp>
        <p:nvSpPr>
          <p:cNvPr id="3" name="Content Placeholder 6">
            <a:extLst>
              <a:ext uri="{FF2B5EF4-FFF2-40B4-BE49-F238E27FC236}">
                <a16:creationId xmlns:a16="http://schemas.microsoft.com/office/drawing/2014/main" id="{9A927E59-8D33-4171-96A9-8D8F62C0436D}"/>
              </a:ext>
            </a:extLst>
          </p:cNvPr>
          <p:cNvSpPr>
            <a:spLocks noGrp="1"/>
          </p:cNvSpPr>
          <p:nvPr>
            <p:ph idx="1"/>
          </p:nvPr>
        </p:nvSpPr>
        <p:spPr>
          <a:xfrm>
            <a:off x="321086" y="888667"/>
            <a:ext cx="8822913" cy="5625022"/>
          </a:xfrm>
        </p:spPr>
        <p:txBody>
          <a:bodyPr>
            <a:normAutofit/>
          </a:bodyPr>
          <a:lstStyle/>
          <a:p>
            <a:r>
              <a:rPr lang="en-US" sz="2400" b="1" dirty="0" smtClean="0">
                <a:latin typeface="Times New Roman" panose="02020603050405020304" pitchFamily="18" charset="0"/>
                <a:cs typeface="Times New Roman" panose="02020603050405020304" pitchFamily="18" charset="0"/>
              </a:rPr>
              <a:t>Ayoub</a:t>
            </a:r>
            <a:r>
              <a:rPr lang="en-US" sz="2400" b="1" dirty="0">
                <a:latin typeface="Times New Roman" panose="02020603050405020304" pitchFamily="18" charset="0"/>
                <a:cs typeface="Times New Roman" panose="02020603050405020304" pitchFamily="18" charset="0"/>
              </a:rPr>
              <a:t>, H. H</a:t>
            </a:r>
            <a:r>
              <a:rPr lang="en-US" sz="2400" dirty="0">
                <a:latin typeface="Times New Roman" panose="02020603050405020304" pitchFamily="18" charset="0"/>
                <a:cs typeface="Times New Roman" panose="02020603050405020304" pitchFamily="18" charset="0"/>
              </a:rPr>
              <a:t>., Chemaitelly, H., Mumtaz, G. R., Seedat, S., Awad, S. F., Makhoul, M., &amp; Abu-Raddad, L. J. (2020). Characterizing key attributes of the epidemiology of COVID-19 in China: Model-based estimations. </a:t>
            </a:r>
            <a:r>
              <a:rPr lang="en-US" sz="2400" dirty="0" err="1">
                <a:latin typeface="Times New Roman" panose="02020603050405020304" pitchFamily="18" charset="0"/>
                <a:cs typeface="Times New Roman" panose="02020603050405020304" pitchFamily="18" charset="0"/>
              </a:rPr>
              <a:t>medRxiv</a:t>
            </a:r>
            <a:r>
              <a:rPr lang="en-US" sz="2400" dirty="0" smtClean="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Ayoub, H. H.</a:t>
            </a:r>
            <a:r>
              <a:rPr lang="en-US" sz="2400" dirty="0">
                <a:latin typeface="Times New Roman" panose="02020603050405020304" pitchFamily="18" charset="0"/>
                <a:cs typeface="Times New Roman" panose="02020603050405020304" pitchFamily="18" charset="0"/>
              </a:rPr>
              <a:t>, Chemaitelly, H., Seedat, S., Mumtaz, G. R., Makhoul, M., &amp; Abu-Raddad, L. J. (2020). Age could be driving variable SARS-CoV-2 epidemic trajectories worldwide. </a:t>
            </a:r>
            <a:r>
              <a:rPr lang="en-US" sz="2400" dirty="0" err="1">
                <a:latin typeface="Times New Roman" panose="02020603050405020304" pitchFamily="18" charset="0"/>
                <a:cs typeface="Times New Roman" panose="02020603050405020304" pitchFamily="18" charset="0"/>
              </a:rPr>
              <a:t>medRxiv</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Makhoul, M., </a:t>
            </a:r>
            <a:r>
              <a:rPr lang="en-US" sz="2400" b="1" dirty="0">
                <a:latin typeface="Times New Roman" panose="02020603050405020304" pitchFamily="18" charset="0"/>
                <a:cs typeface="Times New Roman" panose="02020603050405020304" pitchFamily="18" charset="0"/>
              </a:rPr>
              <a:t>Ayoub, H. H</a:t>
            </a:r>
            <a:r>
              <a:rPr lang="en-US" sz="2400" dirty="0">
                <a:latin typeface="Times New Roman" panose="02020603050405020304" pitchFamily="18" charset="0"/>
                <a:cs typeface="Times New Roman" panose="02020603050405020304" pitchFamily="18" charset="0"/>
              </a:rPr>
              <a:t>., Chemaitelly, H., Seedat, S., Mumtaz, G. R., Al-Omari, S., &amp; Abu-Raddad, L. J. (2020). Epidemiological impact of SARS-CoV-2 vaccination: mathematical modeling analyses. </a:t>
            </a:r>
            <a:r>
              <a:rPr lang="en-US" sz="2400" dirty="0" err="1">
                <a:latin typeface="Times New Roman" panose="02020603050405020304" pitchFamily="18" charset="0"/>
                <a:cs typeface="Times New Roman" panose="02020603050405020304" pitchFamily="18" charset="0"/>
              </a:rPr>
              <a:t>medRxiv</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Mumtaz, G. R.</a:t>
            </a:r>
            <a:r>
              <a:rPr lang="en-US" sz="2400"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Ayoub, H. H</a:t>
            </a:r>
            <a:r>
              <a:rPr lang="en-US" sz="2400" dirty="0">
                <a:latin typeface="Times New Roman" panose="02020603050405020304" pitchFamily="18" charset="0"/>
                <a:cs typeface="Times New Roman" panose="02020603050405020304" pitchFamily="18" charset="0"/>
              </a:rPr>
              <a:t>., Chemaitelly, H., Seedat, S., Mumtaz, G. R., Al-Omari, S., &amp; Abu-Raddad, L. J. (2020). Can the COVID-19 pandemic still be suppressed? Putting essential pieces together. Journal of Global Health </a:t>
            </a:r>
            <a:r>
              <a:rPr lang="en-US" sz="2400" dirty="0" smtClean="0">
                <a:latin typeface="Times New Roman" panose="02020603050405020304" pitchFamily="18" charset="0"/>
                <a:cs typeface="Times New Roman" panose="02020603050405020304" pitchFamily="18" charset="0"/>
              </a:rPr>
              <a:t>Reports.</a:t>
            </a:r>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0" y="6629400"/>
            <a:ext cx="457200" cy="228600"/>
          </a:xfrm>
        </p:spPr>
        <p:txBody>
          <a:bodyPr/>
          <a:lstStyle/>
          <a:p>
            <a:fld id="{9CD8D479-8942-46E8-A226-A4E01F7A105C}" type="slidenum">
              <a:rPr lang="en-US" smtClean="0"/>
              <a:t>37</a:t>
            </a:fld>
            <a:endParaRPr lang="en-US"/>
          </a:p>
        </p:txBody>
      </p:sp>
    </p:spTree>
    <p:extLst>
      <p:ext uri="{BB962C8B-B14F-4D97-AF65-F5344CB8AC3E}">
        <p14:creationId xmlns:p14="http://schemas.microsoft.com/office/powerpoint/2010/main" val="26920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802" y="0"/>
            <a:ext cx="7028962" cy="1183566"/>
          </a:xfrm>
        </p:spPr>
        <p:txBody>
          <a:bodyPr/>
          <a:lstStyle/>
          <a:p>
            <a:r>
              <a:rPr lang="en-US" dirty="0">
                <a:latin typeface="Times New Roman" panose="02020603050405020304" pitchFamily="18" charset="0"/>
                <a:cs typeface="Times New Roman" panose="02020603050405020304" pitchFamily="18" charset="0"/>
              </a:rPr>
              <a:t>Acknowledgment</a:t>
            </a:r>
          </a:p>
        </p:txBody>
      </p:sp>
      <p:sp>
        <p:nvSpPr>
          <p:cNvPr id="3" name="Slide Number Placeholder 2"/>
          <p:cNvSpPr>
            <a:spLocks noGrp="1"/>
          </p:cNvSpPr>
          <p:nvPr>
            <p:ph type="sldNum" sz="quarter" idx="12"/>
          </p:nvPr>
        </p:nvSpPr>
        <p:spPr>
          <a:xfrm>
            <a:off x="0" y="6629400"/>
            <a:ext cx="408562" cy="228600"/>
          </a:xfrm>
        </p:spPr>
        <p:txBody>
          <a:bodyPr/>
          <a:lstStyle/>
          <a:p>
            <a:fld id="{9CD8D479-8942-46E8-A226-A4E01F7A105C}" type="slidenum">
              <a:rPr lang="en-US" smtClean="0"/>
              <a:t>38</a:t>
            </a:fld>
            <a:endParaRPr lang="en-US"/>
          </a:p>
        </p:txBody>
      </p:sp>
      <p:sp>
        <p:nvSpPr>
          <p:cNvPr id="5" name="Rectangle 3">
            <a:extLst>
              <a:ext uri="{FF2B5EF4-FFF2-40B4-BE49-F238E27FC236}">
                <a16:creationId xmlns:a16="http://schemas.microsoft.com/office/drawing/2014/main" id="{00AEE49F-2DC0-460C-ADCE-194B12739983}"/>
              </a:ext>
            </a:extLst>
          </p:cNvPr>
          <p:cNvSpPr txBox="1">
            <a:spLocks noChangeArrowheads="1"/>
          </p:cNvSpPr>
          <p:nvPr/>
        </p:nvSpPr>
        <p:spPr bwMode="auto">
          <a:xfrm>
            <a:off x="307802" y="1408473"/>
            <a:ext cx="501173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66699"/>
              </a:buClr>
              <a:buChar char="•"/>
              <a:defRPr sz="3200">
                <a:solidFill>
                  <a:schemeClr val="tx1"/>
                </a:solidFill>
                <a:latin typeface="Arial" panose="020B0604020202020204" pitchFamily="34" charset="0"/>
              </a:defRPr>
            </a:lvl1pPr>
            <a:lvl2pPr marL="742950" indent="-285750">
              <a:spcBef>
                <a:spcPct val="20000"/>
              </a:spcBef>
              <a:buClr>
                <a:srgbClr val="666699"/>
              </a:buClr>
              <a:buChar char="–"/>
              <a:defRPr sz="2800">
                <a:solidFill>
                  <a:schemeClr val="tx1"/>
                </a:solidFill>
                <a:latin typeface="Arial" panose="020B0604020202020204" pitchFamily="34" charset="0"/>
              </a:defRPr>
            </a:lvl2pPr>
            <a:lvl3pPr marL="1143000" indent="-228600">
              <a:spcBef>
                <a:spcPct val="20000"/>
              </a:spcBef>
              <a:buClr>
                <a:srgbClr val="666699"/>
              </a:buClr>
              <a:buChar char="•"/>
              <a:defRPr sz="2400">
                <a:solidFill>
                  <a:schemeClr val="tx1"/>
                </a:solidFill>
                <a:latin typeface="Arial" panose="020B0604020202020204" pitchFamily="34" charset="0"/>
              </a:defRPr>
            </a:lvl3pPr>
            <a:lvl4pPr marL="1600200" indent="-228600">
              <a:spcBef>
                <a:spcPct val="20000"/>
              </a:spcBef>
              <a:buClr>
                <a:srgbClr val="666699"/>
              </a:buClr>
              <a:buChar char="–"/>
              <a:defRPr sz="2000">
                <a:solidFill>
                  <a:schemeClr val="tx1"/>
                </a:solidFill>
                <a:latin typeface="Arial" panose="020B0604020202020204" pitchFamily="34" charset="0"/>
              </a:defRPr>
            </a:lvl4pPr>
            <a:lvl5pPr marL="2057400" indent="-228600">
              <a:spcBef>
                <a:spcPct val="20000"/>
              </a:spcBef>
              <a:buClr>
                <a:srgbClr val="666699"/>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6699"/>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6699"/>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6699"/>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6699"/>
              </a:buClr>
              <a:buChar char="»"/>
              <a:defRPr sz="2000">
                <a:solidFill>
                  <a:schemeClr val="tx1"/>
                </a:solidFill>
                <a:latin typeface="Arial" panose="020B0604020202020204" pitchFamily="34" charset="0"/>
              </a:defRPr>
            </a:lvl9pPr>
          </a:lstStyle>
          <a:p>
            <a:pPr eaLnBrk="1" hangingPunct="1">
              <a:buFontTx/>
              <a:buNone/>
            </a:pPr>
            <a:r>
              <a:rPr lang="en-US" altLang="en-US" sz="2200" i="1" dirty="0"/>
              <a:t>This work was made possible by </a:t>
            </a:r>
            <a:r>
              <a:rPr lang="en-US" altLang="en-US" sz="2200" i="1" dirty="0" smtClean="0"/>
              <a:t>NPRP12S-0216-190094  </a:t>
            </a:r>
            <a:r>
              <a:rPr lang="en-US" altLang="en-US" sz="2200" i="1" dirty="0"/>
              <a:t>from the Qatar National Research Fund (a member of Qatar Foundation). The statements made herein are solely the responsibility of the authors. </a:t>
            </a:r>
            <a:r>
              <a:rPr lang="en-US" altLang="en-US" sz="2200" i="1" dirty="0" smtClean="0"/>
              <a:t>The authors are also grateful for the support provided by the Biomedical Research Program at Weill Cornell Medicine-Qatar. </a:t>
            </a:r>
            <a:endParaRPr lang="en-US" altLang="en-US" sz="2200" i="1" dirty="0"/>
          </a:p>
        </p:txBody>
      </p:sp>
      <p:pic>
        <p:nvPicPr>
          <p:cNvPr id="6" name="Picture 2" descr="D:\Laith\Files\Presentations\Laith\2013\WCMC-Q Retreat\Images\logo.jpg">
            <a:extLst>
              <a:ext uri="{FF2B5EF4-FFF2-40B4-BE49-F238E27FC236}">
                <a16:creationId xmlns:a16="http://schemas.microsoft.com/office/drawing/2014/main" id="{B1DD83DC-1F48-4CD3-861B-580D0FEAB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488" y="1363693"/>
            <a:ext cx="3255962"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stretch>
            <a:fillRect/>
          </a:stretch>
        </p:blipFill>
        <p:spPr>
          <a:xfrm>
            <a:off x="4907756" y="3964853"/>
            <a:ext cx="4010415" cy="2664547"/>
          </a:xfrm>
          <a:prstGeom prst="rect">
            <a:avLst/>
          </a:prstGeom>
        </p:spPr>
      </p:pic>
    </p:spTree>
    <p:extLst>
      <p:ext uri="{BB962C8B-B14F-4D97-AF65-F5344CB8AC3E}">
        <p14:creationId xmlns:p14="http://schemas.microsoft.com/office/powerpoint/2010/main" val="3208100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lang="en-US" smtClean="0"/>
              <a:t>4</a:t>
            </a:fld>
            <a:endParaRPr lang="en-US"/>
          </a:p>
        </p:txBody>
      </p:sp>
      <p:sp>
        <p:nvSpPr>
          <p:cNvPr id="5" name="Rectangle 4">
            <a:extLst>
              <a:ext uri="{FF2B5EF4-FFF2-40B4-BE49-F238E27FC236}">
                <a16:creationId xmlns:a16="http://schemas.microsoft.com/office/drawing/2014/main" id="{DDD41662-D12E-475C-9AA9-3DD1672FB352}"/>
              </a:ext>
            </a:extLst>
          </p:cNvPr>
          <p:cNvSpPr>
            <a:spLocks noChangeArrowheads="1"/>
          </p:cNvSpPr>
          <p:nvPr/>
        </p:nvSpPr>
        <p:spPr bwMode="auto">
          <a:xfrm>
            <a:off x="4693607" y="1671935"/>
            <a:ext cx="4602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r>
              <a:rPr lang="en-US" altLang="en-US" sz="2400" b="0" i="1" dirty="0"/>
              <a:t>Pandemic influenza (R</a:t>
            </a:r>
            <a:r>
              <a:rPr lang="en-US" altLang="en-US" sz="2400" b="0" i="1" baseline="-25000" dirty="0"/>
              <a:t>0</a:t>
            </a:r>
            <a:r>
              <a:rPr lang="en-US" altLang="en-US" sz="2400" b="0" i="1" dirty="0"/>
              <a:t>~2)</a:t>
            </a:r>
          </a:p>
        </p:txBody>
      </p:sp>
      <p:sp>
        <p:nvSpPr>
          <p:cNvPr id="6" name="Title 1">
            <a:extLst>
              <a:ext uri="{FF2B5EF4-FFF2-40B4-BE49-F238E27FC236}">
                <a16:creationId xmlns:a16="http://schemas.microsoft.com/office/drawing/2014/main" id="{36BCE1F6-CD32-4586-8178-13177C64875D}"/>
              </a:ext>
            </a:extLst>
          </p:cNvPr>
          <p:cNvSpPr>
            <a:spLocks noGrp="1"/>
          </p:cNvSpPr>
          <p:nvPr>
            <p:ph type="title"/>
          </p:nvPr>
        </p:nvSpPr>
        <p:spPr>
          <a:xfrm>
            <a:off x="457200" y="152400"/>
            <a:ext cx="8229600" cy="1143000"/>
          </a:xfrm>
        </p:spPr>
        <p:txBody>
          <a:bodyPr/>
          <a:lstStyle/>
          <a:p>
            <a:r>
              <a:rPr lang="en-US" altLang="en-US" dirty="0"/>
              <a:t>The basic reproduction number (R</a:t>
            </a:r>
            <a:r>
              <a:rPr lang="en-US" altLang="en-US" baseline="-25000" dirty="0"/>
              <a:t>0</a:t>
            </a:r>
            <a:r>
              <a:rPr lang="en-US" altLang="en-US" dirty="0"/>
              <a:t>)</a:t>
            </a:r>
            <a:endParaRPr lang="en-US" dirty="0"/>
          </a:p>
        </p:txBody>
      </p:sp>
      <p:sp>
        <p:nvSpPr>
          <p:cNvPr id="7" name="Slide Number Placeholder 1"/>
          <p:cNvSpPr txBox="1">
            <a:spLocks/>
          </p:cNvSpPr>
          <p:nvPr/>
        </p:nvSpPr>
        <p:spPr>
          <a:xfrm>
            <a:off x="7010400" y="6477000"/>
            <a:ext cx="2133600" cy="3810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DBE98B-0781-47C9-8EBE-1D085FE1ABD6}" type="slidenum">
              <a:rPr lang="en-US" smtClean="0"/>
              <a:pPr/>
              <a:t>4</a:t>
            </a:fld>
            <a:endParaRPr lang="en-US"/>
          </a:p>
        </p:txBody>
      </p:sp>
      <p:grpSp>
        <p:nvGrpSpPr>
          <p:cNvPr id="8" name="Group 7"/>
          <p:cNvGrpSpPr>
            <a:grpSpLocks noChangeAspect="1"/>
          </p:cNvGrpSpPr>
          <p:nvPr/>
        </p:nvGrpSpPr>
        <p:grpSpPr>
          <a:xfrm>
            <a:off x="914400" y="1676400"/>
            <a:ext cx="6302462" cy="4572000"/>
            <a:chOff x="3778871" y="439319"/>
            <a:chExt cx="6499561" cy="4862541"/>
          </a:xfrm>
        </p:grpSpPr>
        <p:sp>
          <p:nvSpPr>
            <p:cNvPr id="9" name="Freeform 8"/>
            <p:cNvSpPr/>
            <p:nvPr/>
          </p:nvSpPr>
          <p:spPr>
            <a:xfrm>
              <a:off x="5334001" y="3689476"/>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5334001" y="2979299"/>
              <a:ext cx="203671" cy="496281"/>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p:cNvCxnSpPr/>
            <p:nvPr/>
          </p:nvCxnSpPr>
          <p:spPr>
            <a:xfrm>
              <a:off x="4637969" y="455540"/>
              <a:ext cx="0" cy="4846320"/>
            </a:xfrm>
            <a:prstGeom prst="line">
              <a:avLst/>
            </a:prstGeom>
            <a:noFill/>
            <a:ln w="19050" cap="flat" cmpd="sng" algn="ctr">
              <a:solidFill>
                <a:sysClr val="windowText" lastClr="000000"/>
              </a:solidFill>
              <a:prstDash val="solid"/>
              <a:miter lim="800000"/>
            </a:ln>
            <a:effectLst/>
          </p:spPr>
        </p:cxnSp>
        <p:sp>
          <p:nvSpPr>
            <p:cNvPr id="12" name="Freeform 11"/>
            <p:cNvSpPr/>
            <p:nvPr/>
          </p:nvSpPr>
          <p:spPr>
            <a:xfrm>
              <a:off x="5334001" y="2269123"/>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Freeform 12"/>
            <p:cNvSpPr/>
            <p:nvPr/>
          </p:nvSpPr>
          <p:spPr>
            <a:xfrm>
              <a:off x="5334001" y="1558946"/>
              <a:ext cx="203671" cy="496281"/>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p:cNvSpPr/>
            <p:nvPr/>
          </p:nvSpPr>
          <p:spPr>
            <a:xfrm>
              <a:off x="3799769" y="2650123"/>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p:cNvCxnSpPr/>
            <p:nvPr/>
          </p:nvCxnSpPr>
          <p:spPr>
            <a:xfrm>
              <a:off x="6200069" y="455540"/>
              <a:ext cx="0" cy="4846320"/>
            </a:xfrm>
            <a:prstGeom prst="line">
              <a:avLst/>
            </a:prstGeom>
            <a:noFill/>
            <a:ln w="19050" cap="flat" cmpd="sng" algn="ctr">
              <a:solidFill>
                <a:sysClr val="windowText" lastClr="000000"/>
              </a:solidFill>
              <a:prstDash val="solid"/>
              <a:miter lim="800000"/>
            </a:ln>
            <a:effectLst/>
          </p:spPr>
        </p:cxnSp>
        <p:grpSp>
          <p:nvGrpSpPr>
            <p:cNvPr id="16" name="Group 15"/>
            <p:cNvGrpSpPr/>
            <p:nvPr/>
          </p:nvGrpSpPr>
          <p:grpSpPr>
            <a:xfrm>
              <a:off x="6770829" y="1009360"/>
              <a:ext cx="961146" cy="1165078"/>
              <a:chOff x="6699186" y="723610"/>
              <a:chExt cx="961146" cy="1165078"/>
            </a:xfrm>
          </p:grpSpPr>
          <p:sp>
            <p:nvSpPr>
              <p:cNvPr id="48" name="Freeform 47"/>
              <p:cNvSpPr/>
              <p:nvPr/>
            </p:nvSpPr>
            <p:spPr>
              <a:xfrm>
                <a:off x="6699186" y="723610"/>
                <a:ext cx="203671" cy="496281"/>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Freeform 48"/>
              <p:cNvSpPr/>
              <p:nvPr/>
            </p:nvSpPr>
            <p:spPr>
              <a:xfrm>
                <a:off x="6939077" y="959261"/>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7197869" y="1196505"/>
                <a:ext cx="203671" cy="496281"/>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Freeform 50"/>
              <p:cNvSpPr/>
              <p:nvPr/>
            </p:nvSpPr>
            <p:spPr>
              <a:xfrm>
                <a:off x="7456661" y="1392408"/>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p:cNvGrpSpPr/>
            <p:nvPr/>
          </p:nvGrpSpPr>
          <p:grpSpPr>
            <a:xfrm>
              <a:off x="6770829" y="3061278"/>
              <a:ext cx="961146" cy="1165078"/>
              <a:chOff x="6699186" y="2906378"/>
              <a:chExt cx="961146" cy="1165078"/>
            </a:xfrm>
          </p:grpSpPr>
          <p:sp>
            <p:nvSpPr>
              <p:cNvPr id="44" name="Freeform 43"/>
              <p:cNvSpPr/>
              <p:nvPr/>
            </p:nvSpPr>
            <p:spPr>
              <a:xfrm>
                <a:off x="6699186" y="2906378"/>
                <a:ext cx="203671" cy="496281"/>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44"/>
              <p:cNvSpPr/>
              <p:nvPr/>
            </p:nvSpPr>
            <p:spPr>
              <a:xfrm>
                <a:off x="6939077" y="3142029"/>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Freeform 45"/>
              <p:cNvSpPr/>
              <p:nvPr/>
            </p:nvSpPr>
            <p:spPr>
              <a:xfrm>
                <a:off x="7197869" y="3379273"/>
                <a:ext cx="203671" cy="496281"/>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 name="Freeform 46"/>
              <p:cNvSpPr/>
              <p:nvPr/>
            </p:nvSpPr>
            <p:spPr>
              <a:xfrm>
                <a:off x="7456661" y="3575176"/>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oup 17"/>
            <p:cNvGrpSpPr/>
            <p:nvPr/>
          </p:nvGrpSpPr>
          <p:grpSpPr>
            <a:xfrm>
              <a:off x="6770829" y="2035319"/>
              <a:ext cx="961146" cy="1165078"/>
              <a:chOff x="6597350" y="1734165"/>
              <a:chExt cx="961146" cy="1165078"/>
            </a:xfrm>
          </p:grpSpPr>
          <p:sp>
            <p:nvSpPr>
              <p:cNvPr id="40" name="Freeform 39"/>
              <p:cNvSpPr/>
              <p:nvPr/>
            </p:nvSpPr>
            <p:spPr>
              <a:xfrm>
                <a:off x="6597350" y="1734165"/>
                <a:ext cx="203671" cy="496281"/>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Freeform 40"/>
              <p:cNvSpPr/>
              <p:nvPr/>
            </p:nvSpPr>
            <p:spPr>
              <a:xfrm>
                <a:off x="6837241" y="1969816"/>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41"/>
              <p:cNvSpPr/>
              <p:nvPr/>
            </p:nvSpPr>
            <p:spPr>
              <a:xfrm>
                <a:off x="7096033" y="2207060"/>
                <a:ext cx="203671" cy="496281"/>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Freeform 42"/>
              <p:cNvSpPr/>
              <p:nvPr/>
            </p:nvSpPr>
            <p:spPr>
              <a:xfrm>
                <a:off x="7354825" y="2402963"/>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p:cNvGrpSpPr/>
            <p:nvPr/>
          </p:nvGrpSpPr>
          <p:grpSpPr>
            <a:xfrm>
              <a:off x="6770829" y="4087238"/>
              <a:ext cx="961146" cy="1165078"/>
              <a:chOff x="6542229" y="3801488"/>
              <a:chExt cx="961146" cy="1165078"/>
            </a:xfrm>
          </p:grpSpPr>
          <p:sp>
            <p:nvSpPr>
              <p:cNvPr id="36" name="Freeform 35"/>
              <p:cNvSpPr/>
              <p:nvPr/>
            </p:nvSpPr>
            <p:spPr>
              <a:xfrm>
                <a:off x="6542229" y="3801488"/>
                <a:ext cx="203671" cy="496281"/>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Freeform 36"/>
              <p:cNvSpPr/>
              <p:nvPr/>
            </p:nvSpPr>
            <p:spPr>
              <a:xfrm>
                <a:off x="6782120" y="4037139"/>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Freeform 37"/>
              <p:cNvSpPr/>
              <p:nvPr/>
            </p:nvSpPr>
            <p:spPr>
              <a:xfrm>
                <a:off x="7040912" y="4274383"/>
                <a:ext cx="203671" cy="496281"/>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Freeform 38"/>
              <p:cNvSpPr/>
              <p:nvPr/>
            </p:nvSpPr>
            <p:spPr>
              <a:xfrm>
                <a:off x="7299704" y="4470286"/>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20" name="Straight Arrow Connector 19"/>
            <p:cNvCxnSpPr/>
            <p:nvPr/>
          </p:nvCxnSpPr>
          <p:spPr>
            <a:xfrm flipV="1">
              <a:off x="5598470" y="1245011"/>
              <a:ext cx="1117238" cy="565137"/>
            </a:xfrm>
            <a:prstGeom prst="straightConnector1">
              <a:avLst/>
            </a:prstGeom>
            <a:noFill/>
            <a:ln w="28575" cap="flat" cmpd="sng" algn="ctr">
              <a:solidFill>
                <a:srgbClr val="C00000"/>
              </a:solidFill>
              <a:prstDash val="solid"/>
              <a:miter lim="800000"/>
              <a:tailEnd type="triangle"/>
            </a:ln>
            <a:effectLst/>
          </p:spPr>
        </p:cxnSp>
        <p:cxnSp>
          <p:nvCxnSpPr>
            <p:cNvPr id="21" name="Straight Arrow Connector 20"/>
            <p:cNvCxnSpPr/>
            <p:nvPr/>
          </p:nvCxnSpPr>
          <p:spPr>
            <a:xfrm flipV="1">
              <a:off x="5598470" y="1914109"/>
              <a:ext cx="1615921" cy="1"/>
            </a:xfrm>
            <a:prstGeom prst="straightConnector1">
              <a:avLst/>
            </a:prstGeom>
            <a:noFill/>
            <a:ln w="28575" cap="flat" cmpd="sng" algn="ctr">
              <a:solidFill>
                <a:srgbClr val="C00000"/>
              </a:solidFill>
              <a:prstDash val="solid"/>
              <a:miter lim="800000"/>
              <a:tailEnd type="triangle"/>
            </a:ln>
            <a:effectLst/>
          </p:spPr>
        </p:cxnSp>
        <p:cxnSp>
          <p:nvCxnSpPr>
            <p:cNvPr id="22" name="Straight Arrow Connector 21"/>
            <p:cNvCxnSpPr/>
            <p:nvPr/>
          </p:nvCxnSpPr>
          <p:spPr>
            <a:xfrm flipV="1">
              <a:off x="5610195" y="3294709"/>
              <a:ext cx="1097280" cy="1"/>
            </a:xfrm>
            <a:prstGeom prst="straightConnector1">
              <a:avLst/>
            </a:prstGeom>
            <a:noFill/>
            <a:ln w="28575" cap="flat" cmpd="sng" algn="ctr">
              <a:solidFill>
                <a:srgbClr val="C00000"/>
              </a:solidFill>
              <a:prstDash val="solid"/>
              <a:miter lim="800000"/>
              <a:tailEnd type="triangle"/>
            </a:ln>
            <a:effectLst/>
          </p:spPr>
        </p:cxnSp>
        <p:cxnSp>
          <p:nvCxnSpPr>
            <p:cNvPr id="23" name="Straight Arrow Connector 22"/>
            <p:cNvCxnSpPr/>
            <p:nvPr/>
          </p:nvCxnSpPr>
          <p:spPr>
            <a:xfrm>
              <a:off x="5610195" y="3389961"/>
              <a:ext cx="1604196" cy="547655"/>
            </a:xfrm>
            <a:prstGeom prst="straightConnector1">
              <a:avLst/>
            </a:prstGeom>
            <a:noFill/>
            <a:ln w="28575" cap="flat" cmpd="sng" algn="ctr">
              <a:solidFill>
                <a:srgbClr val="C00000"/>
              </a:solidFill>
              <a:prstDash val="solid"/>
              <a:miter lim="800000"/>
              <a:tailEnd type="triangle"/>
            </a:ln>
            <a:effectLst/>
          </p:spPr>
        </p:cxnSp>
        <p:cxnSp>
          <p:nvCxnSpPr>
            <p:cNvPr id="24" name="Straight Arrow Connector 23"/>
            <p:cNvCxnSpPr/>
            <p:nvPr/>
          </p:nvCxnSpPr>
          <p:spPr>
            <a:xfrm flipV="1">
              <a:off x="4091825" y="1978536"/>
              <a:ext cx="1117238" cy="881786"/>
            </a:xfrm>
            <a:prstGeom prst="straightConnector1">
              <a:avLst/>
            </a:prstGeom>
            <a:noFill/>
            <a:ln w="28575" cap="flat" cmpd="sng" algn="ctr">
              <a:solidFill>
                <a:srgbClr val="C00000"/>
              </a:solidFill>
              <a:prstDash val="solid"/>
              <a:miter lim="800000"/>
              <a:tailEnd type="triangle"/>
            </a:ln>
            <a:effectLst/>
          </p:spPr>
        </p:cxnSp>
        <p:cxnSp>
          <p:nvCxnSpPr>
            <p:cNvPr id="25" name="Straight Arrow Connector 24"/>
            <p:cNvCxnSpPr/>
            <p:nvPr/>
          </p:nvCxnSpPr>
          <p:spPr>
            <a:xfrm>
              <a:off x="4091825" y="2968326"/>
              <a:ext cx="1093340" cy="326383"/>
            </a:xfrm>
            <a:prstGeom prst="straightConnector1">
              <a:avLst/>
            </a:prstGeom>
            <a:noFill/>
            <a:ln w="28575" cap="flat" cmpd="sng" algn="ctr">
              <a:solidFill>
                <a:srgbClr val="C00000"/>
              </a:solidFill>
              <a:prstDash val="solid"/>
              <a:miter lim="800000"/>
              <a:tailEnd type="triangle"/>
            </a:ln>
            <a:effectLst/>
          </p:spPr>
        </p:cxnSp>
        <p:sp>
          <p:nvSpPr>
            <p:cNvPr id="26" name="TextBox 25"/>
            <p:cNvSpPr txBox="1"/>
            <p:nvPr/>
          </p:nvSpPr>
          <p:spPr>
            <a:xfrm>
              <a:off x="3778871" y="455540"/>
              <a:ext cx="762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T(0)</a:t>
              </a:r>
            </a:p>
          </p:txBody>
        </p:sp>
        <p:sp>
          <p:nvSpPr>
            <p:cNvPr id="27" name="TextBox 26"/>
            <p:cNvSpPr txBox="1"/>
            <p:nvPr/>
          </p:nvSpPr>
          <p:spPr>
            <a:xfrm>
              <a:off x="6571956" y="439319"/>
              <a:ext cx="7620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T(2)</a:t>
              </a:r>
            </a:p>
          </p:txBody>
        </p:sp>
        <p:sp>
          <p:nvSpPr>
            <p:cNvPr id="28" name="TextBox 27"/>
            <p:cNvSpPr txBox="1"/>
            <p:nvPr/>
          </p:nvSpPr>
          <p:spPr>
            <a:xfrm>
              <a:off x="5009856" y="439319"/>
              <a:ext cx="7620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T(1)</a:t>
              </a:r>
            </a:p>
          </p:txBody>
        </p:sp>
        <p:sp>
          <p:nvSpPr>
            <p:cNvPr id="29" name="TextBox 28"/>
            <p:cNvSpPr txBox="1"/>
            <p:nvPr/>
          </p:nvSpPr>
          <p:spPr>
            <a:xfrm>
              <a:off x="8523574" y="1630993"/>
              <a:ext cx="762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R</a:t>
              </a:r>
              <a:r>
                <a:rPr kumimoji="0" lang="en-US" sz="1800" b="0" i="0" u="none" strike="noStrike" kern="0" cap="none" spc="0" normalizeH="0" baseline="-25000" noProof="0" dirty="0">
                  <a:ln>
                    <a:noFill/>
                  </a:ln>
                  <a:solidFill>
                    <a:prstClr val="black"/>
                  </a:solidFill>
                  <a:effectLst/>
                  <a:uLnTx/>
                  <a:uFillTx/>
                  <a:latin typeface="Calibri" panose="020F0502020204030204"/>
                </a:rPr>
                <a:t>0</a:t>
              </a:r>
              <a:r>
                <a:rPr kumimoji="0" lang="en-US" sz="1800" b="0" i="0" u="none" strike="noStrike" kern="0" cap="none" spc="0" normalizeH="0" baseline="0" noProof="0" dirty="0">
                  <a:ln>
                    <a:noFill/>
                  </a:ln>
                  <a:solidFill>
                    <a:prstClr val="black"/>
                  </a:solidFill>
                  <a:effectLst/>
                  <a:uLnTx/>
                  <a:uFillTx/>
                  <a:latin typeface="Calibri" panose="020F0502020204030204"/>
                </a:rPr>
                <a:t> = 2</a:t>
              </a:r>
            </a:p>
          </p:txBody>
        </p:sp>
        <p:cxnSp>
          <p:nvCxnSpPr>
            <p:cNvPr id="30" name="Straight Arrow Connector 29"/>
            <p:cNvCxnSpPr/>
            <p:nvPr/>
          </p:nvCxnSpPr>
          <p:spPr>
            <a:xfrm flipV="1">
              <a:off x="8597086" y="2916743"/>
              <a:ext cx="1097280" cy="1"/>
            </a:xfrm>
            <a:prstGeom prst="straightConnector1">
              <a:avLst/>
            </a:prstGeom>
            <a:noFill/>
            <a:ln w="28575" cap="flat" cmpd="sng" algn="ctr">
              <a:solidFill>
                <a:srgbClr val="C00000"/>
              </a:solidFill>
              <a:prstDash val="solid"/>
              <a:miter lim="800000"/>
              <a:tailEnd type="triangle"/>
            </a:ln>
            <a:effectLst/>
          </p:spPr>
        </p:cxnSp>
        <p:sp>
          <p:nvSpPr>
            <p:cNvPr id="31" name="TextBox 30"/>
            <p:cNvSpPr txBox="1"/>
            <p:nvPr/>
          </p:nvSpPr>
          <p:spPr>
            <a:xfrm>
              <a:off x="8523574" y="2497767"/>
              <a:ext cx="147767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Transmission</a:t>
              </a:r>
            </a:p>
          </p:txBody>
        </p:sp>
        <p:sp>
          <p:nvSpPr>
            <p:cNvPr id="32" name="Freeform 31"/>
            <p:cNvSpPr/>
            <p:nvPr/>
          </p:nvSpPr>
          <p:spPr>
            <a:xfrm>
              <a:off x="8597086" y="3364542"/>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Freeform 32"/>
            <p:cNvSpPr/>
            <p:nvPr/>
          </p:nvSpPr>
          <p:spPr>
            <a:xfrm>
              <a:off x="8597086" y="3940917"/>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TextBox 33"/>
            <p:cNvSpPr txBox="1"/>
            <p:nvPr/>
          </p:nvSpPr>
          <p:spPr>
            <a:xfrm>
              <a:off x="8800757" y="3423877"/>
              <a:ext cx="147767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Susceptible</a:t>
              </a:r>
            </a:p>
          </p:txBody>
        </p:sp>
        <p:sp>
          <p:nvSpPr>
            <p:cNvPr id="35" name="TextBox 34"/>
            <p:cNvSpPr txBox="1"/>
            <p:nvPr/>
          </p:nvSpPr>
          <p:spPr>
            <a:xfrm>
              <a:off x="8800757" y="4001090"/>
              <a:ext cx="147767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Infectious</a:t>
              </a:r>
            </a:p>
          </p:txBody>
        </p:sp>
      </p:grpSp>
    </p:spTree>
    <p:extLst>
      <p:ext uri="{BB962C8B-B14F-4D97-AF65-F5344CB8AC3E}">
        <p14:creationId xmlns:p14="http://schemas.microsoft.com/office/powerpoint/2010/main" val="35213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lang="en-US" smtClean="0"/>
              <a:t>5</a:t>
            </a:fld>
            <a:endParaRPr lang="en-US"/>
          </a:p>
        </p:txBody>
      </p:sp>
      <p:sp>
        <p:nvSpPr>
          <p:cNvPr id="5" name="Rectangle 3">
            <a:extLst>
              <a:ext uri="{FF2B5EF4-FFF2-40B4-BE49-F238E27FC236}">
                <a16:creationId xmlns:a16="http://schemas.microsoft.com/office/drawing/2014/main" id="{B03A60F1-C7CA-419E-AAF8-8F1B9EEF946C}"/>
              </a:ext>
            </a:extLst>
          </p:cNvPr>
          <p:cNvSpPr>
            <a:spLocks noChangeArrowheads="1"/>
          </p:cNvSpPr>
          <p:nvPr/>
        </p:nvSpPr>
        <p:spPr bwMode="auto">
          <a:xfrm>
            <a:off x="4876800" y="1676400"/>
            <a:ext cx="4156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Verdana" panose="020B0604030504040204" pitchFamily="34" charset="0"/>
              </a:defRPr>
            </a:lvl1pPr>
            <a:lvl2pPr marL="742950" indent="-285750">
              <a:defRPr b="1">
                <a:solidFill>
                  <a:schemeClr val="tx1"/>
                </a:solidFill>
                <a:latin typeface="Verdana" panose="020B0604030504040204" pitchFamily="34" charset="0"/>
              </a:defRPr>
            </a:lvl2pPr>
            <a:lvl3pPr marL="1143000" indent="-228600">
              <a:defRPr b="1">
                <a:solidFill>
                  <a:schemeClr val="tx1"/>
                </a:solidFill>
                <a:latin typeface="Verdana" panose="020B0604030504040204" pitchFamily="34" charset="0"/>
              </a:defRPr>
            </a:lvl3pPr>
            <a:lvl4pPr marL="1600200" indent="-228600">
              <a:defRPr b="1">
                <a:solidFill>
                  <a:schemeClr val="tx1"/>
                </a:solidFill>
                <a:latin typeface="Verdana" panose="020B0604030504040204" pitchFamily="34" charset="0"/>
              </a:defRPr>
            </a:lvl4pPr>
            <a:lvl5pPr marL="2057400" indent="-228600">
              <a:defRPr b="1">
                <a:solidFill>
                  <a:schemeClr val="tx1"/>
                </a:solidFill>
                <a:latin typeface="Verdana" panose="020B0604030504040204" pitchFamily="34" charset="0"/>
              </a:defRPr>
            </a:lvl5pPr>
            <a:lvl6pPr marL="2514600" indent="-228600" eaLnBrk="0" fontAlgn="base" hangingPunct="0">
              <a:spcBef>
                <a:spcPct val="0"/>
              </a:spcBef>
              <a:spcAft>
                <a:spcPct val="0"/>
              </a:spcAft>
              <a:defRPr b="1">
                <a:solidFill>
                  <a:schemeClr val="tx1"/>
                </a:solidFill>
                <a:latin typeface="Verdana" panose="020B0604030504040204" pitchFamily="34" charset="0"/>
              </a:defRPr>
            </a:lvl6pPr>
            <a:lvl7pPr marL="2971800" indent="-228600" eaLnBrk="0" fontAlgn="base" hangingPunct="0">
              <a:spcBef>
                <a:spcPct val="0"/>
              </a:spcBef>
              <a:spcAft>
                <a:spcPct val="0"/>
              </a:spcAft>
              <a:defRPr b="1">
                <a:solidFill>
                  <a:schemeClr val="tx1"/>
                </a:solidFill>
                <a:latin typeface="Verdana" panose="020B0604030504040204" pitchFamily="34" charset="0"/>
              </a:defRPr>
            </a:lvl7pPr>
            <a:lvl8pPr marL="3429000" indent="-228600" eaLnBrk="0" fontAlgn="base" hangingPunct="0">
              <a:spcBef>
                <a:spcPct val="0"/>
              </a:spcBef>
              <a:spcAft>
                <a:spcPct val="0"/>
              </a:spcAft>
              <a:defRPr b="1">
                <a:solidFill>
                  <a:schemeClr val="tx1"/>
                </a:solidFill>
                <a:latin typeface="Verdana" panose="020B0604030504040204" pitchFamily="34" charset="0"/>
              </a:defRPr>
            </a:lvl8pPr>
            <a:lvl9pPr marL="3886200" indent="-228600" eaLnBrk="0" fontAlgn="base" hangingPunct="0">
              <a:spcBef>
                <a:spcPct val="0"/>
              </a:spcBef>
              <a:spcAft>
                <a:spcPct val="0"/>
              </a:spcAft>
              <a:defRPr b="1">
                <a:solidFill>
                  <a:schemeClr val="tx1"/>
                </a:solidFill>
                <a:latin typeface="Verdana" panose="020B0604030504040204" pitchFamily="34" charset="0"/>
              </a:defRPr>
            </a:lvl9pPr>
          </a:lstStyle>
          <a:p>
            <a:r>
              <a:rPr lang="en-US" altLang="en-US" sz="2400" b="0" i="1" dirty="0"/>
              <a:t>Other infection (R</a:t>
            </a:r>
            <a:r>
              <a:rPr lang="en-US" altLang="en-US" sz="2400" b="0" i="1" baseline="-25000" dirty="0"/>
              <a:t>0</a:t>
            </a:r>
            <a:r>
              <a:rPr lang="en-US" altLang="en-US" sz="2400" b="0" i="1" dirty="0"/>
              <a:t>= 0.5)</a:t>
            </a:r>
          </a:p>
        </p:txBody>
      </p:sp>
      <p:sp>
        <p:nvSpPr>
          <p:cNvPr id="6" name="Title 1">
            <a:extLst>
              <a:ext uri="{FF2B5EF4-FFF2-40B4-BE49-F238E27FC236}">
                <a16:creationId xmlns:a16="http://schemas.microsoft.com/office/drawing/2014/main" id="{B6F831B2-2605-4454-AA82-ECFD40E1653D}"/>
              </a:ext>
            </a:extLst>
          </p:cNvPr>
          <p:cNvSpPr>
            <a:spLocks noGrp="1"/>
          </p:cNvSpPr>
          <p:nvPr>
            <p:ph type="title"/>
          </p:nvPr>
        </p:nvSpPr>
        <p:spPr>
          <a:xfrm>
            <a:off x="457200" y="152400"/>
            <a:ext cx="8229600" cy="1143000"/>
          </a:xfrm>
        </p:spPr>
        <p:txBody>
          <a:bodyPr/>
          <a:lstStyle/>
          <a:p>
            <a:r>
              <a:rPr lang="en-US" altLang="en-US" dirty="0"/>
              <a:t>The basic reproduction number (R</a:t>
            </a:r>
            <a:r>
              <a:rPr lang="en-US" altLang="en-US" baseline="-25000" dirty="0"/>
              <a:t>0</a:t>
            </a:r>
            <a:r>
              <a:rPr lang="en-US" altLang="en-US" dirty="0"/>
              <a:t>)</a:t>
            </a:r>
            <a:endParaRPr lang="en-US" dirty="0"/>
          </a:p>
        </p:txBody>
      </p:sp>
      <p:sp>
        <p:nvSpPr>
          <p:cNvPr id="7" name="Slide Number Placeholder 1"/>
          <p:cNvSpPr txBox="1">
            <a:spLocks/>
          </p:cNvSpPr>
          <p:nvPr/>
        </p:nvSpPr>
        <p:spPr>
          <a:xfrm>
            <a:off x="7010400" y="6477000"/>
            <a:ext cx="2133600" cy="3810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DBE98B-0781-47C9-8EBE-1D085FE1ABD6}" type="slidenum">
              <a:rPr lang="en-US" smtClean="0"/>
              <a:pPr/>
              <a:t>5</a:t>
            </a:fld>
            <a:endParaRPr lang="en-US"/>
          </a:p>
        </p:txBody>
      </p:sp>
      <p:grpSp>
        <p:nvGrpSpPr>
          <p:cNvPr id="8" name="Group 7"/>
          <p:cNvGrpSpPr>
            <a:grpSpLocks noChangeAspect="1"/>
          </p:cNvGrpSpPr>
          <p:nvPr/>
        </p:nvGrpSpPr>
        <p:grpSpPr>
          <a:xfrm>
            <a:off x="914400" y="1676400"/>
            <a:ext cx="6248400" cy="4572000"/>
            <a:chOff x="3778871" y="439319"/>
            <a:chExt cx="6499561" cy="4862541"/>
          </a:xfrm>
        </p:grpSpPr>
        <p:sp>
          <p:nvSpPr>
            <p:cNvPr id="9" name="Freeform 8"/>
            <p:cNvSpPr/>
            <p:nvPr/>
          </p:nvSpPr>
          <p:spPr>
            <a:xfrm>
              <a:off x="5334001" y="3689476"/>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Freeform 9"/>
            <p:cNvSpPr/>
            <p:nvPr/>
          </p:nvSpPr>
          <p:spPr>
            <a:xfrm>
              <a:off x="5334001" y="2979299"/>
              <a:ext cx="203671" cy="496281"/>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p:cNvCxnSpPr/>
            <p:nvPr/>
          </p:nvCxnSpPr>
          <p:spPr>
            <a:xfrm>
              <a:off x="4637969" y="455540"/>
              <a:ext cx="0" cy="4846320"/>
            </a:xfrm>
            <a:prstGeom prst="line">
              <a:avLst/>
            </a:prstGeom>
            <a:noFill/>
            <a:ln w="19050" cap="flat" cmpd="sng" algn="ctr">
              <a:solidFill>
                <a:sysClr val="windowText" lastClr="000000"/>
              </a:solidFill>
              <a:prstDash val="solid"/>
              <a:miter lim="800000"/>
            </a:ln>
            <a:effectLst/>
          </p:spPr>
        </p:cxnSp>
        <p:sp>
          <p:nvSpPr>
            <p:cNvPr id="12" name="Freeform 11"/>
            <p:cNvSpPr/>
            <p:nvPr/>
          </p:nvSpPr>
          <p:spPr>
            <a:xfrm>
              <a:off x="5334001" y="2269123"/>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Freeform 12"/>
            <p:cNvSpPr/>
            <p:nvPr/>
          </p:nvSpPr>
          <p:spPr>
            <a:xfrm>
              <a:off x="5334001" y="1558946"/>
              <a:ext cx="203671" cy="496281"/>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p:cNvSpPr/>
            <p:nvPr/>
          </p:nvSpPr>
          <p:spPr>
            <a:xfrm>
              <a:off x="3799769" y="2650123"/>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p:cNvCxnSpPr/>
            <p:nvPr/>
          </p:nvCxnSpPr>
          <p:spPr>
            <a:xfrm>
              <a:off x="6200069" y="455540"/>
              <a:ext cx="0" cy="4846320"/>
            </a:xfrm>
            <a:prstGeom prst="line">
              <a:avLst/>
            </a:prstGeom>
            <a:noFill/>
            <a:ln w="19050" cap="flat" cmpd="sng" algn="ctr">
              <a:solidFill>
                <a:sysClr val="windowText" lastClr="000000"/>
              </a:solidFill>
              <a:prstDash val="solid"/>
              <a:miter lim="800000"/>
            </a:ln>
            <a:effectLst/>
          </p:spPr>
        </p:cxnSp>
        <p:grpSp>
          <p:nvGrpSpPr>
            <p:cNvPr id="16" name="Group 15"/>
            <p:cNvGrpSpPr/>
            <p:nvPr/>
          </p:nvGrpSpPr>
          <p:grpSpPr>
            <a:xfrm>
              <a:off x="6770829" y="1009360"/>
              <a:ext cx="961146" cy="1165078"/>
              <a:chOff x="6699186" y="723610"/>
              <a:chExt cx="961146" cy="1165078"/>
            </a:xfrm>
          </p:grpSpPr>
          <p:sp>
            <p:nvSpPr>
              <p:cNvPr id="43" name="Freeform 42"/>
              <p:cNvSpPr/>
              <p:nvPr/>
            </p:nvSpPr>
            <p:spPr>
              <a:xfrm>
                <a:off x="6699186" y="723610"/>
                <a:ext cx="203671" cy="496281"/>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Freeform 43"/>
              <p:cNvSpPr/>
              <p:nvPr/>
            </p:nvSpPr>
            <p:spPr>
              <a:xfrm>
                <a:off x="6939077" y="959261"/>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44"/>
              <p:cNvSpPr/>
              <p:nvPr/>
            </p:nvSpPr>
            <p:spPr>
              <a:xfrm>
                <a:off x="7197869" y="1196505"/>
                <a:ext cx="203671" cy="496281"/>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Freeform 45"/>
              <p:cNvSpPr/>
              <p:nvPr/>
            </p:nvSpPr>
            <p:spPr>
              <a:xfrm>
                <a:off x="7456661" y="1392408"/>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7" name="Group 16"/>
            <p:cNvGrpSpPr/>
            <p:nvPr/>
          </p:nvGrpSpPr>
          <p:grpSpPr>
            <a:xfrm>
              <a:off x="6770829" y="3061278"/>
              <a:ext cx="961146" cy="1165078"/>
              <a:chOff x="6699186" y="2906378"/>
              <a:chExt cx="961146" cy="1165078"/>
            </a:xfrm>
          </p:grpSpPr>
          <p:sp>
            <p:nvSpPr>
              <p:cNvPr id="39" name="Freeform 38"/>
              <p:cNvSpPr/>
              <p:nvPr/>
            </p:nvSpPr>
            <p:spPr>
              <a:xfrm>
                <a:off x="6699186" y="2906378"/>
                <a:ext cx="203671" cy="496281"/>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Freeform 39"/>
              <p:cNvSpPr/>
              <p:nvPr/>
            </p:nvSpPr>
            <p:spPr>
              <a:xfrm>
                <a:off x="6939077" y="3142029"/>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Freeform 40"/>
              <p:cNvSpPr/>
              <p:nvPr/>
            </p:nvSpPr>
            <p:spPr>
              <a:xfrm>
                <a:off x="7197869" y="3379273"/>
                <a:ext cx="203671" cy="496281"/>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41"/>
              <p:cNvSpPr/>
              <p:nvPr/>
            </p:nvSpPr>
            <p:spPr>
              <a:xfrm>
                <a:off x="7456661" y="3575176"/>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oup 17"/>
            <p:cNvGrpSpPr/>
            <p:nvPr/>
          </p:nvGrpSpPr>
          <p:grpSpPr>
            <a:xfrm>
              <a:off x="6770829" y="2035319"/>
              <a:ext cx="961146" cy="1165078"/>
              <a:chOff x="6597350" y="1734165"/>
              <a:chExt cx="961146" cy="1165078"/>
            </a:xfrm>
          </p:grpSpPr>
          <p:sp>
            <p:nvSpPr>
              <p:cNvPr id="35" name="Freeform 34"/>
              <p:cNvSpPr/>
              <p:nvPr/>
            </p:nvSpPr>
            <p:spPr>
              <a:xfrm>
                <a:off x="6597350" y="1734165"/>
                <a:ext cx="203671" cy="496281"/>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Freeform 35"/>
              <p:cNvSpPr/>
              <p:nvPr/>
            </p:nvSpPr>
            <p:spPr>
              <a:xfrm>
                <a:off x="6837241" y="1969816"/>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Freeform 36"/>
              <p:cNvSpPr/>
              <p:nvPr/>
            </p:nvSpPr>
            <p:spPr>
              <a:xfrm>
                <a:off x="7096033" y="2207060"/>
                <a:ext cx="203671" cy="496281"/>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Freeform 37"/>
              <p:cNvSpPr/>
              <p:nvPr/>
            </p:nvSpPr>
            <p:spPr>
              <a:xfrm>
                <a:off x="7354825" y="2402963"/>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p:cNvGrpSpPr/>
            <p:nvPr/>
          </p:nvGrpSpPr>
          <p:grpSpPr>
            <a:xfrm>
              <a:off x="6770829" y="4087238"/>
              <a:ext cx="961146" cy="1165078"/>
              <a:chOff x="6542229" y="3801488"/>
              <a:chExt cx="961146" cy="1165078"/>
            </a:xfrm>
          </p:grpSpPr>
          <p:sp>
            <p:nvSpPr>
              <p:cNvPr id="31" name="Freeform 30"/>
              <p:cNvSpPr/>
              <p:nvPr/>
            </p:nvSpPr>
            <p:spPr>
              <a:xfrm>
                <a:off x="6542229" y="3801488"/>
                <a:ext cx="203671" cy="496281"/>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p:cNvSpPr/>
              <p:nvPr/>
            </p:nvSpPr>
            <p:spPr>
              <a:xfrm>
                <a:off x="6782120" y="4037139"/>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Freeform 32"/>
              <p:cNvSpPr/>
              <p:nvPr/>
            </p:nvSpPr>
            <p:spPr>
              <a:xfrm>
                <a:off x="7040912" y="4274383"/>
                <a:ext cx="203671" cy="496281"/>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Freeform 33"/>
              <p:cNvSpPr/>
              <p:nvPr/>
            </p:nvSpPr>
            <p:spPr>
              <a:xfrm>
                <a:off x="7299704" y="4470286"/>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20" name="Straight Arrow Connector 19"/>
            <p:cNvCxnSpPr/>
            <p:nvPr/>
          </p:nvCxnSpPr>
          <p:spPr>
            <a:xfrm flipV="1">
              <a:off x="4091825" y="1978536"/>
              <a:ext cx="1117238" cy="881786"/>
            </a:xfrm>
            <a:prstGeom prst="straightConnector1">
              <a:avLst/>
            </a:prstGeom>
            <a:noFill/>
            <a:ln w="28575" cap="flat" cmpd="sng" algn="ctr">
              <a:solidFill>
                <a:srgbClr val="C00000"/>
              </a:solidFill>
              <a:prstDash val="solid"/>
              <a:miter lim="800000"/>
              <a:tailEnd type="triangle"/>
            </a:ln>
            <a:effectLst/>
          </p:spPr>
        </p:cxnSp>
        <p:sp>
          <p:nvSpPr>
            <p:cNvPr id="21" name="TextBox 20"/>
            <p:cNvSpPr txBox="1"/>
            <p:nvPr/>
          </p:nvSpPr>
          <p:spPr>
            <a:xfrm>
              <a:off x="3778871" y="455540"/>
              <a:ext cx="762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T(0)</a:t>
              </a:r>
            </a:p>
          </p:txBody>
        </p:sp>
        <p:sp>
          <p:nvSpPr>
            <p:cNvPr id="22" name="TextBox 21"/>
            <p:cNvSpPr txBox="1"/>
            <p:nvPr/>
          </p:nvSpPr>
          <p:spPr>
            <a:xfrm>
              <a:off x="6571956" y="439319"/>
              <a:ext cx="7620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T(2)</a:t>
              </a:r>
            </a:p>
          </p:txBody>
        </p:sp>
        <p:sp>
          <p:nvSpPr>
            <p:cNvPr id="23" name="TextBox 22"/>
            <p:cNvSpPr txBox="1"/>
            <p:nvPr/>
          </p:nvSpPr>
          <p:spPr>
            <a:xfrm>
              <a:off x="5009856" y="439319"/>
              <a:ext cx="7620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T(1)</a:t>
              </a:r>
            </a:p>
          </p:txBody>
        </p:sp>
        <p:sp>
          <p:nvSpPr>
            <p:cNvPr id="24" name="TextBox 23"/>
            <p:cNvSpPr txBox="1"/>
            <p:nvPr/>
          </p:nvSpPr>
          <p:spPr>
            <a:xfrm>
              <a:off x="8523573" y="1630992"/>
              <a:ext cx="95380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R</a:t>
              </a:r>
              <a:r>
                <a:rPr kumimoji="0" lang="en-US" sz="1800" b="0" i="0" u="none" strike="noStrike" kern="0" cap="none" spc="0" normalizeH="0" baseline="-25000" noProof="0" dirty="0">
                  <a:ln>
                    <a:noFill/>
                  </a:ln>
                  <a:solidFill>
                    <a:prstClr val="black"/>
                  </a:solidFill>
                  <a:effectLst/>
                  <a:uLnTx/>
                  <a:uFillTx/>
                  <a:latin typeface="Calibri" panose="020F0502020204030204"/>
                </a:rPr>
                <a:t>0</a:t>
              </a:r>
              <a:r>
                <a:rPr kumimoji="0" lang="en-US" sz="1800" b="0" i="0" u="none" strike="noStrike" kern="0" cap="none" spc="0" normalizeH="0" baseline="0" noProof="0" dirty="0">
                  <a:ln>
                    <a:noFill/>
                  </a:ln>
                  <a:solidFill>
                    <a:prstClr val="black"/>
                  </a:solidFill>
                  <a:effectLst/>
                  <a:uLnTx/>
                  <a:uFillTx/>
                  <a:latin typeface="Calibri" panose="020F0502020204030204"/>
                </a:rPr>
                <a:t> = 0.5</a:t>
              </a:r>
            </a:p>
          </p:txBody>
        </p:sp>
        <p:cxnSp>
          <p:nvCxnSpPr>
            <p:cNvPr id="25" name="Straight Arrow Connector 24"/>
            <p:cNvCxnSpPr/>
            <p:nvPr/>
          </p:nvCxnSpPr>
          <p:spPr>
            <a:xfrm flipV="1">
              <a:off x="8597086" y="2916743"/>
              <a:ext cx="1097280" cy="1"/>
            </a:xfrm>
            <a:prstGeom prst="straightConnector1">
              <a:avLst/>
            </a:prstGeom>
            <a:noFill/>
            <a:ln w="28575" cap="flat" cmpd="sng" algn="ctr">
              <a:solidFill>
                <a:srgbClr val="C00000"/>
              </a:solidFill>
              <a:prstDash val="solid"/>
              <a:miter lim="800000"/>
              <a:tailEnd type="triangle"/>
            </a:ln>
            <a:effectLst/>
          </p:spPr>
        </p:cxnSp>
        <p:sp>
          <p:nvSpPr>
            <p:cNvPr id="26" name="TextBox 25"/>
            <p:cNvSpPr txBox="1"/>
            <p:nvPr/>
          </p:nvSpPr>
          <p:spPr>
            <a:xfrm>
              <a:off x="8523574" y="2497767"/>
              <a:ext cx="147767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Transmission</a:t>
              </a:r>
            </a:p>
          </p:txBody>
        </p:sp>
        <p:sp>
          <p:nvSpPr>
            <p:cNvPr id="27" name="Freeform 26"/>
            <p:cNvSpPr/>
            <p:nvPr/>
          </p:nvSpPr>
          <p:spPr>
            <a:xfrm>
              <a:off x="8597086" y="3364542"/>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Freeform 27"/>
            <p:cNvSpPr/>
            <p:nvPr/>
          </p:nvSpPr>
          <p:spPr>
            <a:xfrm>
              <a:off x="8597086" y="3940917"/>
              <a:ext cx="203671" cy="496280"/>
            </a:xfrm>
            <a:custGeom>
              <a:avLst/>
              <a:gdLst>
                <a:gd name="connsiteX0" fmla="*/ 209836 w 2516342"/>
                <a:gd name="connsiteY0" fmla="*/ 1329308 h 6131505"/>
                <a:gd name="connsiteX1" fmla="*/ 213868 w 2516342"/>
                <a:gd name="connsiteY1" fmla="*/ 1329308 h 6131505"/>
                <a:gd name="connsiteX2" fmla="*/ 213868 w 2516342"/>
                <a:gd name="connsiteY2" fmla="*/ 1329308 h 6131505"/>
                <a:gd name="connsiteX3" fmla="*/ 246380 w 2516342"/>
                <a:gd name="connsiteY3" fmla="*/ 1329308 h 6131505"/>
                <a:gd name="connsiteX4" fmla="*/ 246380 w 2516342"/>
                <a:gd name="connsiteY4" fmla="*/ 1329308 h 6131505"/>
                <a:gd name="connsiteX5" fmla="*/ 2269962 w 2516342"/>
                <a:gd name="connsiteY5" fmla="*/ 1329308 h 6131505"/>
                <a:gd name="connsiteX6" fmla="*/ 2269962 w 2516342"/>
                <a:gd name="connsiteY6" fmla="*/ 1329308 h 6131505"/>
                <a:gd name="connsiteX7" fmla="*/ 2302474 w 2516342"/>
                <a:gd name="connsiteY7" fmla="*/ 1329308 h 6131505"/>
                <a:gd name="connsiteX8" fmla="*/ 2302475 w 2516342"/>
                <a:gd name="connsiteY8" fmla="*/ 1329308 h 6131505"/>
                <a:gd name="connsiteX9" fmla="*/ 2306506 w 2516342"/>
                <a:gd name="connsiteY9" fmla="*/ 1329308 h 6131505"/>
                <a:gd name="connsiteX10" fmla="*/ 2516342 w 2516342"/>
                <a:gd name="connsiteY10" fmla="*/ 1539144 h 6131505"/>
                <a:gd name="connsiteX11" fmla="*/ 2516342 w 2516342"/>
                <a:gd name="connsiteY11" fmla="*/ 1543176 h 6131505"/>
                <a:gd name="connsiteX12" fmla="*/ 2516342 w 2516342"/>
                <a:gd name="connsiteY12" fmla="*/ 1748981 h 6131505"/>
                <a:gd name="connsiteX13" fmla="*/ 2516342 w 2516342"/>
                <a:gd name="connsiteY13" fmla="*/ 3364864 h 6131505"/>
                <a:gd name="connsiteX14" fmla="*/ 2302474 w 2516342"/>
                <a:gd name="connsiteY14" fmla="*/ 3578732 h 6131505"/>
                <a:gd name="connsiteX15" fmla="*/ 2269962 w 2516342"/>
                <a:gd name="connsiteY15" fmla="*/ 3578732 h 6131505"/>
                <a:gd name="connsiteX16" fmla="*/ 2056094 w 2516342"/>
                <a:gd name="connsiteY16" fmla="*/ 3364864 h 6131505"/>
                <a:gd name="connsiteX17" fmla="*/ 2056094 w 2516342"/>
                <a:gd name="connsiteY17" fmla="*/ 1748981 h 6131505"/>
                <a:gd name="connsiteX18" fmla="*/ 1898251 w 2516342"/>
                <a:gd name="connsiteY18" fmla="*/ 1748981 h 6131505"/>
                <a:gd name="connsiteX19" fmla="*/ 1898251 w 2516342"/>
                <a:gd name="connsiteY19" fmla="*/ 4131358 h 6131505"/>
                <a:gd name="connsiteX20" fmla="*/ 1898251 w 2516342"/>
                <a:gd name="connsiteY20" fmla="*/ 4216908 h 6131505"/>
                <a:gd name="connsiteX21" fmla="*/ 1898251 w 2516342"/>
                <a:gd name="connsiteY21" fmla="*/ 5882228 h 6131505"/>
                <a:gd name="connsiteX22" fmla="*/ 1648974 w 2516342"/>
                <a:gd name="connsiteY22" fmla="*/ 6131505 h 6131505"/>
                <a:gd name="connsiteX23" fmla="*/ 1611080 w 2516342"/>
                <a:gd name="connsiteY23" fmla="*/ 6131505 h 6131505"/>
                <a:gd name="connsiteX24" fmla="*/ 1361803 w 2516342"/>
                <a:gd name="connsiteY24" fmla="*/ 5882228 h 6131505"/>
                <a:gd name="connsiteX25" fmla="*/ 1361803 w 2516342"/>
                <a:gd name="connsiteY25" fmla="*/ 4216908 h 6131505"/>
                <a:gd name="connsiteX26" fmla="*/ 1154539 w 2516342"/>
                <a:gd name="connsiteY26" fmla="*/ 4216908 h 6131505"/>
                <a:gd name="connsiteX27" fmla="*/ 1154539 w 2516342"/>
                <a:gd name="connsiteY27" fmla="*/ 5882228 h 6131505"/>
                <a:gd name="connsiteX28" fmla="*/ 905262 w 2516342"/>
                <a:gd name="connsiteY28" fmla="*/ 6131505 h 6131505"/>
                <a:gd name="connsiteX29" fmla="*/ 867368 w 2516342"/>
                <a:gd name="connsiteY29" fmla="*/ 6131505 h 6131505"/>
                <a:gd name="connsiteX30" fmla="*/ 618091 w 2516342"/>
                <a:gd name="connsiteY30" fmla="*/ 5882228 h 6131505"/>
                <a:gd name="connsiteX31" fmla="*/ 618091 w 2516342"/>
                <a:gd name="connsiteY31" fmla="*/ 4216908 h 6131505"/>
                <a:gd name="connsiteX32" fmla="*/ 618091 w 2516342"/>
                <a:gd name="connsiteY32" fmla="*/ 4131358 h 6131505"/>
                <a:gd name="connsiteX33" fmla="*/ 618091 w 2516342"/>
                <a:gd name="connsiteY33" fmla="*/ 1748981 h 6131505"/>
                <a:gd name="connsiteX34" fmla="*/ 460248 w 2516342"/>
                <a:gd name="connsiteY34" fmla="*/ 1748981 h 6131505"/>
                <a:gd name="connsiteX35" fmla="*/ 460248 w 2516342"/>
                <a:gd name="connsiteY35" fmla="*/ 3364864 h 6131505"/>
                <a:gd name="connsiteX36" fmla="*/ 246380 w 2516342"/>
                <a:gd name="connsiteY36" fmla="*/ 3578732 h 6131505"/>
                <a:gd name="connsiteX37" fmla="*/ 213868 w 2516342"/>
                <a:gd name="connsiteY37" fmla="*/ 3578732 h 6131505"/>
                <a:gd name="connsiteX38" fmla="*/ 0 w 2516342"/>
                <a:gd name="connsiteY38" fmla="*/ 3364864 h 6131505"/>
                <a:gd name="connsiteX39" fmla="*/ 0 w 2516342"/>
                <a:gd name="connsiteY39" fmla="*/ 1748981 h 6131505"/>
                <a:gd name="connsiteX40" fmla="*/ 0 w 2516342"/>
                <a:gd name="connsiteY40" fmla="*/ 1543176 h 6131505"/>
                <a:gd name="connsiteX41" fmla="*/ 0 w 2516342"/>
                <a:gd name="connsiteY41" fmla="*/ 1539144 h 6131505"/>
                <a:gd name="connsiteX42" fmla="*/ 209836 w 2516342"/>
                <a:gd name="connsiteY42" fmla="*/ 1329308 h 6131505"/>
                <a:gd name="connsiteX43" fmla="*/ 1258171 w 2516342"/>
                <a:gd name="connsiteY43" fmla="*/ 0 h 6131505"/>
                <a:gd name="connsiteX44" fmla="*/ 1871581 w 2516342"/>
                <a:gd name="connsiteY44" fmla="*/ 613410 h 6131505"/>
                <a:gd name="connsiteX45" fmla="*/ 1258171 w 2516342"/>
                <a:gd name="connsiteY45" fmla="*/ 1226820 h 6131505"/>
                <a:gd name="connsiteX46" fmla="*/ 644761 w 2516342"/>
                <a:gd name="connsiteY46" fmla="*/ 613410 h 6131505"/>
                <a:gd name="connsiteX47" fmla="*/ 1258171 w 2516342"/>
                <a:gd name="connsiteY47" fmla="*/ 0 h 613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16342" h="6131505">
                  <a:moveTo>
                    <a:pt x="209836" y="1329308"/>
                  </a:moveTo>
                  <a:lnTo>
                    <a:pt x="213868" y="1329308"/>
                  </a:lnTo>
                  <a:lnTo>
                    <a:pt x="213868" y="1329308"/>
                  </a:lnTo>
                  <a:lnTo>
                    <a:pt x="246380" y="1329308"/>
                  </a:lnTo>
                  <a:lnTo>
                    <a:pt x="246380" y="1329308"/>
                  </a:lnTo>
                  <a:lnTo>
                    <a:pt x="2269962" y="1329308"/>
                  </a:lnTo>
                  <a:lnTo>
                    <a:pt x="2269962" y="1329308"/>
                  </a:lnTo>
                  <a:lnTo>
                    <a:pt x="2302474" y="1329308"/>
                  </a:lnTo>
                  <a:lnTo>
                    <a:pt x="2302475" y="1329308"/>
                  </a:lnTo>
                  <a:lnTo>
                    <a:pt x="2306506" y="1329308"/>
                  </a:lnTo>
                  <a:cubicBezTo>
                    <a:pt x="2422395" y="1329308"/>
                    <a:pt x="2516342" y="1423255"/>
                    <a:pt x="2516342" y="1539144"/>
                  </a:cubicBezTo>
                  <a:lnTo>
                    <a:pt x="2516342" y="1543176"/>
                  </a:lnTo>
                  <a:lnTo>
                    <a:pt x="2516342" y="1748981"/>
                  </a:lnTo>
                  <a:lnTo>
                    <a:pt x="2516342" y="3364864"/>
                  </a:lnTo>
                  <a:cubicBezTo>
                    <a:pt x="2516342" y="3482980"/>
                    <a:pt x="2420590" y="3578732"/>
                    <a:pt x="2302474" y="3578732"/>
                  </a:cubicBezTo>
                  <a:lnTo>
                    <a:pt x="2269962" y="3578732"/>
                  </a:lnTo>
                  <a:cubicBezTo>
                    <a:pt x="2151846" y="3578732"/>
                    <a:pt x="2056094" y="3482980"/>
                    <a:pt x="2056094" y="3364864"/>
                  </a:cubicBezTo>
                  <a:lnTo>
                    <a:pt x="2056094" y="1748981"/>
                  </a:lnTo>
                  <a:lnTo>
                    <a:pt x="1898251" y="1748981"/>
                  </a:lnTo>
                  <a:lnTo>
                    <a:pt x="1898251" y="4131358"/>
                  </a:lnTo>
                  <a:lnTo>
                    <a:pt x="1898251" y="4216908"/>
                  </a:lnTo>
                  <a:lnTo>
                    <a:pt x="1898251" y="5882228"/>
                  </a:lnTo>
                  <a:cubicBezTo>
                    <a:pt x="1898251" y="6019900"/>
                    <a:pt x="1786646" y="6131505"/>
                    <a:pt x="1648974" y="6131505"/>
                  </a:cubicBezTo>
                  <a:lnTo>
                    <a:pt x="1611080" y="6131505"/>
                  </a:lnTo>
                  <a:cubicBezTo>
                    <a:pt x="1473408" y="6131505"/>
                    <a:pt x="1361803" y="6019900"/>
                    <a:pt x="1361803" y="5882228"/>
                  </a:cubicBezTo>
                  <a:lnTo>
                    <a:pt x="1361803" y="4216908"/>
                  </a:lnTo>
                  <a:lnTo>
                    <a:pt x="1154539" y="4216908"/>
                  </a:lnTo>
                  <a:lnTo>
                    <a:pt x="1154539" y="5882228"/>
                  </a:lnTo>
                  <a:cubicBezTo>
                    <a:pt x="1154539" y="6019900"/>
                    <a:pt x="1042934" y="6131505"/>
                    <a:pt x="905262" y="6131505"/>
                  </a:cubicBezTo>
                  <a:lnTo>
                    <a:pt x="867368" y="6131505"/>
                  </a:lnTo>
                  <a:cubicBezTo>
                    <a:pt x="729696" y="6131505"/>
                    <a:pt x="618091" y="6019900"/>
                    <a:pt x="618091" y="5882228"/>
                  </a:cubicBezTo>
                  <a:lnTo>
                    <a:pt x="618091" y="4216908"/>
                  </a:lnTo>
                  <a:lnTo>
                    <a:pt x="618091" y="4131358"/>
                  </a:lnTo>
                  <a:lnTo>
                    <a:pt x="618091" y="1748981"/>
                  </a:lnTo>
                  <a:lnTo>
                    <a:pt x="460248" y="1748981"/>
                  </a:lnTo>
                  <a:lnTo>
                    <a:pt x="460248" y="3364864"/>
                  </a:lnTo>
                  <a:cubicBezTo>
                    <a:pt x="460248" y="3482980"/>
                    <a:pt x="364496" y="3578732"/>
                    <a:pt x="246380" y="3578732"/>
                  </a:cubicBezTo>
                  <a:lnTo>
                    <a:pt x="213868" y="3578732"/>
                  </a:lnTo>
                  <a:cubicBezTo>
                    <a:pt x="95752" y="3578732"/>
                    <a:pt x="0" y="3482980"/>
                    <a:pt x="0" y="3364864"/>
                  </a:cubicBezTo>
                  <a:lnTo>
                    <a:pt x="0" y="1748981"/>
                  </a:lnTo>
                  <a:lnTo>
                    <a:pt x="0" y="1543176"/>
                  </a:lnTo>
                  <a:lnTo>
                    <a:pt x="0" y="1539144"/>
                  </a:lnTo>
                  <a:cubicBezTo>
                    <a:pt x="0" y="1423255"/>
                    <a:pt x="93947" y="1329308"/>
                    <a:pt x="209836" y="1329308"/>
                  </a:cubicBezTo>
                  <a:close/>
                  <a:moveTo>
                    <a:pt x="1258171" y="0"/>
                  </a:moveTo>
                  <a:cubicBezTo>
                    <a:pt x="1596948" y="0"/>
                    <a:pt x="1871581" y="274633"/>
                    <a:pt x="1871581" y="613410"/>
                  </a:cubicBezTo>
                  <a:cubicBezTo>
                    <a:pt x="1871581" y="952187"/>
                    <a:pt x="1596948" y="1226820"/>
                    <a:pt x="1258171" y="1226820"/>
                  </a:cubicBezTo>
                  <a:cubicBezTo>
                    <a:pt x="919394" y="1226820"/>
                    <a:pt x="644761" y="952187"/>
                    <a:pt x="644761" y="613410"/>
                  </a:cubicBezTo>
                  <a:cubicBezTo>
                    <a:pt x="644761" y="274633"/>
                    <a:pt x="919394" y="0"/>
                    <a:pt x="1258171" y="0"/>
                  </a:cubicBezTo>
                  <a:close/>
                </a:path>
              </a:pathLst>
            </a:cu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TextBox 28"/>
            <p:cNvSpPr txBox="1"/>
            <p:nvPr/>
          </p:nvSpPr>
          <p:spPr>
            <a:xfrm>
              <a:off x="8800757" y="3423877"/>
              <a:ext cx="147767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Susceptible</a:t>
              </a:r>
            </a:p>
          </p:txBody>
        </p:sp>
        <p:sp>
          <p:nvSpPr>
            <p:cNvPr id="30" name="TextBox 29"/>
            <p:cNvSpPr txBox="1"/>
            <p:nvPr/>
          </p:nvSpPr>
          <p:spPr>
            <a:xfrm>
              <a:off x="8800757" y="4001090"/>
              <a:ext cx="147767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Infectious</a:t>
              </a:r>
            </a:p>
          </p:txBody>
        </p:sp>
      </p:grpSp>
    </p:spTree>
    <p:extLst>
      <p:ext uri="{BB962C8B-B14F-4D97-AF65-F5344CB8AC3E}">
        <p14:creationId xmlns:p14="http://schemas.microsoft.com/office/powerpoint/2010/main" val="321516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6DBE98B-0781-47C9-8EBE-1D085FE1ABD6}" type="slidenum">
              <a:rPr lang="en-US" smtClean="0"/>
              <a:pPr/>
              <a:t>6</a:t>
            </a:fld>
            <a:endParaRPr lang="en-US"/>
          </a:p>
        </p:txBody>
      </p:sp>
      <p:sp>
        <p:nvSpPr>
          <p:cNvPr id="52" name="Title 1"/>
          <p:cNvSpPr>
            <a:spLocks noGrp="1"/>
          </p:cNvSpPr>
          <p:nvPr>
            <p:ph type="title"/>
          </p:nvPr>
        </p:nvSpPr>
        <p:spPr>
          <a:xfrm>
            <a:off x="457200" y="152400"/>
            <a:ext cx="8229600" cy="1143000"/>
          </a:xfrm>
        </p:spPr>
        <p:txBody>
          <a:bodyPr/>
          <a:lstStyle/>
          <a:p>
            <a:r>
              <a:rPr lang="en-US" altLang="en-US" dirty="0"/>
              <a:t>The basic reproductive number (R</a:t>
            </a:r>
            <a:r>
              <a:rPr lang="en-US" altLang="en-US" baseline="-25000" dirty="0"/>
              <a:t>0</a:t>
            </a:r>
            <a:r>
              <a:rPr lang="en-US" altLang="en-US" dirty="0"/>
              <a:t>)</a:t>
            </a:r>
            <a:endParaRPr lang="en-US" dirty="0"/>
          </a:p>
        </p:txBody>
      </p:sp>
      <p:sp>
        <p:nvSpPr>
          <p:cNvPr id="53" name="Content Placeholder 2"/>
          <p:cNvSpPr>
            <a:spLocks noGrp="1"/>
          </p:cNvSpPr>
          <p:nvPr>
            <p:ph idx="1"/>
          </p:nvPr>
        </p:nvSpPr>
        <p:spPr>
          <a:xfrm>
            <a:off x="609600" y="2133600"/>
            <a:ext cx="7858992" cy="3183191"/>
          </a:xfrm>
        </p:spPr>
        <p:txBody>
          <a:bodyPr/>
          <a:lstStyle/>
          <a:p>
            <a:pPr>
              <a:buClr>
                <a:srgbClr val="C00000"/>
              </a:buClr>
            </a:pPr>
            <a:r>
              <a:rPr lang="en-US" b="1" dirty="0">
                <a:solidFill>
                  <a:srgbClr val="C00000"/>
                </a:solidFill>
              </a:rPr>
              <a:t>R</a:t>
            </a:r>
            <a:r>
              <a:rPr lang="en-US" b="1" baseline="-25000" dirty="0">
                <a:solidFill>
                  <a:srgbClr val="C00000"/>
                </a:solidFill>
              </a:rPr>
              <a:t>0</a:t>
            </a:r>
            <a:r>
              <a:rPr lang="en-US" b="1" dirty="0">
                <a:solidFill>
                  <a:srgbClr val="C00000"/>
                </a:solidFill>
              </a:rPr>
              <a:t> &gt; 1</a:t>
            </a:r>
            <a:r>
              <a:rPr lang="en-US" dirty="0"/>
              <a:t>	Infection spreads (epidemic)</a:t>
            </a:r>
          </a:p>
          <a:p>
            <a:endParaRPr lang="en-US" dirty="0"/>
          </a:p>
          <a:p>
            <a:pPr>
              <a:buClr>
                <a:srgbClr val="C00000"/>
              </a:buClr>
            </a:pPr>
            <a:r>
              <a:rPr lang="en-US" b="1" dirty="0">
                <a:solidFill>
                  <a:srgbClr val="C00000"/>
                </a:solidFill>
              </a:rPr>
              <a:t>R</a:t>
            </a:r>
            <a:r>
              <a:rPr lang="en-US" b="1" baseline="-25000" dirty="0">
                <a:solidFill>
                  <a:srgbClr val="C00000"/>
                </a:solidFill>
              </a:rPr>
              <a:t>0</a:t>
            </a:r>
            <a:r>
              <a:rPr lang="en-US" b="1" dirty="0">
                <a:solidFill>
                  <a:srgbClr val="C00000"/>
                </a:solidFill>
              </a:rPr>
              <a:t> &lt; 1</a:t>
            </a:r>
            <a:r>
              <a:rPr lang="en-US" dirty="0">
                <a:solidFill>
                  <a:srgbClr val="C00000"/>
                </a:solidFill>
              </a:rPr>
              <a:t>	</a:t>
            </a:r>
            <a:r>
              <a:rPr lang="en-US" dirty="0"/>
              <a:t>Infection dies out</a:t>
            </a:r>
          </a:p>
          <a:p>
            <a:endParaRPr lang="en-US" dirty="0"/>
          </a:p>
        </p:txBody>
      </p:sp>
      <p:sp>
        <p:nvSpPr>
          <p:cNvPr id="54" name="TextBox 53"/>
          <p:cNvSpPr txBox="1"/>
          <p:nvPr/>
        </p:nvSpPr>
        <p:spPr>
          <a:xfrm>
            <a:off x="2895600" y="4495800"/>
            <a:ext cx="2808145" cy="369332"/>
          </a:xfrm>
          <a:prstGeom prst="rect">
            <a:avLst/>
          </a:prstGeom>
          <a:noFill/>
          <a:ln>
            <a:solidFill>
              <a:schemeClr val="tx1"/>
            </a:solidFill>
          </a:ln>
        </p:spPr>
        <p:txBody>
          <a:bodyPr wrap="square" rtlCol="0">
            <a:spAutoFit/>
          </a:bodyPr>
          <a:lstStyle/>
          <a:p>
            <a:pPr algn="ctr"/>
            <a:r>
              <a:rPr lang="en-US" b="1" dirty="0"/>
              <a:t>Threshold theory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lang="en-US" smtClean="0"/>
              <a:t>7</a:t>
            </a:fld>
            <a:endParaRPr lang="en-US"/>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9215" y="632179"/>
            <a:ext cx="7149856" cy="5576888"/>
          </a:xfrm>
        </p:spPr>
      </p:pic>
    </p:spTree>
    <p:extLst>
      <p:ext uri="{BB962C8B-B14F-4D97-AF65-F5344CB8AC3E}">
        <p14:creationId xmlns:p14="http://schemas.microsoft.com/office/powerpoint/2010/main" val="176080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BCE1F6-CD32-4586-8178-13177C64875D}"/>
              </a:ext>
            </a:extLst>
          </p:cNvPr>
          <p:cNvSpPr>
            <a:spLocks noGrp="1"/>
          </p:cNvSpPr>
          <p:nvPr>
            <p:ph type="title"/>
          </p:nvPr>
        </p:nvSpPr>
        <p:spPr>
          <a:xfrm>
            <a:off x="457200" y="-143590"/>
            <a:ext cx="8229600" cy="1143000"/>
          </a:xfrm>
        </p:spPr>
        <p:txBody>
          <a:bodyPr/>
          <a:lstStyle/>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of </a:t>
            </a:r>
            <a:r>
              <a:rPr lang="en-US" dirty="0" smtClean="0">
                <a:latin typeface="Times New Roman" panose="02020603050405020304" pitchFamily="18" charset="0"/>
                <a:cs typeface="Times New Roman" panose="02020603050405020304" pitchFamily="18" charset="0"/>
              </a:rPr>
              <a:t>COVID-19</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16DBE98B-0781-47C9-8EBE-1D085FE1ABD6}" type="slidenum">
              <a:rPr lang="en-US" smtClean="0"/>
              <a:pPr/>
              <a:t>8</a:t>
            </a:fld>
            <a:endParaRPr lang="en-US"/>
          </a:p>
        </p:txBody>
      </p:sp>
      <p:sp>
        <p:nvSpPr>
          <p:cNvPr id="52" name="Content Placeholder 2">
            <a:extLst>
              <a:ext uri="{FF2B5EF4-FFF2-40B4-BE49-F238E27FC236}">
                <a16:creationId xmlns:a16="http://schemas.microsoft.com/office/drawing/2014/main" id="{EBA72FD6-A3A5-4BEE-A28E-87956F77E1F1}"/>
              </a:ext>
            </a:extLst>
          </p:cNvPr>
          <p:cNvSpPr>
            <a:spLocks noGrp="1"/>
          </p:cNvSpPr>
          <p:nvPr>
            <p:ph idx="1"/>
          </p:nvPr>
        </p:nvSpPr>
        <p:spPr>
          <a:xfrm>
            <a:off x="457200" y="1429993"/>
            <a:ext cx="8229600" cy="703607"/>
          </a:xfrm>
        </p:spPr>
        <p:txBody>
          <a:bodyPr/>
          <a:lstStyle/>
          <a:p>
            <a:r>
              <a:rPr lang="en-US" sz="2400" dirty="0" smtClean="0">
                <a:latin typeface="Times New Roman" panose="02020603050405020304" pitchFamily="18" charset="0"/>
                <a:cs typeface="Times New Roman" panose="02020603050405020304" pitchFamily="18" charset="0"/>
              </a:rPr>
              <a:t>Best </a:t>
            </a:r>
            <a:r>
              <a:rPr lang="en-US" sz="2400" dirty="0">
                <a:latin typeface="Times New Roman" panose="02020603050405020304" pitchFamily="18" charset="0"/>
                <a:cs typeface="Times New Roman" panose="02020603050405020304" pitchFamily="18" charset="0"/>
              </a:rPr>
              <a:t>estimates are </a:t>
            </a:r>
            <a:r>
              <a:rPr lang="en-US" sz="2400" dirty="0">
                <a:solidFill>
                  <a:srgbClr val="C00000"/>
                </a:solidFill>
                <a:latin typeface="Times New Roman" panose="02020603050405020304" pitchFamily="18" charset="0"/>
                <a:cs typeface="Times New Roman" panose="02020603050405020304" pitchFamily="18" charset="0"/>
              </a:rPr>
              <a:t>~</a:t>
            </a:r>
            <a:r>
              <a:rPr lang="en-US" sz="2400" dirty="0" smtClean="0">
                <a:solidFill>
                  <a:srgbClr val="C00000"/>
                </a:solidFill>
                <a:latin typeface="Times New Roman" panose="02020603050405020304" pitchFamily="18" charset="0"/>
                <a:cs typeface="Times New Roman" panose="02020603050405020304" pitchFamily="18" charset="0"/>
              </a:rPr>
              <a:t>2.0-2.6 (without intervention)</a:t>
            </a:r>
            <a:endParaRPr lang="en-US" sz="2400" dirty="0">
              <a:solidFill>
                <a:srgbClr val="C00000"/>
              </a:solidFill>
              <a:latin typeface="Times New Roman" panose="02020603050405020304" pitchFamily="18" charset="0"/>
              <a:cs typeface="Times New Roman" panose="02020603050405020304" pitchFamily="18" charset="0"/>
            </a:endParaRPr>
          </a:p>
          <a:p>
            <a:pPr marL="457200" lvl="1" indent="0">
              <a:buNone/>
            </a:pPr>
            <a:endParaRPr lang="en-US" sz="2400" dirty="0"/>
          </a:p>
        </p:txBody>
      </p:sp>
      <p:graphicFrame>
        <p:nvGraphicFramePr>
          <p:cNvPr id="53" name="Chart 52">
            <a:extLst>
              <a:ext uri="{FF2B5EF4-FFF2-40B4-BE49-F238E27FC236}">
                <a16:creationId xmlns:a16="http://schemas.microsoft.com/office/drawing/2014/main" id="{00000000-0008-0000-0000-000003000000}"/>
              </a:ext>
            </a:extLst>
          </p:cNvPr>
          <p:cNvGraphicFramePr>
            <a:graphicFrameLocks/>
          </p:cNvGraphicFramePr>
          <p:nvPr/>
        </p:nvGraphicFramePr>
        <p:xfrm>
          <a:off x="1449324" y="2085200"/>
          <a:ext cx="6611112" cy="4343400"/>
        </p:xfrm>
        <a:graphic>
          <a:graphicData uri="http://schemas.openxmlformats.org/drawingml/2006/chart">
            <c:chart xmlns:c="http://schemas.openxmlformats.org/drawingml/2006/chart" xmlns:r="http://schemas.openxmlformats.org/officeDocument/2006/relationships" r:id="rId3"/>
          </a:graphicData>
        </a:graphic>
      </p:graphicFrame>
      <p:grpSp>
        <p:nvGrpSpPr>
          <p:cNvPr id="54" name="Group 53"/>
          <p:cNvGrpSpPr/>
          <p:nvPr/>
        </p:nvGrpSpPr>
        <p:grpSpPr>
          <a:xfrm>
            <a:off x="227647" y="3810000"/>
            <a:ext cx="8245793" cy="246221"/>
            <a:chOff x="227647" y="3533000"/>
            <a:chExt cx="8245793" cy="246221"/>
          </a:xfrm>
        </p:grpSpPr>
        <p:cxnSp>
          <p:nvCxnSpPr>
            <p:cNvPr id="55" name="Straight Connector 54"/>
            <p:cNvCxnSpPr/>
            <p:nvPr/>
          </p:nvCxnSpPr>
          <p:spPr>
            <a:xfrm>
              <a:off x="1066800" y="3733800"/>
              <a:ext cx="740664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27647" y="3533000"/>
              <a:ext cx="991553" cy="246221"/>
            </a:xfrm>
            <a:prstGeom prst="rect">
              <a:avLst/>
            </a:prstGeom>
            <a:noFill/>
          </p:spPr>
          <p:txBody>
            <a:bodyPr wrap="square" rtlCol="0">
              <a:spAutoFit/>
            </a:bodyPr>
            <a:lstStyle/>
            <a:p>
              <a:r>
                <a:rPr lang="en-US" sz="1000" b="1" dirty="0">
                  <a:solidFill>
                    <a:srgbClr val="C00000"/>
                  </a:solidFill>
                </a:rPr>
                <a:t>R</a:t>
              </a:r>
              <a:r>
                <a:rPr lang="en-US" sz="1000" b="1" baseline="-25000" dirty="0">
                  <a:solidFill>
                    <a:srgbClr val="C00000"/>
                  </a:solidFill>
                </a:rPr>
                <a:t>0 </a:t>
              </a:r>
              <a:r>
                <a:rPr lang="en-US" sz="1000" b="1" dirty="0">
                  <a:solidFill>
                    <a:srgbClr val="C00000"/>
                  </a:solidFill>
                </a:rPr>
                <a:t>COVID-19</a:t>
              </a:r>
            </a:p>
          </p:txBody>
        </p:sp>
      </p:grpSp>
      <p:grpSp>
        <p:nvGrpSpPr>
          <p:cNvPr id="57" name="Group 56"/>
          <p:cNvGrpSpPr/>
          <p:nvPr/>
        </p:nvGrpSpPr>
        <p:grpSpPr>
          <a:xfrm>
            <a:off x="212407" y="4572000"/>
            <a:ext cx="8245793" cy="400110"/>
            <a:chOff x="227647" y="3533000"/>
            <a:chExt cx="8245793" cy="400110"/>
          </a:xfrm>
        </p:grpSpPr>
        <p:cxnSp>
          <p:nvCxnSpPr>
            <p:cNvPr id="58" name="Straight Connector 57"/>
            <p:cNvCxnSpPr/>
            <p:nvPr/>
          </p:nvCxnSpPr>
          <p:spPr>
            <a:xfrm>
              <a:off x="1066800" y="3733800"/>
              <a:ext cx="7406640" cy="0"/>
            </a:xfrm>
            <a:prstGeom prst="line">
              <a:avLst/>
            </a:prstGeom>
            <a:ln w="22225">
              <a:solidFill>
                <a:srgbClr val="006666"/>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27647" y="3533000"/>
              <a:ext cx="991553" cy="400110"/>
            </a:xfrm>
            <a:prstGeom prst="rect">
              <a:avLst/>
            </a:prstGeom>
            <a:noFill/>
          </p:spPr>
          <p:txBody>
            <a:bodyPr wrap="square" rtlCol="0">
              <a:spAutoFit/>
            </a:bodyPr>
            <a:lstStyle/>
            <a:p>
              <a:r>
                <a:rPr lang="en-US" sz="1000" b="1" dirty="0">
                  <a:solidFill>
                    <a:srgbClr val="006666"/>
                  </a:solidFill>
                </a:rPr>
                <a:t>R</a:t>
              </a:r>
              <a:r>
                <a:rPr lang="en-US" sz="1000" b="1" baseline="-25000" dirty="0">
                  <a:solidFill>
                    <a:srgbClr val="006666"/>
                  </a:solidFill>
                </a:rPr>
                <a:t>0 </a:t>
              </a:r>
              <a:r>
                <a:rPr lang="en-US" sz="1000" b="1" dirty="0">
                  <a:solidFill>
                    <a:srgbClr val="006666"/>
                  </a:solidFill>
                </a:rPr>
                <a:t>seasonal flu</a:t>
              </a:r>
            </a:p>
          </p:txBody>
        </p:sp>
      </p:grpSp>
    </p:spTree>
    <p:extLst>
      <p:ext uri="{BB962C8B-B14F-4D97-AF65-F5344CB8AC3E}">
        <p14:creationId xmlns:p14="http://schemas.microsoft.com/office/powerpoint/2010/main" val="3038638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243" y="196178"/>
            <a:ext cx="7869757" cy="1183566"/>
          </a:xfrm>
        </p:spPr>
        <p:txBody>
          <a:bodyPr/>
          <a:lstStyle/>
          <a:p>
            <a:pPr algn="ctr"/>
            <a:r>
              <a:rPr lang="en-US" dirty="0" smtClean="0">
                <a:latin typeface="Times New Roman" panose="02020603050405020304" pitchFamily="18" charset="0"/>
                <a:cs typeface="Times New Roman" panose="02020603050405020304" pitchFamily="18" charset="0"/>
              </a:rPr>
              <a:t>COVID-19 </a:t>
            </a:r>
            <a:r>
              <a:rPr lang="en-US" dirty="0">
                <a:latin typeface="Times New Roman" panose="02020603050405020304" pitchFamily="18" charset="0"/>
                <a:cs typeface="Times New Roman" panose="02020603050405020304" pitchFamily="18" charset="0"/>
              </a:rPr>
              <a:t>disease </a:t>
            </a:r>
            <a:r>
              <a:rPr lang="en-US" dirty="0" smtClean="0">
                <a:latin typeface="Times New Roman" panose="02020603050405020304" pitchFamily="18" charset="0"/>
                <a:cs typeface="Times New Roman" panose="02020603050405020304" pitchFamily="18" charset="0"/>
              </a:rPr>
              <a:t>progression based on China data</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6DBE98B-0781-47C9-8EBE-1D085FE1ABD6}" type="slidenum">
              <a:rPr lang="en-US" smtClean="0"/>
              <a:pPr/>
              <a:t>9</a:t>
            </a:fld>
            <a:endParaRPr lang="en-US"/>
          </a:p>
        </p:txBody>
      </p:sp>
      <p:grpSp>
        <p:nvGrpSpPr>
          <p:cNvPr id="25" name="Group 24">
            <a:extLst>
              <a:ext uri="{FF2B5EF4-FFF2-40B4-BE49-F238E27FC236}">
                <a16:creationId xmlns:a16="http://schemas.microsoft.com/office/drawing/2014/main" id="{ADD8A398-416E-4F82-9CD9-9F146D966C07}"/>
              </a:ext>
            </a:extLst>
          </p:cNvPr>
          <p:cNvGrpSpPr/>
          <p:nvPr/>
        </p:nvGrpSpPr>
        <p:grpSpPr>
          <a:xfrm>
            <a:off x="76200" y="2113002"/>
            <a:ext cx="2286000" cy="3373398"/>
            <a:chOff x="1143000" y="2265402"/>
            <a:chExt cx="2286000" cy="3373398"/>
          </a:xfrm>
        </p:grpSpPr>
        <p:sp>
          <p:nvSpPr>
            <p:cNvPr id="12" name="Rectangle 11">
              <a:extLst>
                <a:ext uri="{FF2B5EF4-FFF2-40B4-BE49-F238E27FC236}">
                  <a16:creationId xmlns:a16="http://schemas.microsoft.com/office/drawing/2014/main" id="{78AE9520-2957-4828-996B-512E9E8CBF53}"/>
                </a:ext>
              </a:extLst>
            </p:cNvPr>
            <p:cNvSpPr/>
            <p:nvPr/>
          </p:nvSpPr>
          <p:spPr>
            <a:xfrm>
              <a:off x="2362200" y="3124200"/>
              <a:ext cx="1066800" cy="2514600"/>
            </a:xfrm>
            <a:prstGeom prst="rect">
              <a:avLst/>
            </a:prstGeom>
            <a:solidFill>
              <a:srgbClr val="336699"/>
            </a:solidFill>
            <a:ln>
              <a:solidFill>
                <a:srgbClr val="336699"/>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C3573381-482B-4700-8FD8-A271DD0FA042}"/>
                </a:ext>
              </a:extLst>
            </p:cNvPr>
            <p:cNvSpPr/>
            <p:nvPr/>
          </p:nvSpPr>
          <p:spPr>
            <a:xfrm>
              <a:off x="2362200" y="2618232"/>
              <a:ext cx="1066800" cy="438912"/>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9EF0B0B-AC9C-4B9A-BAB8-14765ECF3DE9}"/>
                </a:ext>
              </a:extLst>
            </p:cNvPr>
            <p:cNvSpPr/>
            <p:nvPr/>
          </p:nvSpPr>
          <p:spPr>
            <a:xfrm>
              <a:off x="2362200" y="2362200"/>
              <a:ext cx="1066800" cy="192024"/>
            </a:xfrm>
            <a:prstGeom prst="rect">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C3C70752-6A0D-4CB9-8C8E-1CBEEC1A9529}"/>
                </a:ext>
              </a:extLst>
            </p:cNvPr>
            <p:cNvSpPr txBox="1"/>
            <p:nvPr/>
          </p:nvSpPr>
          <p:spPr>
            <a:xfrm>
              <a:off x="2552700" y="4050268"/>
              <a:ext cx="685800"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80%</a:t>
              </a:r>
            </a:p>
          </p:txBody>
        </p:sp>
        <p:sp>
          <p:nvSpPr>
            <p:cNvPr id="17" name="TextBox 16">
              <a:extLst>
                <a:ext uri="{FF2B5EF4-FFF2-40B4-BE49-F238E27FC236}">
                  <a16:creationId xmlns:a16="http://schemas.microsoft.com/office/drawing/2014/main" id="{C332EFC9-23A6-4135-B920-56D6EC6FD71F}"/>
                </a:ext>
              </a:extLst>
            </p:cNvPr>
            <p:cNvSpPr txBox="1"/>
            <p:nvPr/>
          </p:nvSpPr>
          <p:spPr>
            <a:xfrm>
              <a:off x="2552700" y="2651236"/>
              <a:ext cx="685800"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14%</a:t>
              </a:r>
            </a:p>
          </p:txBody>
        </p:sp>
        <p:sp>
          <p:nvSpPr>
            <p:cNvPr id="18" name="TextBox 17">
              <a:extLst>
                <a:ext uri="{FF2B5EF4-FFF2-40B4-BE49-F238E27FC236}">
                  <a16:creationId xmlns:a16="http://schemas.microsoft.com/office/drawing/2014/main" id="{7C85B601-100E-4811-93C2-B07CA5081F11}"/>
                </a:ext>
              </a:extLst>
            </p:cNvPr>
            <p:cNvSpPr txBox="1"/>
            <p:nvPr/>
          </p:nvSpPr>
          <p:spPr>
            <a:xfrm>
              <a:off x="2552700" y="2273546"/>
              <a:ext cx="685800" cy="369332"/>
            </a:xfrm>
            <a:prstGeom prst="rect">
              <a:avLst/>
            </a:prstGeom>
            <a:no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6%</a:t>
              </a:r>
            </a:p>
          </p:txBody>
        </p:sp>
        <p:sp>
          <p:nvSpPr>
            <p:cNvPr id="19" name="TextBox 18">
              <a:extLst>
                <a:ext uri="{FF2B5EF4-FFF2-40B4-BE49-F238E27FC236}">
                  <a16:creationId xmlns:a16="http://schemas.microsoft.com/office/drawing/2014/main" id="{C06B9E7F-C6BB-4D52-9CA1-D6BF74F56FD2}"/>
                </a:ext>
              </a:extLst>
            </p:cNvPr>
            <p:cNvSpPr txBox="1"/>
            <p:nvPr/>
          </p:nvSpPr>
          <p:spPr>
            <a:xfrm>
              <a:off x="1143000" y="4126468"/>
              <a:ext cx="1181100" cy="646331"/>
            </a:xfrm>
            <a:prstGeom prst="rect">
              <a:avLst/>
            </a:prstGeom>
            <a:noFill/>
          </p:spPr>
          <p:txBody>
            <a:bodyPr wrap="square" rtlCol="0">
              <a:spAutoFit/>
            </a:bodyPr>
            <a:lstStyle/>
            <a:p>
              <a:pPr algn="r"/>
              <a:r>
                <a:rPr lang="en-US" dirty="0">
                  <a:latin typeface="Times New Roman" panose="02020603050405020304" pitchFamily="18" charset="0"/>
                  <a:cs typeface="Times New Roman" panose="02020603050405020304" pitchFamily="18" charset="0"/>
                </a:rPr>
                <a:t>Mild to </a:t>
              </a:r>
            </a:p>
            <a:p>
              <a:pPr algn="r"/>
              <a:r>
                <a:rPr lang="en-US" dirty="0">
                  <a:latin typeface="Times New Roman" panose="02020603050405020304" pitchFamily="18" charset="0"/>
                  <a:cs typeface="Times New Roman" panose="02020603050405020304" pitchFamily="18" charset="0"/>
                </a:rPr>
                <a:t>moderate</a:t>
              </a:r>
            </a:p>
          </p:txBody>
        </p:sp>
        <p:sp>
          <p:nvSpPr>
            <p:cNvPr id="21" name="TextBox 20">
              <a:extLst>
                <a:ext uri="{FF2B5EF4-FFF2-40B4-BE49-F238E27FC236}">
                  <a16:creationId xmlns:a16="http://schemas.microsoft.com/office/drawing/2014/main" id="{C8F1C52A-EDC8-46FD-AEF1-D69841E751BA}"/>
                </a:ext>
              </a:extLst>
            </p:cNvPr>
            <p:cNvSpPr txBox="1"/>
            <p:nvPr/>
          </p:nvSpPr>
          <p:spPr>
            <a:xfrm>
              <a:off x="1371600" y="2678668"/>
              <a:ext cx="952500" cy="369332"/>
            </a:xfrm>
            <a:prstGeom prst="rect">
              <a:avLst/>
            </a:prstGeom>
            <a:noFill/>
          </p:spPr>
          <p:txBody>
            <a:bodyPr wrap="square" rtlCol="0">
              <a:spAutoFit/>
            </a:bodyPr>
            <a:lstStyle/>
            <a:p>
              <a:pPr algn="r"/>
              <a:r>
                <a:rPr lang="en-US" dirty="0">
                  <a:latin typeface="Times New Roman" panose="02020603050405020304" pitchFamily="18" charset="0"/>
                  <a:cs typeface="Times New Roman" panose="02020603050405020304" pitchFamily="18" charset="0"/>
                </a:rPr>
                <a:t>Severe</a:t>
              </a:r>
            </a:p>
          </p:txBody>
        </p:sp>
        <p:sp>
          <p:nvSpPr>
            <p:cNvPr id="22" name="TextBox 21">
              <a:extLst>
                <a:ext uri="{FF2B5EF4-FFF2-40B4-BE49-F238E27FC236}">
                  <a16:creationId xmlns:a16="http://schemas.microsoft.com/office/drawing/2014/main" id="{641A2263-6967-4EB3-BEFF-0A24F142F73B}"/>
                </a:ext>
              </a:extLst>
            </p:cNvPr>
            <p:cNvSpPr txBox="1"/>
            <p:nvPr/>
          </p:nvSpPr>
          <p:spPr>
            <a:xfrm>
              <a:off x="1371600" y="2265402"/>
              <a:ext cx="952500" cy="369332"/>
            </a:xfrm>
            <a:prstGeom prst="rect">
              <a:avLst/>
            </a:prstGeom>
            <a:noFill/>
          </p:spPr>
          <p:txBody>
            <a:bodyPr wrap="square" rtlCol="0">
              <a:spAutoFit/>
            </a:bodyPr>
            <a:lstStyle/>
            <a:p>
              <a:pPr algn="r"/>
              <a:r>
                <a:rPr lang="en-US" dirty="0">
                  <a:latin typeface="Times New Roman" panose="02020603050405020304" pitchFamily="18" charset="0"/>
                  <a:cs typeface="Times New Roman" panose="02020603050405020304" pitchFamily="18" charset="0"/>
                </a:rPr>
                <a:t>Critical</a:t>
              </a:r>
            </a:p>
          </p:txBody>
        </p:sp>
      </p:grpSp>
      <p:sp>
        <p:nvSpPr>
          <p:cNvPr id="23" name="TextBox 22">
            <a:extLst>
              <a:ext uri="{FF2B5EF4-FFF2-40B4-BE49-F238E27FC236}">
                <a16:creationId xmlns:a16="http://schemas.microsoft.com/office/drawing/2014/main" id="{39D2187B-6C7B-485B-BC7F-B323E662E516}"/>
              </a:ext>
            </a:extLst>
          </p:cNvPr>
          <p:cNvSpPr txBox="1"/>
          <p:nvPr/>
        </p:nvSpPr>
        <p:spPr>
          <a:xfrm>
            <a:off x="4214640" y="1828800"/>
            <a:ext cx="4407834" cy="2123658"/>
          </a:xfrm>
          <a:prstGeom prst="rect">
            <a:avLst/>
          </a:prstGeom>
          <a:noFill/>
          <a:ln>
            <a:solidFill>
              <a:schemeClr val="tx2"/>
            </a:solidFill>
          </a:ln>
        </p:spPr>
        <p:txBody>
          <a:bodyPr wrap="square" rtlCol="0">
            <a:spAutoFit/>
          </a:bodyPr>
          <a:lstStyle/>
          <a:p>
            <a:r>
              <a:rPr lang="en-US" sz="1200" b="1" dirty="0">
                <a:latin typeface="Times New Roman" panose="02020603050405020304" pitchFamily="18" charset="0"/>
                <a:cs typeface="Times New Roman" panose="02020603050405020304" pitchFamily="18" charset="0"/>
              </a:rPr>
              <a:t>Critical</a:t>
            </a:r>
            <a:r>
              <a:rPr lang="en-US"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Respiratory failure, septic shock, and/or multiple organ dysfunction/failure</a:t>
            </a:r>
          </a:p>
          <a:p>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Severe</a:t>
            </a:r>
          </a:p>
          <a:p>
            <a:r>
              <a:rPr lang="en-US" sz="1200" dirty="0">
                <a:latin typeface="Times New Roman" panose="02020603050405020304" pitchFamily="18" charset="0"/>
                <a:cs typeface="Times New Roman" panose="02020603050405020304" pitchFamily="18" charset="0"/>
              </a:rPr>
              <a:t>Dyspnea, respiratory frequency ≥30/minute, blood oxygen saturation ≤93%, PaO2/FiO2 ratio &lt;300, and/or lung infiltrates &gt;50% of the lung field within 24-48 hours</a:t>
            </a:r>
          </a:p>
          <a:p>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Mild to moderate</a:t>
            </a:r>
          </a:p>
          <a:p>
            <a:r>
              <a:rPr lang="en-US" sz="1200" dirty="0">
                <a:latin typeface="Times New Roman" panose="02020603050405020304" pitchFamily="18" charset="0"/>
                <a:cs typeface="Times New Roman" panose="02020603050405020304" pitchFamily="18" charset="0"/>
              </a:rPr>
              <a:t>Non-pneumonia and pneumonia cases </a:t>
            </a:r>
          </a:p>
        </p:txBody>
      </p:sp>
      <p:graphicFrame>
        <p:nvGraphicFramePr>
          <p:cNvPr id="29" name="Table 29">
            <a:extLst>
              <a:ext uri="{FF2B5EF4-FFF2-40B4-BE49-F238E27FC236}">
                <a16:creationId xmlns:a16="http://schemas.microsoft.com/office/drawing/2014/main" id="{F91BDA81-2047-40EF-9E63-65FB38CFEA8C}"/>
              </a:ext>
            </a:extLst>
          </p:cNvPr>
          <p:cNvGraphicFramePr>
            <a:graphicFrameLocks noGrp="1"/>
          </p:cNvGraphicFramePr>
          <p:nvPr>
            <p:extLst>
              <p:ext uri="{D42A27DB-BD31-4B8C-83A1-F6EECF244321}">
                <p14:modId xmlns:p14="http://schemas.microsoft.com/office/powerpoint/2010/main" val="3147129357"/>
              </p:ext>
            </p:extLst>
          </p:nvPr>
        </p:nvGraphicFramePr>
        <p:xfrm>
          <a:off x="2895600" y="4191000"/>
          <a:ext cx="5726875" cy="1854200"/>
        </p:xfrm>
        <a:graphic>
          <a:graphicData uri="http://schemas.openxmlformats.org/drawingml/2006/table">
            <a:tbl>
              <a:tblPr firstRow="1" bandRow="1">
                <a:tableStyleId>{21E4AEA4-8DFA-4A89-87EB-49C32662AFE0}</a:tableStyleId>
              </a:tblPr>
              <a:tblGrid>
                <a:gridCol w="1318818">
                  <a:extLst>
                    <a:ext uri="{9D8B030D-6E8A-4147-A177-3AD203B41FA5}">
                      <a16:colId xmlns:a16="http://schemas.microsoft.com/office/drawing/2014/main" val="3914924166"/>
                    </a:ext>
                  </a:extLst>
                </a:gridCol>
                <a:gridCol w="1712979">
                  <a:extLst>
                    <a:ext uri="{9D8B030D-6E8A-4147-A177-3AD203B41FA5}">
                      <a16:colId xmlns:a16="http://schemas.microsoft.com/office/drawing/2014/main" val="117359019"/>
                    </a:ext>
                  </a:extLst>
                </a:gridCol>
                <a:gridCol w="1416198">
                  <a:extLst>
                    <a:ext uri="{9D8B030D-6E8A-4147-A177-3AD203B41FA5}">
                      <a16:colId xmlns:a16="http://schemas.microsoft.com/office/drawing/2014/main" val="2125095163"/>
                    </a:ext>
                  </a:extLst>
                </a:gridCol>
                <a:gridCol w="1278880">
                  <a:extLst>
                    <a:ext uri="{9D8B030D-6E8A-4147-A177-3AD203B41FA5}">
                      <a16:colId xmlns:a16="http://schemas.microsoft.com/office/drawing/2014/main" val="905074460"/>
                    </a:ext>
                  </a:extLst>
                </a:gridCol>
              </a:tblGrid>
              <a:tr h="370840">
                <a:tc>
                  <a:txBody>
                    <a:bodyPr/>
                    <a:lstStyle/>
                    <a:p>
                      <a:endParaRPr lang="en-US" sz="1400" dirty="0"/>
                    </a:p>
                  </a:txBody>
                  <a:tcPr>
                    <a:solidFill>
                      <a:srgbClr val="336699"/>
                    </a:solidFill>
                  </a:tcPr>
                </a:tc>
                <a:tc>
                  <a:txBody>
                    <a:bodyPr/>
                    <a:lstStyle/>
                    <a:p>
                      <a:r>
                        <a:rPr lang="en-US" sz="1400" dirty="0"/>
                        <a:t>From: </a:t>
                      </a:r>
                    </a:p>
                  </a:txBody>
                  <a:tcPr>
                    <a:solidFill>
                      <a:srgbClr val="336699"/>
                    </a:solidFill>
                  </a:tcPr>
                </a:tc>
                <a:tc>
                  <a:txBody>
                    <a:bodyPr/>
                    <a:lstStyle/>
                    <a:p>
                      <a:r>
                        <a:rPr lang="en-US" sz="1400" dirty="0"/>
                        <a:t>To:</a:t>
                      </a:r>
                    </a:p>
                  </a:txBody>
                  <a:tcPr>
                    <a:solidFill>
                      <a:srgbClr val="336699"/>
                    </a:solidFill>
                  </a:tcPr>
                </a:tc>
                <a:tc>
                  <a:txBody>
                    <a:bodyPr/>
                    <a:lstStyle/>
                    <a:p>
                      <a:r>
                        <a:rPr lang="en-US" sz="1400" dirty="0"/>
                        <a:t>Duration</a:t>
                      </a:r>
                    </a:p>
                  </a:txBody>
                  <a:tcPr>
                    <a:solidFill>
                      <a:srgbClr val="336699"/>
                    </a:solidFill>
                  </a:tcPr>
                </a:tc>
                <a:extLst>
                  <a:ext uri="{0D108BD9-81ED-4DB2-BD59-A6C34878D82A}">
                    <a16:rowId xmlns:a16="http://schemas.microsoft.com/office/drawing/2014/main" val="2417630023"/>
                  </a:ext>
                </a:extLst>
              </a:tr>
              <a:tr h="370840">
                <a:tc>
                  <a:txBody>
                    <a:bodyPr/>
                    <a:lstStyle/>
                    <a:p>
                      <a:r>
                        <a:rPr lang="en-US" sz="1400" dirty="0"/>
                        <a:t>Mild/moderate</a:t>
                      </a:r>
                    </a:p>
                  </a:txBody>
                  <a:tcPr>
                    <a:solidFill>
                      <a:srgbClr val="336699">
                        <a:alpha val="30000"/>
                      </a:srgbClr>
                    </a:solidFill>
                  </a:tcPr>
                </a:tc>
                <a:tc>
                  <a:txBody>
                    <a:bodyPr/>
                    <a:lstStyle/>
                    <a:p>
                      <a:r>
                        <a:rPr lang="en-US" sz="1400" dirty="0"/>
                        <a:t>Onset of symptoms</a:t>
                      </a:r>
                    </a:p>
                  </a:txBody>
                  <a:tcPr>
                    <a:solidFill>
                      <a:srgbClr val="336699">
                        <a:alpha val="30000"/>
                      </a:srgbClr>
                    </a:solidFill>
                  </a:tcPr>
                </a:tc>
                <a:tc>
                  <a:txBody>
                    <a:bodyPr/>
                    <a:lstStyle/>
                    <a:p>
                      <a:r>
                        <a:rPr lang="en-US" sz="1400" dirty="0"/>
                        <a:t>Recovery</a:t>
                      </a:r>
                    </a:p>
                  </a:txBody>
                  <a:tcPr>
                    <a:solidFill>
                      <a:srgbClr val="336699">
                        <a:alpha val="30000"/>
                      </a:srgbClr>
                    </a:solidFill>
                  </a:tcPr>
                </a:tc>
                <a:tc>
                  <a:txBody>
                    <a:bodyPr/>
                    <a:lstStyle/>
                    <a:p>
                      <a:r>
                        <a:rPr lang="en-US" sz="1400" dirty="0"/>
                        <a:t>2 weeks</a:t>
                      </a:r>
                    </a:p>
                  </a:txBody>
                  <a:tcPr>
                    <a:solidFill>
                      <a:srgbClr val="336699">
                        <a:alpha val="30000"/>
                      </a:srgbClr>
                    </a:solidFill>
                  </a:tcPr>
                </a:tc>
                <a:extLst>
                  <a:ext uri="{0D108BD9-81ED-4DB2-BD59-A6C34878D82A}">
                    <a16:rowId xmlns:a16="http://schemas.microsoft.com/office/drawing/2014/main" val="2829405275"/>
                  </a:ext>
                </a:extLst>
              </a:tr>
              <a:tr h="370840">
                <a:tc>
                  <a:txBody>
                    <a:bodyPr/>
                    <a:lstStyle/>
                    <a:p>
                      <a:r>
                        <a:rPr lang="en-US" sz="1400" dirty="0"/>
                        <a:t>Severe/critical</a:t>
                      </a:r>
                    </a:p>
                  </a:txBody>
                  <a:tcPr>
                    <a:solidFill>
                      <a:srgbClr val="336699">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Onset of symptoms</a:t>
                      </a:r>
                    </a:p>
                  </a:txBody>
                  <a:tcPr>
                    <a:solidFill>
                      <a:srgbClr val="336699">
                        <a:alpha val="10000"/>
                      </a:srgbClr>
                    </a:solidFill>
                  </a:tcPr>
                </a:tc>
                <a:tc>
                  <a:txBody>
                    <a:bodyPr/>
                    <a:lstStyle/>
                    <a:p>
                      <a:r>
                        <a:rPr lang="en-US" sz="1400" dirty="0"/>
                        <a:t>Recovery</a:t>
                      </a:r>
                    </a:p>
                  </a:txBody>
                  <a:tcPr>
                    <a:solidFill>
                      <a:srgbClr val="336699">
                        <a:alpha val="10000"/>
                      </a:srgbClr>
                    </a:solidFill>
                  </a:tcPr>
                </a:tc>
                <a:tc>
                  <a:txBody>
                    <a:bodyPr/>
                    <a:lstStyle/>
                    <a:p>
                      <a:r>
                        <a:rPr lang="en-US" sz="1400" dirty="0"/>
                        <a:t>3-6 weeks</a:t>
                      </a:r>
                    </a:p>
                  </a:txBody>
                  <a:tcPr>
                    <a:solidFill>
                      <a:srgbClr val="336699">
                        <a:alpha val="10000"/>
                      </a:srgbClr>
                    </a:solidFill>
                  </a:tcPr>
                </a:tc>
                <a:extLst>
                  <a:ext uri="{0D108BD9-81ED-4DB2-BD59-A6C34878D82A}">
                    <a16:rowId xmlns:a16="http://schemas.microsoft.com/office/drawing/2014/main" val="23390095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Severe/critical</a:t>
                      </a:r>
                    </a:p>
                  </a:txBody>
                  <a:tcPr>
                    <a:solidFill>
                      <a:srgbClr val="336699">
                        <a:alpha val="3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Onset of symptoms</a:t>
                      </a:r>
                    </a:p>
                  </a:txBody>
                  <a:tcPr>
                    <a:solidFill>
                      <a:srgbClr val="336699">
                        <a:alpha val="30000"/>
                      </a:srgbClr>
                    </a:solidFill>
                  </a:tcPr>
                </a:tc>
                <a:tc>
                  <a:txBody>
                    <a:bodyPr/>
                    <a:lstStyle/>
                    <a:p>
                      <a:r>
                        <a:rPr lang="en-US" sz="1400" dirty="0"/>
                        <a:t>Severe disease</a:t>
                      </a:r>
                    </a:p>
                  </a:txBody>
                  <a:tcPr>
                    <a:solidFill>
                      <a:srgbClr val="336699">
                        <a:alpha val="30000"/>
                      </a:srgbClr>
                    </a:solidFill>
                  </a:tcPr>
                </a:tc>
                <a:tc>
                  <a:txBody>
                    <a:bodyPr/>
                    <a:lstStyle/>
                    <a:p>
                      <a:r>
                        <a:rPr lang="en-US" sz="1400" dirty="0"/>
                        <a:t>1 week</a:t>
                      </a:r>
                    </a:p>
                  </a:txBody>
                  <a:tcPr>
                    <a:solidFill>
                      <a:srgbClr val="336699">
                        <a:alpha val="30000"/>
                      </a:srgbClr>
                    </a:solidFill>
                  </a:tcPr>
                </a:tc>
                <a:extLst>
                  <a:ext uri="{0D108BD9-81ED-4DB2-BD59-A6C34878D82A}">
                    <a16:rowId xmlns:a16="http://schemas.microsoft.com/office/drawing/2014/main" val="1625878900"/>
                  </a:ext>
                </a:extLst>
              </a:tr>
              <a:tr h="370840">
                <a:tc>
                  <a:txBody>
                    <a:bodyPr/>
                    <a:lstStyle/>
                    <a:p>
                      <a:r>
                        <a:rPr lang="en-US" sz="1400" dirty="0"/>
                        <a:t>Deaths</a:t>
                      </a:r>
                    </a:p>
                  </a:txBody>
                  <a:tcPr>
                    <a:solidFill>
                      <a:srgbClr val="336699">
                        <a:alpha val="1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Onset of symptoms</a:t>
                      </a:r>
                    </a:p>
                  </a:txBody>
                  <a:tcPr>
                    <a:solidFill>
                      <a:srgbClr val="336699">
                        <a:alpha val="10000"/>
                      </a:srgbClr>
                    </a:solidFill>
                  </a:tcPr>
                </a:tc>
                <a:tc>
                  <a:txBody>
                    <a:bodyPr/>
                    <a:lstStyle/>
                    <a:p>
                      <a:r>
                        <a:rPr lang="en-US" sz="1400" dirty="0"/>
                        <a:t>Death</a:t>
                      </a:r>
                    </a:p>
                  </a:txBody>
                  <a:tcPr>
                    <a:solidFill>
                      <a:srgbClr val="336699">
                        <a:alpha val="10000"/>
                      </a:srgbClr>
                    </a:solidFill>
                  </a:tcPr>
                </a:tc>
                <a:tc>
                  <a:txBody>
                    <a:bodyPr/>
                    <a:lstStyle/>
                    <a:p>
                      <a:r>
                        <a:rPr lang="en-US" sz="1400" dirty="0"/>
                        <a:t>2-8 weeks</a:t>
                      </a:r>
                    </a:p>
                  </a:txBody>
                  <a:tcPr>
                    <a:solidFill>
                      <a:srgbClr val="336699">
                        <a:alpha val="10000"/>
                      </a:srgbClr>
                    </a:solidFill>
                  </a:tcPr>
                </a:tc>
                <a:extLst>
                  <a:ext uri="{0D108BD9-81ED-4DB2-BD59-A6C34878D82A}">
                    <a16:rowId xmlns:a16="http://schemas.microsoft.com/office/drawing/2014/main" val="2034861661"/>
                  </a:ext>
                </a:extLst>
              </a:tr>
            </a:tbl>
          </a:graphicData>
        </a:graphic>
      </p:graphicFrame>
      <p:grpSp>
        <p:nvGrpSpPr>
          <p:cNvPr id="37" name="Group 36">
            <a:extLst>
              <a:ext uri="{FF2B5EF4-FFF2-40B4-BE49-F238E27FC236}">
                <a16:creationId xmlns:a16="http://schemas.microsoft.com/office/drawing/2014/main" id="{4205C411-D4FB-4764-B493-5056FA7B7674}"/>
              </a:ext>
            </a:extLst>
          </p:cNvPr>
          <p:cNvGrpSpPr/>
          <p:nvPr/>
        </p:nvGrpSpPr>
        <p:grpSpPr>
          <a:xfrm>
            <a:off x="2400300" y="2096869"/>
            <a:ext cx="1814340" cy="646331"/>
            <a:chOff x="2400300" y="2096869"/>
            <a:chExt cx="1814340" cy="646331"/>
          </a:xfrm>
        </p:grpSpPr>
        <p:sp>
          <p:nvSpPr>
            <p:cNvPr id="33" name="TextBox 32">
              <a:extLst>
                <a:ext uri="{FF2B5EF4-FFF2-40B4-BE49-F238E27FC236}">
                  <a16:creationId xmlns:a16="http://schemas.microsoft.com/office/drawing/2014/main" id="{C0B3A319-BA3E-4A47-891D-0A2A075C6CCC}"/>
                </a:ext>
              </a:extLst>
            </p:cNvPr>
            <p:cNvSpPr txBox="1"/>
            <p:nvPr/>
          </p:nvSpPr>
          <p:spPr>
            <a:xfrm>
              <a:off x="2738839" y="2096869"/>
              <a:ext cx="1475801"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Seasonal flu:</a:t>
              </a:r>
            </a:p>
            <a:p>
              <a:r>
                <a:rPr lang="en-US" sz="1200" dirty="0">
                  <a:latin typeface="Times New Roman" panose="02020603050405020304" pitchFamily="18" charset="0"/>
                  <a:cs typeface="Times New Roman" panose="02020603050405020304" pitchFamily="18" charset="0"/>
                </a:rPr>
                <a:t>1% hospitalization rate </a:t>
              </a:r>
            </a:p>
          </p:txBody>
        </p:sp>
        <p:cxnSp>
          <p:nvCxnSpPr>
            <p:cNvPr id="35" name="Straight Connector 34">
              <a:extLst>
                <a:ext uri="{FF2B5EF4-FFF2-40B4-BE49-F238E27FC236}">
                  <a16:creationId xmlns:a16="http://schemas.microsoft.com/office/drawing/2014/main" id="{20C941C3-CFB5-4E3E-B56F-407B32E7873C}"/>
                </a:ext>
              </a:extLst>
            </p:cNvPr>
            <p:cNvCxnSpPr>
              <a:cxnSpLocks/>
            </p:cNvCxnSpPr>
            <p:nvPr/>
          </p:nvCxnSpPr>
          <p:spPr>
            <a:xfrm flipV="1">
              <a:off x="2400300" y="2465832"/>
              <a:ext cx="338539" cy="243316"/>
            </a:xfrm>
            <a:prstGeom prst="line">
              <a:avLst/>
            </a:prstGeom>
          </p:spPr>
          <p:style>
            <a:lnRef idx="1">
              <a:schemeClr val="dk1"/>
            </a:lnRef>
            <a:fillRef idx="0">
              <a:schemeClr val="dk1"/>
            </a:fillRef>
            <a:effectRef idx="0">
              <a:schemeClr val="dk1"/>
            </a:effectRef>
            <a:fontRef idx="minor">
              <a:schemeClr val="tx1"/>
            </a:fontRef>
          </p:style>
        </p:cxnSp>
      </p:grpSp>
      <p:sp>
        <p:nvSpPr>
          <p:cNvPr id="26" name="Rectangle 25">
            <a:extLst>
              <a:ext uri="{FF2B5EF4-FFF2-40B4-BE49-F238E27FC236}">
                <a16:creationId xmlns:a16="http://schemas.microsoft.com/office/drawing/2014/main" id="{6889A241-FE2F-429C-9184-049131B630C4}"/>
              </a:ext>
            </a:extLst>
          </p:cNvPr>
          <p:cNvSpPr/>
          <p:nvPr/>
        </p:nvSpPr>
        <p:spPr>
          <a:xfrm>
            <a:off x="216725" y="6227802"/>
            <a:ext cx="8165275" cy="369332"/>
          </a:xfrm>
          <a:prstGeom prst="rect">
            <a:avLst/>
          </a:prstGeom>
        </p:spPr>
        <p:txBody>
          <a:bodyPr wrap="square">
            <a:spAutoFit/>
          </a:bodyPr>
          <a:lstStyle/>
          <a:p>
            <a:r>
              <a:rPr lang="en-US" sz="900" i="1" dirty="0"/>
              <a:t>Report of the WHO-China Joint Mission on Coronavirus Disease 2019 (COVID-19), 16-24 February 2020. </a:t>
            </a:r>
          </a:p>
          <a:p>
            <a:r>
              <a:rPr lang="en-US" sz="900" i="1" dirty="0"/>
              <a:t>(Data on 55,924 confirmed cases in China) </a:t>
            </a:r>
          </a:p>
        </p:txBody>
      </p:sp>
    </p:spTree>
    <p:extLst>
      <p:ext uri="{BB962C8B-B14F-4D97-AF65-F5344CB8AC3E}">
        <p14:creationId xmlns:p14="http://schemas.microsoft.com/office/powerpoint/2010/main" val="1611835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0" ma:contentTypeDescription="Create a new document." ma:contentTypeScope="" ma:versionID="7d8cd048ccc8525b498775d87f95a921">
  <xsd:schema xmlns:xsd="http://www.w3.org/2001/XMLSchema" xmlns:xs="http://www.w3.org/2001/XMLSchema" xmlns:p="http://schemas.microsoft.com/office/2006/metadata/properties" xmlns:ns2="4595ca7b-3a15-4971-af5f-cadc29c03e04" targetNamespace="http://schemas.microsoft.com/office/2006/metadata/properties" ma:root="true" ma:fieldsID="91704bcc1b3d810af0b8b673c3023ee6"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QPT3VHF6MKWP-83287781-43671</_dlc_DocId>
    <_dlc_DocIdUrl xmlns="4595ca7b-3a15-4971-af5f-cadc29c03e04">
      <Url>https://qataruniversity-prd.qu.edu.qa/_layouts/15/DocIdRedir.aspx?ID=QPT3VHF6MKWP-83287781-43671</Url>
      <Description>QPT3VHF6MKWP-83287781-43671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87162C0-E6DC-4448-BB2C-9C0E1E7E07D6}"/>
</file>

<file path=customXml/itemProps2.xml><?xml version="1.0" encoding="utf-8"?>
<ds:datastoreItem xmlns:ds="http://schemas.openxmlformats.org/officeDocument/2006/customXml" ds:itemID="{0EB0C1C4-124E-4512-9E9E-A5773D2EC400}"/>
</file>

<file path=customXml/itemProps3.xml><?xml version="1.0" encoding="utf-8"?>
<ds:datastoreItem xmlns:ds="http://schemas.openxmlformats.org/officeDocument/2006/customXml" ds:itemID="{D93AAB97-1CF8-4A47-BBF9-5809B40B1000}"/>
</file>

<file path=customXml/itemProps4.xml><?xml version="1.0" encoding="utf-8"?>
<ds:datastoreItem xmlns:ds="http://schemas.openxmlformats.org/officeDocument/2006/customXml" ds:itemID="{5BFF3E00-5761-4928-9DF8-98E15735CA83}"/>
</file>

<file path=docProps/app.xml><?xml version="1.0" encoding="utf-8"?>
<Properties xmlns="http://schemas.openxmlformats.org/officeDocument/2006/extended-properties" xmlns:vt="http://schemas.openxmlformats.org/officeDocument/2006/docPropsVTypes">
  <Template>Theme QNRF</Template>
  <TotalTime>1191</TotalTime>
  <Words>1575</Words>
  <Application>Microsoft Office PowerPoint</Application>
  <PresentationFormat>On-screen Show (4:3)</PresentationFormat>
  <Paragraphs>239</Paragraphs>
  <Slides>38</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ＭＳ Ｐゴシック</vt:lpstr>
      <vt:lpstr>Arial</vt:lpstr>
      <vt:lpstr>Calibri</vt:lpstr>
      <vt:lpstr>Century Gothic</vt:lpstr>
      <vt:lpstr>Corbel</vt:lpstr>
      <vt:lpstr>Times</vt:lpstr>
      <vt:lpstr>Times New Roman</vt:lpstr>
      <vt:lpstr>Tw Cen MT</vt:lpstr>
      <vt:lpstr>Verdana</vt:lpstr>
      <vt:lpstr>Ecology 16x9</vt:lpstr>
      <vt:lpstr>Office Theme</vt:lpstr>
      <vt:lpstr>Age could be driving variable COVID-19 epidemic trajectories worldwide: Mathematical modeling analyses</vt:lpstr>
      <vt:lpstr>Rationale</vt:lpstr>
      <vt:lpstr>A fundamental concept in infectious disease epidemiology</vt:lpstr>
      <vt:lpstr>The basic reproduction number (R0)</vt:lpstr>
      <vt:lpstr>The basic reproduction number (R0)</vt:lpstr>
      <vt:lpstr>The basic reproductive number (R0)</vt:lpstr>
      <vt:lpstr>PowerPoint Presentation</vt:lpstr>
      <vt:lpstr>  R0 of COVID-19</vt:lpstr>
      <vt:lpstr>COVID-19 disease progression based on China data</vt:lpstr>
      <vt:lpstr>PowerPoint Presentation</vt:lpstr>
      <vt:lpstr>PowerPoint Presentation</vt:lpstr>
      <vt:lpstr>PowerPoint Presentation</vt:lpstr>
      <vt:lpstr>PowerPoint Presentation</vt:lpstr>
      <vt:lpstr>PowerPoint Presentation</vt:lpstr>
      <vt:lpstr>PowerPoint Presentation</vt:lpstr>
      <vt:lpstr>Unknown Parameters:</vt:lpstr>
      <vt:lpstr>PowerPoint Presentation</vt:lpstr>
      <vt:lpstr>Model Fitting to China data</vt:lpstr>
      <vt:lpstr>PowerPoint Presentation</vt:lpstr>
      <vt:lpstr>PowerPoint Presentation</vt:lpstr>
      <vt:lpstr>Mortality rate in China</vt:lpstr>
      <vt:lpstr>SARS-CoV-2 disease progression stratified by age</vt:lpstr>
      <vt:lpstr>PowerPoint Presentation</vt:lpstr>
      <vt:lpstr>PowerPoint Presentation</vt:lpstr>
      <vt:lpstr>PowerPoint Presentation</vt:lpstr>
      <vt:lpstr>PowerPoint Presentation</vt:lpstr>
      <vt:lpstr>Estimates for the basic reproduction number R0 in select countries </vt:lpstr>
      <vt:lpstr>PowerPoint Presentation</vt:lpstr>
      <vt:lpstr>PowerPoint Presentation</vt:lpstr>
      <vt:lpstr>PowerPoint Presentation</vt:lpstr>
      <vt:lpstr>PowerPoint Presentation</vt:lpstr>
      <vt:lpstr>Results  Impact of a partially efficacious vaccine: Vaccine scale up before epidemic emergence</vt:lpstr>
      <vt:lpstr>Results  Impact of a partially efficacious vaccine: Vaccine scale up after epidemic emergence</vt:lpstr>
      <vt:lpstr>Results  Impact of a partially efficacious vaccine: Vaccine efficacy needed to control the infection</vt:lpstr>
      <vt:lpstr>Results  Impact of a partially efficacious vaccine: Vaccine effectiveness by age groups</vt:lpstr>
      <vt:lpstr>Conclusion</vt:lpstr>
      <vt:lpstr>References:</vt:lpstr>
      <vt:lpstr>Acknowledgment</vt:lpstr>
    </vt:vector>
  </TitlesOfParts>
  <Company>Qatar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aghalambor@qnrf.org</dc:creator>
  <cp:lastModifiedBy>Houssein Ayoub</cp:lastModifiedBy>
  <cp:revision>146</cp:revision>
  <cp:lastPrinted>2018-03-28T09:46:13Z</cp:lastPrinted>
  <dcterms:created xsi:type="dcterms:W3CDTF">2017-12-27T20:37:42Z</dcterms:created>
  <dcterms:modified xsi:type="dcterms:W3CDTF">2020-05-13T21:40:17Z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9f06406d-df03-484d-ba30-d63971982a76</vt:lpwstr>
  </property>
</Properties>
</file>