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54"/>
  </p:notesMasterIdLst>
  <p:handoutMasterIdLst>
    <p:handoutMasterId r:id="rId55"/>
  </p:handoutMasterIdLst>
  <p:sldIdLst>
    <p:sldId id="256" r:id="rId2"/>
    <p:sldId id="343" r:id="rId3"/>
    <p:sldId id="286" r:id="rId4"/>
    <p:sldId id="345" r:id="rId5"/>
    <p:sldId id="334" r:id="rId6"/>
    <p:sldId id="313" r:id="rId7"/>
    <p:sldId id="335" r:id="rId8"/>
    <p:sldId id="336" r:id="rId9"/>
    <p:sldId id="257" r:id="rId10"/>
    <p:sldId id="333" r:id="rId11"/>
    <p:sldId id="337" r:id="rId12"/>
    <p:sldId id="314" r:id="rId13"/>
    <p:sldId id="261" r:id="rId14"/>
    <p:sldId id="262" r:id="rId15"/>
    <p:sldId id="260" r:id="rId16"/>
    <p:sldId id="263" r:id="rId17"/>
    <p:sldId id="340" r:id="rId18"/>
    <p:sldId id="341" r:id="rId19"/>
    <p:sldId id="331" r:id="rId20"/>
    <p:sldId id="266" r:id="rId21"/>
    <p:sldId id="268" r:id="rId22"/>
    <p:sldId id="318" r:id="rId23"/>
    <p:sldId id="323" r:id="rId24"/>
    <p:sldId id="307" r:id="rId25"/>
    <p:sldId id="287" r:id="rId26"/>
    <p:sldId id="324" r:id="rId27"/>
    <p:sldId id="305" r:id="rId28"/>
    <p:sldId id="285" r:id="rId29"/>
    <p:sldId id="269" r:id="rId30"/>
    <p:sldId id="306" r:id="rId31"/>
    <p:sldId id="293" r:id="rId32"/>
    <p:sldId id="288" r:id="rId33"/>
    <p:sldId id="289" r:id="rId34"/>
    <p:sldId id="290" r:id="rId35"/>
    <p:sldId id="291" r:id="rId36"/>
    <p:sldId id="342" r:id="rId37"/>
    <p:sldId id="271" r:id="rId38"/>
    <p:sldId id="329" r:id="rId39"/>
    <p:sldId id="346" r:id="rId40"/>
    <p:sldId id="284" r:id="rId41"/>
    <p:sldId id="270" r:id="rId42"/>
    <p:sldId id="283" r:id="rId43"/>
    <p:sldId id="330" r:id="rId44"/>
    <p:sldId id="332" r:id="rId45"/>
    <p:sldId id="325" r:id="rId46"/>
    <p:sldId id="326" r:id="rId47"/>
    <p:sldId id="327" r:id="rId48"/>
    <p:sldId id="328" r:id="rId49"/>
    <p:sldId id="272" r:id="rId50"/>
    <p:sldId id="347" r:id="rId51"/>
    <p:sldId id="348" r:id="rId52"/>
    <p:sldId id="303" r:id="rId53"/>
  </p:sldIdLst>
  <p:sldSz cx="12192000" cy="6858000"/>
  <p:notesSz cx="9939338" cy="6807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0BBE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41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39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63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customXml" Target="../customXml/item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CT%20-%20Algeria\Algeria\Data%20on%20responses\2020-DATA%20IN%20EXCEL\Copy%20of%20Malaysia_%20Perceived%20Level%20of%20Competence%20in%20CT%20(8%20jan%202020-added%20missing%20value-changed%20value-rearrange%20LA_%20added%20new%20for%20LA%20found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User\Desktop\CT%20-%20Algeria\Algeria\Data%20on%20responses\2020-DATA%20IN%20EXCEL\Copy%20of%20Malaysia_%20Perceived%20Level%20of%20Competence%20in%20CT%20(8%20jan%202020-added%20missing%20value-changed%20value-rearrange%20LA_%20added%20new%20for%20LA%20foundation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CT%20-%20Algeria\Algeria\Data%20on%20responses\2020-DATA%20IN%20EXCEL\Copy%20of%20Malaysia_%20Perceived%20Level%20of%20Competence%20in%20CT%20(8%20jan%202020-added%20missing%20value-changed%20value-rearrange%20LA_%20added%20new%20for%20LA%20foundat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normalizeH="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pPr>
            <a:r>
              <a:rPr lang="en-MY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of Study</a:t>
            </a:r>
          </a:p>
        </c:rich>
      </c:tx>
      <c:layout>
        <c:manualLayout>
          <c:xMode val="edge"/>
          <c:yMode val="edge"/>
          <c:x val="6.1778610312887318E-2"/>
          <c:y val="5.10610052914114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normalizeH="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838910761154856"/>
          <c:y val="5.6944452747805886E-2"/>
          <c:w val="0.52999991797900259"/>
          <c:h val="0.94222221379734816"/>
        </c:manualLayout>
      </c:layout>
      <c:pieChart>
        <c:varyColors val="1"/>
        <c:ser>
          <c:idx val="0"/>
          <c:order val="0"/>
          <c:explosion val="33"/>
          <c:dPt>
            <c:idx val="0"/>
            <c:bubble3D val="0"/>
            <c:explosion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44-4027-8AAF-CAA3C6590088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44-4027-8AAF-CAA3C6590088}"/>
              </c:ext>
            </c:extLst>
          </c:dPt>
          <c:dLbls>
            <c:dLbl>
              <c:idx val="0"/>
              <c:layout>
                <c:manualLayout>
                  <c:x val="3.5366562650373301E-2"/>
                  <c:y val="7.3098196855709285E-2"/>
                </c:manualLayout>
              </c:layout>
              <c:tx>
                <c:rich>
                  <a:bodyPr/>
                  <a:lstStyle/>
                  <a:p>
                    <a:fld id="{95291EC8-026A-4F00-BC67-5FE448D7F2D1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722CB8BF-39C8-4731-90EA-9B448C7687DE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E44-4027-8AAF-CAA3C6590088}"/>
                </c:ext>
              </c:extLst>
            </c:dLbl>
            <c:dLbl>
              <c:idx val="1"/>
              <c:layout>
                <c:manualLayout>
                  <c:x val="-6.3025548649403393E-2"/>
                  <c:y val="-0.12886078035982476"/>
                </c:manualLayout>
              </c:layout>
              <c:tx>
                <c:rich>
                  <a:bodyPr/>
                  <a:lstStyle/>
                  <a:p>
                    <a:fld id="{2D36185B-3D5F-40C7-9355-BCFA0CA9F533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EBB55D6A-2E2C-4DF3-9DFA-B9CC67941D84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66992409282052"/>
                      <c:h val="0.316002197414200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E44-4027-8AAF-CAA3C6590088}"/>
                </c:ext>
              </c:extLst>
            </c:dLbl>
            <c:spPr>
              <a:solidFill>
                <a:prstClr val="white">
                  <a:alpha val="75000"/>
                </a:prstClr>
              </a:solidFill>
              <a:ln w="9525"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'tables for conference'!$E$18:$E$19</c:f>
              <c:strCache>
                <c:ptCount val="2"/>
                <c:pt idx="0">
                  <c:v>Technical </c:v>
                </c:pt>
                <c:pt idx="1">
                  <c:v>Non Technical </c:v>
                </c:pt>
              </c:strCache>
            </c:strRef>
          </c:cat>
          <c:val>
            <c:numRef>
              <c:f>'tables for conference'!$F$18:$F$19</c:f>
              <c:numCache>
                <c:formatCode>General</c:formatCode>
                <c:ptCount val="2"/>
                <c:pt idx="0">
                  <c:v>28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44-4027-8AAF-CAA3C6590088}"/>
            </c:ext>
          </c:extLst>
        </c:ser>
        <c:ser>
          <c:idx val="1"/>
          <c:order val="1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E44-4027-8AAF-CAA3C65900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'graphs 4 conf (Bgrd)'!$I$46</c:f>
              <c:strCache>
                <c:ptCount val="1"/>
                <c:pt idx="0">
                  <c:v>Technical</c:v>
                </c:pt>
              </c:strCache>
            </c:strRef>
          </c:cat>
          <c:val>
            <c:numRef>
              <c:f>'graphs 4 conf (Bgrd)'!$J$46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7-8E44-4027-8AAF-CAA3C6590088}"/>
            </c:ext>
          </c:extLst>
        </c:ser>
        <c:ser>
          <c:idx val="2"/>
          <c:order val="2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E44-4027-8AAF-CAA3C65900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'graphs 4 conf (Bgrd)'!$I$46</c:f>
              <c:strCache>
                <c:ptCount val="1"/>
                <c:pt idx="0">
                  <c:v>Technical</c:v>
                </c:pt>
              </c:strCache>
            </c:strRef>
          </c:cat>
          <c:val>
            <c:numRef>
              <c:f>'graphs 4 conf (Bgrd)'!$K$46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A-8E44-4027-8AAF-CAA3C659008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'tables for conference'!$C$6</c:f>
              <c:strCache>
                <c:ptCount val="1"/>
                <c:pt idx="0">
                  <c:v>Percent</c:v>
                </c:pt>
              </c:strCache>
            </c:strRef>
          </c:tx>
          <c:explosion val="19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FE5-4273-9BB8-B11A9EFFDC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FE5-4273-9BB8-B11A9EFFDCCD}"/>
              </c:ext>
            </c:extLst>
          </c:dPt>
          <c:dLbls>
            <c:dLbl>
              <c:idx val="0"/>
              <c:layout>
                <c:manualLayout>
                  <c:x val="-2.7517402715964763E-2"/>
                  <c:y val="-0.1717522139715587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E5-4273-9BB8-B11A9EFFDCCD}"/>
                </c:ext>
              </c:extLst>
            </c:dLbl>
            <c:dLbl>
              <c:idx val="1"/>
              <c:layout>
                <c:manualLayout>
                  <c:x val="-7.1409144509110498E-3"/>
                  <c:y val="0.1111150070734192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E5-4273-9BB8-B11A9EFFDCCD}"/>
                </c:ext>
              </c:extLst>
            </c:dLbl>
            <c:spPr>
              <a:solidFill>
                <a:srgbClr val="FFFFFF">
                  <a:alpha val="75000"/>
                </a:srgbClr>
              </a:solidFill>
              <a:ln w="9525"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'tables for conference'!$B$7:$B$8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'tables for conference'!$C$7:$C$8</c:f>
              <c:numCache>
                <c:formatCode>General</c:formatCode>
                <c:ptCount val="2"/>
                <c:pt idx="0">
                  <c:v>45.5</c:v>
                </c:pt>
                <c:pt idx="1">
                  <c:v>54.5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5-4273-9BB8-B11A9EFFDCC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>
              <a:solidFill>
                <a:schemeClr val="tx2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A3B-4750-BD9F-39E838706D9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A3B-4750-BD9F-39E838706D9D}"/>
                </c:ext>
              </c:extLst>
            </c:dLbl>
            <c:dLbl>
              <c:idx val="2"/>
              <c:layout>
                <c:manualLayout>
                  <c:x val="-5.5555555555555558E-3"/>
                  <c:y val="4.629629629629544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A3B-4750-BD9F-39E838706D9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A3B-4750-BD9F-39E838706D9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A3B-4750-BD9F-39E838706D9D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>
                <a:glow rad="127000">
                  <a:schemeClr val="tx1"/>
                </a:glo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'tables for conference'!$B$29:$B$33</c:f>
              <c:strCache>
                <c:ptCount val="5"/>
                <c:pt idx="0">
                  <c:v>UnImportant</c:v>
                </c:pt>
                <c:pt idx="1">
                  <c:v>Of Little Important</c:v>
                </c:pt>
                <c:pt idx="2">
                  <c:v>Moderately Important</c:v>
                </c:pt>
                <c:pt idx="3">
                  <c:v>Important</c:v>
                </c:pt>
                <c:pt idx="4">
                  <c:v>Very Important</c:v>
                </c:pt>
              </c:strCache>
            </c:strRef>
          </c:cat>
          <c:val>
            <c:numRef>
              <c:f>'tables for conference'!$C$29:$C$33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10</c:v>
                </c:pt>
                <c:pt idx="3">
                  <c:v>58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A3B-4750-BD9F-39E838706D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6"/>
        <c:overlap val="-30"/>
        <c:axId val="191260544"/>
        <c:axId val="191292160"/>
      </c:barChart>
      <c:catAx>
        <c:axId val="19126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rgbClr val="000000">
                <a:lumMod val="25000"/>
                <a:lumOff val="7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292160"/>
        <c:crosses val="autoZero"/>
        <c:auto val="0"/>
        <c:lblAlgn val="ctr"/>
        <c:lblOffset val="50"/>
        <c:noMultiLvlLbl val="0"/>
      </c:catAx>
      <c:valAx>
        <c:axId val="1912921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>
                    <a:solidFill>
                      <a:sysClr val="windowText" lastClr="000000"/>
                    </a:solidFill>
                  </a:rPr>
                  <a:t> % Students</a:t>
                </a:r>
                <a:r>
                  <a:rPr lang="en-US" sz="2400" baseline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400" dirty="0">
                    <a:solidFill>
                      <a:sysClr val="windowText" lastClr="000000"/>
                    </a:solidFill>
                  </a:rPr>
                  <a:t>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>
                <a:lumMod val="25000"/>
                <a:lumOff val="75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26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gradFill>
        <a:gsLst>
          <a:gs pos="0">
            <a:srgbClr val="4472C4">
              <a:lumMod val="5000"/>
              <a:lumOff val="95000"/>
            </a:srgbClr>
          </a:gs>
          <a:gs pos="74000">
            <a:srgbClr val="4472C4">
              <a:lumMod val="45000"/>
              <a:lumOff val="55000"/>
            </a:srgbClr>
          </a:gs>
          <a:gs pos="83000">
            <a:srgbClr val="4472C4">
              <a:lumMod val="45000"/>
              <a:lumOff val="55000"/>
            </a:srgbClr>
          </a:gs>
          <a:gs pos="100000">
            <a:srgbClr val="4472C4">
              <a:lumMod val="30000"/>
              <a:lumOff val="70000"/>
            </a:srgbClr>
          </a:gs>
        </a:gsLst>
        <a:lin ang="5400000" scaled="1"/>
      </a:gra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'tables for conference'!$C$36</c:f>
              <c:strCache>
                <c:ptCount val="1"/>
                <c:pt idx="0">
                  <c:v>Percent</c:v>
                </c:pt>
              </c:strCache>
            </c:strRef>
          </c:tx>
          <c:spPr>
            <a:gradFill>
              <a:gsLst>
                <a:gs pos="0">
                  <a:schemeClr val="accent3">
                    <a:lumMod val="75000"/>
                  </a:schemeClr>
                </a:gs>
                <a:gs pos="79000">
                  <a:schemeClr val="accent4">
                    <a:alpha val="99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gradFill flip="none" rotWithShape="1">
                <a:gsLst>
                  <a:gs pos="64000">
                    <a:schemeClr val="accent4">
                      <a:lumMod val="60000"/>
                      <a:lumOff val="40000"/>
                    </a:schemeClr>
                  </a:gs>
                  <a:gs pos="93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accent1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3">
                      <a:lumMod val="75000"/>
                    </a:schemeClr>
                  </a:gs>
                  <a:gs pos="79000">
                    <a:schemeClr val="accent4">
                      <a:alpha val="99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gradFill>
                  <a:gsLst>
                    <a:gs pos="64000">
                      <a:schemeClr val="accent4">
                        <a:lumMod val="60000"/>
                        <a:lumOff val="40000"/>
                      </a:schemeClr>
                    </a:gs>
                    <a:gs pos="93000">
                      <a:schemeClr val="accent1">
                        <a:lumMod val="0"/>
                        <a:lumOff val="100000"/>
                      </a:schemeClr>
                    </a:gs>
                    <a:gs pos="100000">
                      <a:schemeClr val="accent1">
                        <a:lumMod val="100000"/>
                      </a:schemeClr>
                    </a:gs>
                  </a:gsLst>
                </a:gradFill>
              </a:ln>
              <a:effectLst>
                <a:softEdge rad="12700"/>
              </a:effectLst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1-CCB1-43C1-B853-6421004F0EE0}"/>
              </c:ext>
            </c:extLst>
          </c:dPt>
          <c:dLbls>
            <c:spPr>
              <a:solidFill>
                <a:srgbClr val="FFFFFF"/>
              </a:solidFill>
              <a:ln>
                <a:gradFill>
                  <a:gsLst>
                    <a:gs pos="0">
                      <a:srgbClr val="4472C4">
                        <a:lumMod val="5000"/>
                        <a:lumOff val="95000"/>
                      </a:srgbClr>
                    </a:gs>
                    <a:gs pos="74000">
                      <a:srgbClr val="4472C4">
                        <a:lumMod val="45000"/>
                        <a:lumOff val="55000"/>
                      </a:srgbClr>
                    </a:gs>
                    <a:gs pos="83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'tables for conference'!$B$37:$B$41</c:f>
              <c:strCache>
                <c:ptCount val="5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Very Good</c:v>
                </c:pt>
                <c:pt idx="4">
                  <c:v>Excellent</c:v>
                </c:pt>
              </c:strCache>
            </c:strRef>
          </c:cat>
          <c:val>
            <c:numRef>
              <c:f>'tables for conference'!$C$37:$C$41</c:f>
              <c:numCache>
                <c:formatCode>General</c:formatCode>
                <c:ptCount val="5"/>
                <c:pt idx="0">
                  <c:v>2.5</c:v>
                </c:pt>
                <c:pt idx="1">
                  <c:v>19.5</c:v>
                </c:pt>
                <c:pt idx="2">
                  <c:v>54.5</c:v>
                </c:pt>
                <c:pt idx="3">
                  <c:v>13.5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B1-43C1-B853-6421004F0E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4"/>
        <c:overlap val="-27"/>
        <c:axId val="209087104"/>
        <c:axId val="209092992"/>
      </c:barChart>
      <c:catAx>
        <c:axId val="209087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9092992"/>
        <c:crosses val="autoZero"/>
        <c:auto val="1"/>
        <c:lblAlgn val="ctr"/>
        <c:lblOffset val="100"/>
        <c:noMultiLvlLbl val="0"/>
      </c:catAx>
      <c:valAx>
        <c:axId val="2090929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200" dirty="0"/>
                  <a:t> % Students</a:t>
                </a:r>
                <a:r>
                  <a:rPr lang="en-US" sz="3200" baseline="0" dirty="0"/>
                  <a:t> </a:t>
                </a:r>
                <a:r>
                  <a:rPr lang="en-US" sz="3200" dirty="0"/>
                  <a:t>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87104"/>
        <c:crosses val="autoZero"/>
        <c:crossBetween val="between"/>
      </c:valAx>
      <c:spPr>
        <a:noFill/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A9755B-C868-40E5-A5DF-21A8CFB7658F}" type="doc">
      <dgm:prSet loTypeId="urn:microsoft.com/office/officeart/2008/layout/IncreasingCircleProces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0E2DC9-50A5-467F-8C05-D1DEE45612EB}">
      <dgm:prSet phldrT="[Text]"/>
      <dgm:spPr/>
      <dgm:t>
        <a:bodyPr/>
        <a:lstStyle/>
        <a:p>
          <a:r>
            <a:rPr lang="en-US" b="1" dirty="0">
              <a:solidFill>
                <a:srgbClr val="0000FF"/>
              </a:solidFill>
            </a:rPr>
            <a:t>30% </a:t>
          </a:r>
        </a:p>
      </dgm:t>
    </dgm:pt>
    <dgm:pt modelId="{244CD10F-E9CF-480E-9DF2-4B53B28E7D65}" type="parTrans" cxnId="{0C0FE35D-1A0C-4518-A77A-07C8A1CB4786}">
      <dgm:prSet/>
      <dgm:spPr/>
      <dgm:t>
        <a:bodyPr/>
        <a:lstStyle/>
        <a:p>
          <a:endParaRPr lang="en-US"/>
        </a:p>
      </dgm:t>
    </dgm:pt>
    <dgm:pt modelId="{43A85412-49DF-4695-92BA-3EB49A0BBFFA}" type="sibTrans" cxnId="{0C0FE35D-1A0C-4518-A77A-07C8A1CB4786}">
      <dgm:prSet/>
      <dgm:spPr/>
      <dgm:t>
        <a:bodyPr/>
        <a:lstStyle/>
        <a:p>
          <a:endParaRPr lang="en-US"/>
        </a:p>
      </dgm:t>
    </dgm:pt>
    <dgm:pt modelId="{9D66A184-45E6-448D-A5AB-EF8A47F66B5B}">
      <dgm:prSet phldrT="[Text]" custT="1"/>
      <dgm:spPr/>
      <dgm:t>
        <a:bodyPr/>
        <a:lstStyle/>
        <a:p>
          <a:r>
            <a:rPr lang="en-US" sz="2400" dirty="0"/>
            <a:t>of </a:t>
          </a:r>
          <a:r>
            <a:rPr lang="en-US" sz="2400" dirty="0">
              <a:solidFill>
                <a:srgbClr val="FF0000"/>
              </a:solidFill>
            </a:rPr>
            <a:t>total subjects </a:t>
          </a:r>
          <a:r>
            <a:rPr lang="en-US" sz="2400" dirty="0"/>
            <a:t>by </a:t>
          </a:r>
          <a:r>
            <a:rPr lang="en-US" sz="3200" dirty="0">
              <a:solidFill>
                <a:srgbClr val="0000FF"/>
              </a:solidFill>
            </a:rPr>
            <a:t>2016</a:t>
          </a:r>
        </a:p>
      </dgm:t>
    </dgm:pt>
    <dgm:pt modelId="{0391334E-CDF4-4FE6-AE46-0E57190CFFA4}" type="parTrans" cxnId="{B7B68CB8-CA4F-4619-B84C-8E366E22F28F}">
      <dgm:prSet/>
      <dgm:spPr/>
      <dgm:t>
        <a:bodyPr/>
        <a:lstStyle/>
        <a:p>
          <a:endParaRPr lang="en-US"/>
        </a:p>
      </dgm:t>
    </dgm:pt>
    <dgm:pt modelId="{44C911F4-2FD1-4D11-BEA3-30EA3FFDA510}" type="sibTrans" cxnId="{B7B68CB8-CA4F-4619-B84C-8E366E22F28F}">
      <dgm:prSet/>
      <dgm:spPr/>
      <dgm:t>
        <a:bodyPr/>
        <a:lstStyle/>
        <a:p>
          <a:endParaRPr lang="en-US"/>
        </a:p>
      </dgm:t>
    </dgm:pt>
    <dgm:pt modelId="{E41A8679-0E0B-4B2C-8CC0-2AC8E67B8C45}">
      <dgm:prSet phldrT="[Text]"/>
      <dgm:spPr/>
      <dgm:t>
        <a:bodyPr/>
        <a:lstStyle/>
        <a:p>
          <a:r>
            <a:rPr lang="en-US" b="1" dirty="0">
              <a:solidFill>
                <a:srgbClr val="006600"/>
              </a:solidFill>
            </a:rPr>
            <a:t>70%</a:t>
          </a:r>
        </a:p>
      </dgm:t>
    </dgm:pt>
    <dgm:pt modelId="{CECAC044-29A2-4A86-B3DB-A81BBE89DCBF}" type="parTrans" cxnId="{B6310A63-F212-49A9-AC6F-D8B3EE6BD197}">
      <dgm:prSet/>
      <dgm:spPr/>
      <dgm:t>
        <a:bodyPr/>
        <a:lstStyle/>
        <a:p>
          <a:endParaRPr lang="en-US"/>
        </a:p>
      </dgm:t>
    </dgm:pt>
    <dgm:pt modelId="{4DE5BFFE-4419-4DF1-8E28-2E97EB77F101}" type="sibTrans" cxnId="{B6310A63-F212-49A9-AC6F-D8B3EE6BD197}">
      <dgm:prSet/>
      <dgm:spPr/>
      <dgm:t>
        <a:bodyPr/>
        <a:lstStyle/>
        <a:p>
          <a:endParaRPr lang="en-US"/>
        </a:p>
      </dgm:t>
    </dgm:pt>
    <dgm:pt modelId="{A3020B44-AF67-4AE8-96B3-F2C69AC3133A}">
      <dgm:prSet phldrT="[Text]" custT="1"/>
      <dgm:spPr/>
      <dgm:t>
        <a:bodyPr/>
        <a:lstStyle/>
        <a:p>
          <a:r>
            <a:rPr lang="en-US" sz="2400" dirty="0"/>
            <a:t>of total subjects by </a:t>
          </a:r>
          <a:r>
            <a:rPr lang="en-US" sz="3200" dirty="0">
              <a:solidFill>
                <a:srgbClr val="006600"/>
              </a:solidFill>
            </a:rPr>
            <a:t>2017</a:t>
          </a:r>
        </a:p>
      </dgm:t>
    </dgm:pt>
    <dgm:pt modelId="{6F22CD87-04A5-4871-BBD0-FB37A84248C5}" type="parTrans" cxnId="{B5C0EAB2-F8A0-446D-B531-ADFE1CD14A41}">
      <dgm:prSet/>
      <dgm:spPr/>
      <dgm:t>
        <a:bodyPr/>
        <a:lstStyle/>
        <a:p>
          <a:endParaRPr lang="en-US"/>
        </a:p>
      </dgm:t>
    </dgm:pt>
    <dgm:pt modelId="{57394D7B-3DC0-4CB3-BACF-856641CFFEFD}" type="sibTrans" cxnId="{B5C0EAB2-F8A0-446D-B531-ADFE1CD14A41}">
      <dgm:prSet/>
      <dgm:spPr/>
      <dgm:t>
        <a:bodyPr/>
        <a:lstStyle/>
        <a:p>
          <a:endParaRPr lang="en-US"/>
        </a:p>
      </dgm:t>
    </dgm:pt>
    <dgm:pt modelId="{0ACF9CF0-9560-4125-96AC-AEDD0A12C389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100%</a:t>
          </a:r>
        </a:p>
      </dgm:t>
    </dgm:pt>
    <dgm:pt modelId="{87B58525-1670-4F51-AF98-DED67DEBBDF6}" type="parTrans" cxnId="{7929C08F-0924-4AEF-951E-AB921B297EA2}">
      <dgm:prSet/>
      <dgm:spPr/>
      <dgm:t>
        <a:bodyPr/>
        <a:lstStyle/>
        <a:p>
          <a:endParaRPr lang="en-US"/>
        </a:p>
      </dgm:t>
    </dgm:pt>
    <dgm:pt modelId="{0A2F389A-11C7-421F-9F19-2A16B88AD723}" type="sibTrans" cxnId="{7929C08F-0924-4AEF-951E-AB921B297EA2}">
      <dgm:prSet/>
      <dgm:spPr/>
      <dgm:t>
        <a:bodyPr/>
        <a:lstStyle/>
        <a:p>
          <a:endParaRPr lang="en-US"/>
        </a:p>
      </dgm:t>
    </dgm:pt>
    <dgm:pt modelId="{5C794A35-E35E-42AC-B72B-2A5CCFE2BAB1}">
      <dgm:prSet phldrT="[Text]" custT="1"/>
      <dgm:spPr/>
      <dgm:t>
        <a:bodyPr/>
        <a:lstStyle/>
        <a:p>
          <a:r>
            <a:rPr lang="en-US" sz="2400" dirty="0"/>
            <a:t>subjects by </a:t>
          </a:r>
          <a:r>
            <a:rPr lang="en-US" sz="3200" dirty="0">
              <a:solidFill>
                <a:srgbClr val="C00000"/>
              </a:solidFill>
            </a:rPr>
            <a:t>2018</a:t>
          </a:r>
        </a:p>
        <a:p>
          <a:endParaRPr lang="en-US" sz="2400" dirty="0">
            <a:solidFill>
              <a:srgbClr val="0000FF"/>
            </a:solidFill>
          </a:endParaRPr>
        </a:p>
        <a:p>
          <a:r>
            <a:rPr lang="en-US" sz="2400" dirty="0">
              <a:solidFill>
                <a:srgbClr val="FF0000"/>
              </a:solidFill>
            </a:rPr>
            <a:t>All subjects </a:t>
          </a:r>
          <a:r>
            <a:rPr lang="en-US" sz="2400" dirty="0">
              <a:solidFill>
                <a:schemeClr val="tx1"/>
              </a:solidFill>
            </a:rPr>
            <a:t>are required to implement 30% blended learning </a:t>
          </a:r>
        </a:p>
      </dgm:t>
    </dgm:pt>
    <dgm:pt modelId="{F28B5D66-8A6A-46F6-984F-A23B8F63FADF}" type="parTrans" cxnId="{2F7EE3E3-2138-479B-8795-732556BF9375}">
      <dgm:prSet/>
      <dgm:spPr/>
      <dgm:t>
        <a:bodyPr/>
        <a:lstStyle/>
        <a:p>
          <a:endParaRPr lang="en-US"/>
        </a:p>
      </dgm:t>
    </dgm:pt>
    <dgm:pt modelId="{E1548CE2-4828-4987-8A29-58479926BA23}" type="sibTrans" cxnId="{2F7EE3E3-2138-479B-8795-732556BF9375}">
      <dgm:prSet/>
      <dgm:spPr/>
      <dgm:t>
        <a:bodyPr/>
        <a:lstStyle/>
        <a:p>
          <a:endParaRPr lang="en-US"/>
        </a:p>
      </dgm:t>
    </dgm:pt>
    <dgm:pt modelId="{71500C57-2B64-4A86-B034-A4C28BC335C3}">
      <dgm:prSet phldrT="[Text]" custT="1"/>
      <dgm:spPr/>
      <dgm:t>
        <a:bodyPr/>
        <a:lstStyle/>
        <a:p>
          <a:endParaRPr lang="en-US" sz="2400" dirty="0">
            <a:solidFill>
              <a:srgbClr val="0000FF"/>
            </a:solidFill>
          </a:endParaRPr>
        </a:p>
        <a:p>
          <a:r>
            <a:rPr lang="en-US" sz="2400" dirty="0">
              <a:solidFill>
                <a:schemeClr val="tx1"/>
              </a:solidFill>
            </a:rPr>
            <a:t>30% of </a:t>
          </a:r>
          <a:r>
            <a:rPr lang="en-US" sz="2400" dirty="0">
              <a:solidFill>
                <a:srgbClr val="FF0000"/>
              </a:solidFill>
            </a:rPr>
            <a:t>all subjects </a:t>
          </a:r>
          <a:r>
            <a:rPr lang="en-US" sz="2400" dirty="0">
              <a:solidFill>
                <a:schemeClr val="tx1"/>
              </a:solidFill>
            </a:rPr>
            <a:t>are required to implement 30% blended learning </a:t>
          </a:r>
        </a:p>
      </dgm:t>
    </dgm:pt>
    <dgm:pt modelId="{A351E2F5-7E9C-4BBD-91B7-0FE50C63F6A4}" type="parTrans" cxnId="{E9D4C06D-8899-48DA-A24E-A3CD3033DD09}">
      <dgm:prSet/>
      <dgm:spPr/>
      <dgm:t>
        <a:bodyPr/>
        <a:lstStyle/>
        <a:p>
          <a:endParaRPr lang="en-US"/>
        </a:p>
      </dgm:t>
    </dgm:pt>
    <dgm:pt modelId="{DA0734CC-2891-49BE-A571-C1828322CDAE}" type="sibTrans" cxnId="{E9D4C06D-8899-48DA-A24E-A3CD3033DD09}">
      <dgm:prSet/>
      <dgm:spPr/>
      <dgm:t>
        <a:bodyPr/>
        <a:lstStyle/>
        <a:p>
          <a:endParaRPr lang="en-US"/>
        </a:p>
      </dgm:t>
    </dgm:pt>
    <dgm:pt modelId="{FC190E1A-CD14-4381-8D2C-5ADA47EE9E02}">
      <dgm:prSet phldrT="[Text]" custT="1"/>
      <dgm:spPr/>
      <dgm:t>
        <a:bodyPr/>
        <a:lstStyle/>
        <a:p>
          <a:endParaRPr lang="en-US" sz="2400" dirty="0">
            <a:solidFill>
              <a:srgbClr val="0000FF"/>
            </a:solidFill>
          </a:endParaRPr>
        </a:p>
        <a:p>
          <a:r>
            <a:rPr lang="en-US" sz="2400" dirty="0">
              <a:solidFill>
                <a:schemeClr val="tx1"/>
              </a:solidFill>
            </a:rPr>
            <a:t>70% of </a:t>
          </a:r>
          <a:r>
            <a:rPr lang="en-US" sz="2400" dirty="0">
              <a:solidFill>
                <a:srgbClr val="FF0000"/>
              </a:solidFill>
            </a:rPr>
            <a:t>all subjects </a:t>
          </a:r>
          <a:r>
            <a:rPr lang="en-US" sz="2400" dirty="0">
              <a:solidFill>
                <a:schemeClr val="tx1"/>
              </a:solidFill>
            </a:rPr>
            <a:t>are required to implement 30% blended learning</a:t>
          </a:r>
        </a:p>
      </dgm:t>
    </dgm:pt>
    <dgm:pt modelId="{14A6E839-8B5F-4895-91E2-F6FDC63E9188}" type="parTrans" cxnId="{348EE034-C287-4768-A908-1D630EFE9F34}">
      <dgm:prSet/>
      <dgm:spPr/>
      <dgm:t>
        <a:bodyPr/>
        <a:lstStyle/>
        <a:p>
          <a:endParaRPr lang="en-US"/>
        </a:p>
      </dgm:t>
    </dgm:pt>
    <dgm:pt modelId="{0E787B7A-DA99-4799-B5A8-2670E899735F}" type="sibTrans" cxnId="{348EE034-C287-4768-A908-1D630EFE9F34}">
      <dgm:prSet/>
      <dgm:spPr/>
      <dgm:t>
        <a:bodyPr/>
        <a:lstStyle/>
        <a:p>
          <a:endParaRPr lang="en-US"/>
        </a:p>
      </dgm:t>
    </dgm:pt>
    <dgm:pt modelId="{5005DD99-A58B-4512-8A3C-D2F383F78505}" type="pres">
      <dgm:prSet presAssocID="{F4A9755B-C868-40E5-A5DF-21A8CFB7658F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EA318296-2D9B-489F-9703-B30E83E0665F}" type="pres">
      <dgm:prSet presAssocID="{940E2DC9-50A5-467F-8C05-D1DEE45612EB}" presName="composite" presStyleCnt="0"/>
      <dgm:spPr/>
    </dgm:pt>
    <dgm:pt modelId="{87C5BAAC-36A0-40FE-867A-AB2601901D96}" type="pres">
      <dgm:prSet presAssocID="{940E2DC9-50A5-467F-8C05-D1DEE45612EB}" presName="BackAccent" presStyleLbl="bgShp" presStyleIdx="0" presStyleCnt="3"/>
      <dgm:spPr/>
    </dgm:pt>
    <dgm:pt modelId="{FEC963AF-8C19-41E8-A19D-30469AA4D714}" type="pres">
      <dgm:prSet presAssocID="{940E2DC9-50A5-467F-8C05-D1DEE45612EB}" presName="Accent" presStyleLbl="alignNode1" presStyleIdx="0" presStyleCnt="3"/>
      <dgm:spPr>
        <a:solidFill>
          <a:srgbClr val="0000FF"/>
        </a:solidFill>
        <a:ln>
          <a:solidFill>
            <a:srgbClr val="C00000"/>
          </a:solidFill>
        </a:ln>
      </dgm:spPr>
    </dgm:pt>
    <dgm:pt modelId="{25DAF508-579C-4482-84B1-678C68A7ABF2}" type="pres">
      <dgm:prSet presAssocID="{940E2DC9-50A5-467F-8C05-D1DEE45612EB}" presName="Child" presStyleLbl="revTx" presStyleIdx="0" presStyleCnt="6" custLinFactNeighborX="3145" custLinFactNeighborY="1056">
        <dgm:presLayoutVars>
          <dgm:chMax val="0"/>
          <dgm:chPref val="0"/>
          <dgm:bulletEnabled val="1"/>
        </dgm:presLayoutVars>
      </dgm:prSet>
      <dgm:spPr/>
    </dgm:pt>
    <dgm:pt modelId="{08338392-5208-445C-91D3-2BF3C1D4926C}" type="pres">
      <dgm:prSet presAssocID="{940E2DC9-50A5-467F-8C05-D1DEE45612EB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0F835EDA-1509-4724-BE9C-FBB0C7398F8B}" type="pres">
      <dgm:prSet presAssocID="{43A85412-49DF-4695-92BA-3EB49A0BBFFA}" presName="sibTrans" presStyleCnt="0"/>
      <dgm:spPr/>
    </dgm:pt>
    <dgm:pt modelId="{EC07EC4C-2E65-4B7F-8682-8F08E0DF2D5C}" type="pres">
      <dgm:prSet presAssocID="{E41A8679-0E0B-4B2C-8CC0-2AC8E67B8C45}" presName="composite" presStyleCnt="0"/>
      <dgm:spPr/>
    </dgm:pt>
    <dgm:pt modelId="{F1440284-71F1-4FD9-864A-61F12DB1C522}" type="pres">
      <dgm:prSet presAssocID="{E41A8679-0E0B-4B2C-8CC0-2AC8E67B8C45}" presName="BackAccent" presStyleLbl="bgShp" presStyleIdx="1" presStyleCnt="3"/>
      <dgm:spPr/>
    </dgm:pt>
    <dgm:pt modelId="{0CB873D7-924D-49EB-AF73-63C497EF5510}" type="pres">
      <dgm:prSet presAssocID="{E41A8679-0E0B-4B2C-8CC0-2AC8E67B8C45}" presName="Accent" presStyleLbl="alignNode1" presStyleIdx="1" presStyleCnt="3"/>
      <dgm:spPr>
        <a:solidFill>
          <a:srgbClr val="006600"/>
        </a:solidFill>
      </dgm:spPr>
    </dgm:pt>
    <dgm:pt modelId="{D466B55E-5E20-4B94-891D-1CBA2E6A82CA}" type="pres">
      <dgm:prSet presAssocID="{E41A8679-0E0B-4B2C-8CC0-2AC8E67B8C45}" presName="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A03CE3B2-30A5-4185-B4B0-064115BD6697}" type="pres">
      <dgm:prSet presAssocID="{E41A8679-0E0B-4B2C-8CC0-2AC8E67B8C45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682E8A7A-E625-4469-B77A-7011B315FEE0}" type="pres">
      <dgm:prSet presAssocID="{4DE5BFFE-4419-4DF1-8E28-2E97EB77F101}" presName="sibTrans" presStyleCnt="0"/>
      <dgm:spPr/>
    </dgm:pt>
    <dgm:pt modelId="{CDDD7175-F36D-4007-91F6-2316F91F940B}" type="pres">
      <dgm:prSet presAssocID="{0ACF9CF0-9560-4125-96AC-AEDD0A12C389}" presName="composite" presStyleCnt="0"/>
      <dgm:spPr/>
    </dgm:pt>
    <dgm:pt modelId="{3E43734F-EE6C-42CE-8BD5-11FA69A97397}" type="pres">
      <dgm:prSet presAssocID="{0ACF9CF0-9560-4125-96AC-AEDD0A12C389}" presName="BackAccent" presStyleLbl="bgShp" presStyleIdx="2" presStyleCnt="3"/>
      <dgm:spPr/>
    </dgm:pt>
    <dgm:pt modelId="{4730C7A0-AC30-41D8-8F4C-C60BA3338932}" type="pres">
      <dgm:prSet presAssocID="{0ACF9CF0-9560-4125-96AC-AEDD0A12C389}" presName="Accent" presStyleLbl="alignNode1" presStyleIdx="2" presStyleCnt="3"/>
      <dgm:spPr/>
    </dgm:pt>
    <dgm:pt modelId="{5C6F42AB-11E8-4191-8425-52F8D8EFF7BA}" type="pres">
      <dgm:prSet presAssocID="{0ACF9CF0-9560-4125-96AC-AEDD0A12C389}" presName="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431C57CF-C744-41D3-B6E2-D2FB7C2735AB}" type="pres">
      <dgm:prSet presAssocID="{0ACF9CF0-9560-4125-96AC-AEDD0A12C389}" presName="Parent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92CBFE04-40DF-4767-8B1C-FC40FBBF35AC}" type="presOf" srcId="{71500C57-2B64-4A86-B034-A4C28BC335C3}" destId="{25DAF508-579C-4482-84B1-678C68A7ABF2}" srcOrd="0" destOrd="1" presId="urn:microsoft.com/office/officeart/2008/layout/IncreasingCircleProcess"/>
    <dgm:cxn modelId="{4D3A8E2D-1E17-439E-95DD-00A154DFF482}" type="presOf" srcId="{9D66A184-45E6-448D-A5AB-EF8A47F66B5B}" destId="{25DAF508-579C-4482-84B1-678C68A7ABF2}" srcOrd="0" destOrd="0" presId="urn:microsoft.com/office/officeart/2008/layout/IncreasingCircleProcess"/>
    <dgm:cxn modelId="{C0F04830-8790-4A66-9B15-73A36BA93880}" type="presOf" srcId="{A3020B44-AF67-4AE8-96B3-F2C69AC3133A}" destId="{D466B55E-5E20-4B94-891D-1CBA2E6A82CA}" srcOrd="0" destOrd="0" presId="urn:microsoft.com/office/officeart/2008/layout/IncreasingCircleProcess"/>
    <dgm:cxn modelId="{348EE034-C287-4768-A908-1D630EFE9F34}" srcId="{E41A8679-0E0B-4B2C-8CC0-2AC8E67B8C45}" destId="{FC190E1A-CD14-4381-8D2C-5ADA47EE9E02}" srcOrd="1" destOrd="0" parTransId="{14A6E839-8B5F-4895-91E2-F6FDC63E9188}" sibTransId="{0E787B7A-DA99-4799-B5A8-2670E899735F}"/>
    <dgm:cxn modelId="{0C0FE35D-1A0C-4518-A77A-07C8A1CB4786}" srcId="{F4A9755B-C868-40E5-A5DF-21A8CFB7658F}" destId="{940E2DC9-50A5-467F-8C05-D1DEE45612EB}" srcOrd="0" destOrd="0" parTransId="{244CD10F-E9CF-480E-9DF2-4B53B28E7D65}" sibTransId="{43A85412-49DF-4695-92BA-3EB49A0BBFFA}"/>
    <dgm:cxn modelId="{B6310A63-F212-49A9-AC6F-D8B3EE6BD197}" srcId="{F4A9755B-C868-40E5-A5DF-21A8CFB7658F}" destId="{E41A8679-0E0B-4B2C-8CC0-2AC8E67B8C45}" srcOrd="1" destOrd="0" parTransId="{CECAC044-29A2-4A86-B3DB-A81BBE89DCBF}" sibTransId="{4DE5BFFE-4419-4DF1-8E28-2E97EB77F101}"/>
    <dgm:cxn modelId="{E9D4C06D-8899-48DA-A24E-A3CD3033DD09}" srcId="{940E2DC9-50A5-467F-8C05-D1DEE45612EB}" destId="{71500C57-2B64-4A86-B034-A4C28BC335C3}" srcOrd="1" destOrd="0" parTransId="{A351E2F5-7E9C-4BBD-91B7-0FE50C63F6A4}" sibTransId="{DA0734CC-2891-49BE-A571-C1828322CDAE}"/>
    <dgm:cxn modelId="{E811F974-4EBE-4265-A16F-5D30F667BCFB}" type="presOf" srcId="{0ACF9CF0-9560-4125-96AC-AEDD0A12C389}" destId="{431C57CF-C744-41D3-B6E2-D2FB7C2735AB}" srcOrd="0" destOrd="0" presId="urn:microsoft.com/office/officeart/2008/layout/IncreasingCircleProcess"/>
    <dgm:cxn modelId="{1666587D-76D2-4855-939C-9A8F30CB2A40}" type="presOf" srcId="{F4A9755B-C868-40E5-A5DF-21A8CFB7658F}" destId="{5005DD99-A58B-4512-8A3C-D2F383F78505}" srcOrd="0" destOrd="0" presId="urn:microsoft.com/office/officeart/2008/layout/IncreasingCircleProcess"/>
    <dgm:cxn modelId="{7929C08F-0924-4AEF-951E-AB921B297EA2}" srcId="{F4A9755B-C868-40E5-A5DF-21A8CFB7658F}" destId="{0ACF9CF0-9560-4125-96AC-AEDD0A12C389}" srcOrd="2" destOrd="0" parTransId="{87B58525-1670-4F51-AF98-DED67DEBBDF6}" sibTransId="{0A2F389A-11C7-421F-9F19-2A16B88AD723}"/>
    <dgm:cxn modelId="{B5C0EAB2-F8A0-446D-B531-ADFE1CD14A41}" srcId="{E41A8679-0E0B-4B2C-8CC0-2AC8E67B8C45}" destId="{A3020B44-AF67-4AE8-96B3-F2C69AC3133A}" srcOrd="0" destOrd="0" parTransId="{6F22CD87-04A5-4871-BBD0-FB37A84248C5}" sibTransId="{57394D7B-3DC0-4CB3-BACF-856641CFFEFD}"/>
    <dgm:cxn modelId="{B7B68CB8-CA4F-4619-B84C-8E366E22F28F}" srcId="{940E2DC9-50A5-467F-8C05-D1DEE45612EB}" destId="{9D66A184-45E6-448D-A5AB-EF8A47F66B5B}" srcOrd="0" destOrd="0" parTransId="{0391334E-CDF4-4FE6-AE46-0E57190CFFA4}" sibTransId="{44C911F4-2FD1-4D11-BEA3-30EA3FFDA510}"/>
    <dgm:cxn modelId="{CF7F1BD3-3DB6-484B-BE72-4E16CFA7B031}" type="presOf" srcId="{940E2DC9-50A5-467F-8C05-D1DEE45612EB}" destId="{08338392-5208-445C-91D3-2BF3C1D4926C}" srcOrd="0" destOrd="0" presId="urn:microsoft.com/office/officeart/2008/layout/IncreasingCircleProcess"/>
    <dgm:cxn modelId="{A6AD7ED3-1BEE-40FE-B732-488C8A22829C}" type="presOf" srcId="{E41A8679-0E0B-4B2C-8CC0-2AC8E67B8C45}" destId="{A03CE3B2-30A5-4185-B4B0-064115BD6697}" srcOrd="0" destOrd="0" presId="urn:microsoft.com/office/officeart/2008/layout/IncreasingCircleProcess"/>
    <dgm:cxn modelId="{145301D8-F3F9-43FF-BD4C-225F882E7047}" type="presOf" srcId="{5C794A35-E35E-42AC-B72B-2A5CCFE2BAB1}" destId="{5C6F42AB-11E8-4191-8425-52F8D8EFF7BA}" srcOrd="0" destOrd="0" presId="urn:microsoft.com/office/officeart/2008/layout/IncreasingCircleProcess"/>
    <dgm:cxn modelId="{2F7EE3E3-2138-479B-8795-732556BF9375}" srcId="{0ACF9CF0-9560-4125-96AC-AEDD0A12C389}" destId="{5C794A35-E35E-42AC-B72B-2A5CCFE2BAB1}" srcOrd="0" destOrd="0" parTransId="{F28B5D66-8A6A-46F6-984F-A23B8F63FADF}" sibTransId="{E1548CE2-4828-4987-8A29-58479926BA23}"/>
    <dgm:cxn modelId="{A95687F1-60D3-43F0-8C06-333506FFD25A}" type="presOf" srcId="{FC190E1A-CD14-4381-8D2C-5ADA47EE9E02}" destId="{D466B55E-5E20-4B94-891D-1CBA2E6A82CA}" srcOrd="0" destOrd="1" presId="urn:microsoft.com/office/officeart/2008/layout/IncreasingCircleProcess"/>
    <dgm:cxn modelId="{FC3290D7-7F61-44D9-89A8-9FF74A6E97EE}" type="presParOf" srcId="{5005DD99-A58B-4512-8A3C-D2F383F78505}" destId="{EA318296-2D9B-489F-9703-B30E83E0665F}" srcOrd="0" destOrd="0" presId="urn:microsoft.com/office/officeart/2008/layout/IncreasingCircleProcess"/>
    <dgm:cxn modelId="{7CF522B1-672E-4543-A884-A57AF393AD72}" type="presParOf" srcId="{EA318296-2D9B-489F-9703-B30E83E0665F}" destId="{87C5BAAC-36A0-40FE-867A-AB2601901D96}" srcOrd="0" destOrd="0" presId="urn:microsoft.com/office/officeart/2008/layout/IncreasingCircleProcess"/>
    <dgm:cxn modelId="{7A5DEBD0-0115-47F2-ADDC-071C02E50831}" type="presParOf" srcId="{EA318296-2D9B-489F-9703-B30E83E0665F}" destId="{FEC963AF-8C19-41E8-A19D-30469AA4D714}" srcOrd="1" destOrd="0" presId="urn:microsoft.com/office/officeart/2008/layout/IncreasingCircleProcess"/>
    <dgm:cxn modelId="{E69F22C2-802D-4722-90C9-ED440431925E}" type="presParOf" srcId="{EA318296-2D9B-489F-9703-B30E83E0665F}" destId="{25DAF508-579C-4482-84B1-678C68A7ABF2}" srcOrd="2" destOrd="0" presId="urn:microsoft.com/office/officeart/2008/layout/IncreasingCircleProcess"/>
    <dgm:cxn modelId="{1AC82342-0736-4C78-B14B-E36A77B88D10}" type="presParOf" srcId="{EA318296-2D9B-489F-9703-B30E83E0665F}" destId="{08338392-5208-445C-91D3-2BF3C1D4926C}" srcOrd="3" destOrd="0" presId="urn:microsoft.com/office/officeart/2008/layout/IncreasingCircleProcess"/>
    <dgm:cxn modelId="{CBA34BCE-8AD2-4318-9E9B-9A1EE3F22C3A}" type="presParOf" srcId="{5005DD99-A58B-4512-8A3C-D2F383F78505}" destId="{0F835EDA-1509-4724-BE9C-FBB0C7398F8B}" srcOrd="1" destOrd="0" presId="urn:microsoft.com/office/officeart/2008/layout/IncreasingCircleProcess"/>
    <dgm:cxn modelId="{82F2B351-40D6-4018-86C2-1F1617C368FE}" type="presParOf" srcId="{5005DD99-A58B-4512-8A3C-D2F383F78505}" destId="{EC07EC4C-2E65-4B7F-8682-8F08E0DF2D5C}" srcOrd="2" destOrd="0" presId="urn:microsoft.com/office/officeart/2008/layout/IncreasingCircleProcess"/>
    <dgm:cxn modelId="{15BFA869-C233-4876-A680-35766DF6ECE7}" type="presParOf" srcId="{EC07EC4C-2E65-4B7F-8682-8F08E0DF2D5C}" destId="{F1440284-71F1-4FD9-864A-61F12DB1C522}" srcOrd="0" destOrd="0" presId="urn:microsoft.com/office/officeart/2008/layout/IncreasingCircleProcess"/>
    <dgm:cxn modelId="{17AA6B20-D1A7-4CBE-93A2-740732C46D4C}" type="presParOf" srcId="{EC07EC4C-2E65-4B7F-8682-8F08E0DF2D5C}" destId="{0CB873D7-924D-49EB-AF73-63C497EF5510}" srcOrd="1" destOrd="0" presId="urn:microsoft.com/office/officeart/2008/layout/IncreasingCircleProcess"/>
    <dgm:cxn modelId="{75FF3E6F-3878-4632-AB45-80D716E585CF}" type="presParOf" srcId="{EC07EC4C-2E65-4B7F-8682-8F08E0DF2D5C}" destId="{D466B55E-5E20-4B94-891D-1CBA2E6A82CA}" srcOrd="2" destOrd="0" presId="urn:microsoft.com/office/officeart/2008/layout/IncreasingCircleProcess"/>
    <dgm:cxn modelId="{F580058E-FC51-442F-B0D9-6C9B75E8C7D5}" type="presParOf" srcId="{EC07EC4C-2E65-4B7F-8682-8F08E0DF2D5C}" destId="{A03CE3B2-30A5-4185-B4B0-064115BD6697}" srcOrd="3" destOrd="0" presId="urn:microsoft.com/office/officeart/2008/layout/IncreasingCircleProcess"/>
    <dgm:cxn modelId="{7C793803-7F2B-4B54-9F67-CB78F74E668A}" type="presParOf" srcId="{5005DD99-A58B-4512-8A3C-D2F383F78505}" destId="{682E8A7A-E625-4469-B77A-7011B315FEE0}" srcOrd="3" destOrd="0" presId="urn:microsoft.com/office/officeart/2008/layout/IncreasingCircleProcess"/>
    <dgm:cxn modelId="{EB0075E3-A44E-4FC2-956E-040663E8929A}" type="presParOf" srcId="{5005DD99-A58B-4512-8A3C-D2F383F78505}" destId="{CDDD7175-F36D-4007-91F6-2316F91F940B}" srcOrd="4" destOrd="0" presId="urn:microsoft.com/office/officeart/2008/layout/IncreasingCircleProcess"/>
    <dgm:cxn modelId="{72BAB4CD-F178-4419-8234-D38767E5B865}" type="presParOf" srcId="{CDDD7175-F36D-4007-91F6-2316F91F940B}" destId="{3E43734F-EE6C-42CE-8BD5-11FA69A97397}" srcOrd="0" destOrd="0" presId="urn:microsoft.com/office/officeart/2008/layout/IncreasingCircleProcess"/>
    <dgm:cxn modelId="{D64ACD29-4BDF-4785-9C71-4B0271455D6D}" type="presParOf" srcId="{CDDD7175-F36D-4007-91F6-2316F91F940B}" destId="{4730C7A0-AC30-41D8-8F4C-C60BA3338932}" srcOrd="1" destOrd="0" presId="urn:microsoft.com/office/officeart/2008/layout/IncreasingCircleProcess"/>
    <dgm:cxn modelId="{1BCBA51F-BD60-4C50-ADDB-0F5B4141253E}" type="presParOf" srcId="{CDDD7175-F36D-4007-91F6-2316F91F940B}" destId="{5C6F42AB-11E8-4191-8425-52F8D8EFF7BA}" srcOrd="2" destOrd="0" presId="urn:microsoft.com/office/officeart/2008/layout/IncreasingCircleProcess"/>
    <dgm:cxn modelId="{B93B185B-434F-45FE-B5D8-9D9F1379A6FD}" type="presParOf" srcId="{CDDD7175-F36D-4007-91F6-2316F91F940B}" destId="{431C57CF-C744-41D3-B6E2-D2FB7C2735AB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BAAC-36A0-40FE-867A-AB2601901D96}">
      <dsp:nvSpPr>
        <dsp:cNvPr id="0" name=""/>
        <dsp:cNvSpPr/>
      </dsp:nvSpPr>
      <dsp:spPr>
        <a:xfrm>
          <a:off x="2310" y="0"/>
          <a:ext cx="783975" cy="783975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EC963AF-8C19-41E8-A19D-30469AA4D714}">
      <dsp:nvSpPr>
        <dsp:cNvPr id="0" name=""/>
        <dsp:cNvSpPr/>
      </dsp:nvSpPr>
      <dsp:spPr>
        <a:xfrm>
          <a:off x="80707" y="78397"/>
          <a:ext cx="627180" cy="627180"/>
        </a:xfrm>
        <a:prstGeom prst="chord">
          <a:avLst>
            <a:gd name="adj1" fmla="val 1168272"/>
            <a:gd name="adj2" fmla="val 9631728"/>
          </a:avLst>
        </a:prstGeom>
        <a:solidFill>
          <a:srgbClr val="0000FF"/>
        </a:solidFill>
        <a:ln w="6350" cap="flat" cmpd="sng" algn="ctr">
          <a:solidFill>
            <a:srgbClr val="C00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DAF508-579C-4482-84B1-678C68A7ABF2}">
      <dsp:nvSpPr>
        <dsp:cNvPr id="0" name=""/>
        <dsp:cNvSpPr/>
      </dsp:nvSpPr>
      <dsp:spPr>
        <a:xfrm>
          <a:off x="1022554" y="818815"/>
          <a:ext cx="2319260" cy="329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of </a:t>
          </a:r>
          <a:r>
            <a:rPr lang="en-US" sz="2400" kern="1200" dirty="0">
              <a:solidFill>
                <a:srgbClr val="FF0000"/>
              </a:solidFill>
            </a:rPr>
            <a:t>total subjects </a:t>
          </a:r>
          <a:r>
            <a:rPr lang="en-US" sz="2400" kern="1200" dirty="0"/>
            <a:t>by </a:t>
          </a:r>
          <a:r>
            <a:rPr lang="en-US" sz="3200" kern="1200" dirty="0">
              <a:solidFill>
                <a:srgbClr val="0000FF"/>
              </a:solidFill>
            </a:rPr>
            <a:t>2016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rgbClr val="0000FF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30% of </a:t>
          </a:r>
          <a:r>
            <a:rPr lang="en-US" sz="2400" kern="1200" dirty="0">
              <a:solidFill>
                <a:srgbClr val="FF0000"/>
              </a:solidFill>
            </a:rPr>
            <a:t>all subjects </a:t>
          </a:r>
          <a:r>
            <a:rPr lang="en-US" sz="2400" kern="1200" dirty="0">
              <a:solidFill>
                <a:schemeClr val="tx1"/>
              </a:solidFill>
            </a:rPr>
            <a:t>are required to implement 30% blended learning </a:t>
          </a:r>
        </a:p>
      </dsp:txBody>
      <dsp:txXfrm>
        <a:off x="1022554" y="818815"/>
        <a:ext cx="2319260" cy="3299230"/>
      </dsp:txXfrm>
    </dsp:sp>
    <dsp:sp modelId="{08338392-5208-445C-91D3-2BF3C1D4926C}">
      <dsp:nvSpPr>
        <dsp:cNvPr id="0" name=""/>
        <dsp:cNvSpPr/>
      </dsp:nvSpPr>
      <dsp:spPr>
        <a:xfrm>
          <a:off x="949614" y="0"/>
          <a:ext cx="2319260" cy="783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140" tIns="104140" rIns="104140" bIns="104140" numCol="1" spcCol="1270" anchor="b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>
              <a:solidFill>
                <a:srgbClr val="0000FF"/>
              </a:solidFill>
            </a:rPr>
            <a:t>30% </a:t>
          </a:r>
        </a:p>
      </dsp:txBody>
      <dsp:txXfrm>
        <a:off x="949614" y="0"/>
        <a:ext cx="2319260" cy="783975"/>
      </dsp:txXfrm>
    </dsp:sp>
    <dsp:sp modelId="{F1440284-71F1-4FD9-864A-61F12DB1C522}">
      <dsp:nvSpPr>
        <dsp:cNvPr id="0" name=""/>
        <dsp:cNvSpPr/>
      </dsp:nvSpPr>
      <dsp:spPr>
        <a:xfrm>
          <a:off x="3432203" y="0"/>
          <a:ext cx="783975" cy="783975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CB873D7-924D-49EB-AF73-63C497EF5510}">
      <dsp:nvSpPr>
        <dsp:cNvPr id="0" name=""/>
        <dsp:cNvSpPr/>
      </dsp:nvSpPr>
      <dsp:spPr>
        <a:xfrm>
          <a:off x="3510600" y="78397"/>
          <a:ext cx="627180" cy="627180"/>
        </a:xfrm>
        <a:prstGeom prst="chord">
          <a:avLst>
            <a:gd name="adj1" fmla="val 20431728"/>
            <a:gd name="adj2" fmla="val 11968272"/>
          </a:avLst>
        </a:prstGeom>
        <a:solidFill>
          <a:srgbClr val="00660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66B55E-5E20-4B94-891D-1CBA2E6A82CA}">
      <dsp:nvSpPr>
        <dsp:cNvPr id="0" name=""/>
        <dsp:cNvSpPr/>
      </dsp:nvSpPr>
      <dsp:spPr>
        <a:xfrm>
          <a:off x="4379506" y="783975"/>
          <a:ext cx="2319260" cy="329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of total subjects by </a:t>
          </a:r>
          <a:r>
            <a:rPr lang="en-US" sz="3200" kern="1200" dirty="0">
              <a:solidFill>
                <a:srgbClr val="006600"/>
              </a:solidFill>
            </a:rPr>
            <a:t>2017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rgbClr val="0000FF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70% of </a:t>
          </a:r>
          <a:r>
            <a:rPr lang="en-US" sz="2400" kern="1200" dirty="0">
              <a:solidFill>
                <a:srgbClr val="FF0000"/>
              </a:solidFill>
            </a:rPr>
            <a:t>all subjects </a:t>
          </a:r>
          <a:r>
            <a:rPr lang="en-US" sz="2400" kern="1200" dirty="0">
              <a:solidFill>
                <a:schemeClr val="tx1"/>
              </a:solidFill>
            </a:rPr>
            <a:t>are required to implement 30% blended learning</a:t>
          </a:r>
        </a:p>
      </dsp:txBody>
      <dsp:txXfrm>
        <a:off x="4379506" y="783975"/>
        <a:ext cx="2319260" cy="3299230"/>
      </dsp:txXfrm>
    </dsp:sp>
    <dsp:sp modelId="{A03CE3B2-30A5-4185-B4B0-064115BD6697}">
      <dsp:nvSpPr>
        <dsp:cNvPr id="0" name=""/>
        <dsp:cNvSpPr/>
      </dsp:nvSpPr>
      <dsp:spPr>
        <a:xfrm>
          <a:off x="4379506" y="0"/>
          <a:ext cx="2319260" cy="783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140" tIns="104140" rIns="104140" bIns="104140" numCol="1" spcCol="1270" anchor="b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>
              <a:solidFill>
                <a:srgbClr val="006600"/>
              </a:solidFill>
            </a:rPr>
            <a:t>70%</a:t>
          </a:r>
        </a:p>
      </dsp:txBody>
      <dsp:txXfrm>
        <a:off x="4379506" y="0"/>
        <a:ext cx="2319260" cy="783975"/>
      </dsp:txXfrm>
    </dsp:sp>
    <dsp:sp modelId="{3E43734F-EE6C-42CE-8BD5-11FA69A97397}">
      <dsp:nvSpPr>
        <dsp:cNvPr id="0" name=""/>
        <dsp:cNvSpPr/>
      </dsp:nvSpPr>
      <dsp:spPr>
        <a:xfrm>
          <a:off x="6862096" y="0"/>
          <a:ext cx="783975" cy="783975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730C7A0-AC30-41D8-8F4C-C60BA3338932}">
      <dsp:nvSpPr>
        <dsp:cNvPr id="0" name=""/>
        <dsp:cNvSpPr/>
      </dsp:nvSpPr>
      <dsp:spPr>
        <a:xfrm>
          <a:off x="6940493" y="78397"/>
          <a:ext cx="627180" cy="627180"/>
        </a:xfrm>
        <a:prstGeom prst="chord">
          <a:avLst>
            <a:gd name="adj1" fmla="val 162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6F42AB-11E8-4191-8425-52F8D8EFF7BA}">
      <dsp:nvSpPr>
        <dsp:cNvPr id="0" name=""/>
        <dsp:cNvSpPr/>
      </dsp:nvSpPr>
      <dsp:spPr>
        <a:xfrm>
          <a:off x="7809399" y="783975"/>
          <a:ext cx="2319260" cy="329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subjects by </a:t>
          </a:r>
          <a:r>
            <a:rPr lang="en-US" sz="3200" kern="1200" dirty="0">
              <a:solidFill>
                <a:srgbClr val="C00000"/>
              </a:solidFill>
            </a:rPr>
            <a:t>2018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rgbClr val="0000FF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0000"/>
              </a:solidFill>
            </a:rPr>
            <a:t>All subjects </a:t>
          </a:r>
          <a:r>
            <a:rPr lang="en-US" sz="2400" kern="1200" dirty="0">
              <a:solidFill>
                <a:schemeClr val="tx1"/>
              </a:solidFill>
            </a:rPr>
            <a:t>are required to implement 30% blended learning </a:t>
          </a:r>
        </a:p>
      </dsp:txBody>
      <dsp:txXfrm>
        <a:off x="7809399" y="783975"/>
        <a:ext cx="2319260" cy="3299230"/>
      </dsp:txXfrm>
    </dsp:sp>
    <dsp:sp modelId="{431C57CF-C744-41D3-B6E2-D2FB7C2735AB}">
      <dsp:nvSpPr>
        <dsp:cNvPr id="0" name=""/>
        <dsp:cNvSpPr/>
      </dsp:nvSpPr>
      <dsp:spPr>
        <a:xfrm>
          <a:off x="7809399" y="0"/>
          <a:ext cx="2319260" cy="783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140" tIns="104140" rIns="104140" bIns="104140" numCol="1" spcCol="1270" anchor="b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>
              <a:solidFill>
                <a:srgbClr val="C00000"/>
              </a:solidFill>
            </a:rPr>
            <a:t>100%</a:t>
          </a:r>
        </a:p>
      </dsp:txBody>
      <dsp:txXfrm>
        <a:off x="7809399" y="0"/>
        <a:ext cx="2319260" cy="783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0.12638</cdr:x>
      <cdr:y>0.04586</cdr:y>
    </cdr:from>
    <cdr:to>
      <cdr:x>0.40911</cdr:x>
      <cdr:y>0.1536</cdr:y>
    </cdr:to>
    <cdr:sp macro="" textlink="">
      <cdr:nvSpPr>
        <cdr:cNvPr id="2" name="Right Brace 1">
          <a:extLst xmlns:a="http://schemas.openxmlformats.org/drawingml/2006/main">
            <a:ext uri="{FF2B5EF4-FFF2-40B4-BE49-F238E27FC236}">
              <a16:creationId xmlns:a16="http://schemas.microsoft.com/office/drawing/2014/main" id="{B1B3EF93-CAD6-47BB-8252-AA01AB1E836D}"/>
            </a:ext>
          </a:extLst>
        </cdr:cNvPr>
        <cdr:cNvSpPr/>
      </cdr:nvSpPr>
      <cdr:spPr>
        <a:xfrm xmlns:a="http://schemas.openxmlformats.org/drawingml/2006/main" rot="5400000">
          <a:off x="2607306" y="-1030433"/>
          <a:ext cx="523221" cy="3029452"/>
        </a:xfrm>
        <a:prstGeom xmlns:a="http://schemas.openxmlformats.org/drawingml/2006/main" prst="rightBrace">
          <a:avLst>
            <a:gd name="adj1" fmla="val 0"/>
            <a:gd name="adj2" fmla="val 42823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MY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0284" y="0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67711-697A-43D3-ABB1-322A615A0FE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65807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0284" y="6465807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ECE80-FD4A-4773-8BC4-C56149188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15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A1711-EE60-42DD-A24A-BB983ADD197F}" type="datetimeFigureOut">
              <a:rPr lang="en-MY" smtClean="0"/>
              <a:t>14/5/2020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934" y="3275965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7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34DAD-E998-4F98-981A-0A91A2C6090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7569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0060eff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35488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0060eff02_0_0:notes"/>
          <p:cNvSpPr txBox="1">
            <a:spLocks noGrp="1"/>
          </p:cNvSpPr>
          <p:nvPr>
            <p:ph type="body" idx="1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11fbb85c7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35488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11fbb85c7_0_418:notes"/>
          <p:cNvSpPr txBox="1">
            <a:spLocks noGrp="1"/>
          </p:cNvSpPr>
          <p:nvPr>
            <p:ph type="body" idx="1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13388" y="381000"/>
            <a:ext cx="3376612" cy="189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1440515" y="2407101"/>
            <a:ext cx="11524110" cy="2280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00163204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13388" y="381000"/>
            <a:ext cx="3376612" cy="189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001632045_0_90:notes"/>
          <p:cNvSpPr txBox="1">
            <a:spLocks noGrp="1"/>
          </p:cNvSpPr>
          <p:nvPr>
            <p:ph type="body" idx="1"/>
          </p:nvPr>
        </p:nvSpPr>
        <p:spPr>
          <a:xfrm>
            <a:off x="1440515" y="2407101"/>
            <a:ext cx="11524110" cy="2280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001632045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13388" y="381000"/>
            <a:ext cx="3376612" cy="189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001632045_0_136:notes"/>
          <p:cNvSpPr txBox="1">
            <a:spLocks noGrp="1"/>
          </p:cNvSpPr>
          <p:nvPr>
            <p:ph type="body" idx="1"/>
          </p:nvPr>
        </p:nvSpPr>
        <p:spPr>
          <a:xfrm>
            <a:off x="1440515" y="2407101"/>
            <a:ext cx="11524110" cy="2280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35488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8:notes"/>
          <p:cNvSpPr txBox="1">
            <a:spLocks noGrp="1"/>
          </p:cNvSpPr>
          <p:nvPr>
            <p:ph type="body" idx="1"/>
          </p:nvPr>
        </p:nvSpPr>
        <p:spPr>
          <a:xfrm>
            <a:off x="1325246" y="2456974"/>
            <a:ext cx="10601960" cy="201025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92700" y="638175"/>
            <a:ext cx="3065463" cy="1724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1532-19AF-484C-9523-183287D511A8}" type="datetimeFigureOut">
              <a:rPr lang="en-MY" smtClean="0"/>
              <a:t>14/5/2020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FB397-EB3C-44D7-B643-8916B54BF7B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5001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1532-19AF-484C-9523-183287D511A8}" type="datetimeFigureOut">
              <a:rPr lang="en-MY" smtClean="0"/>
              <a:t>14/5/2020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FB397-EB3C-44D7-B643-8916B54BF7B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3227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1532-19AF-484C-9523-183287D511A8}" type="datetimeFigureOut">
              <a:rPr lang="en-MY" smtClean="0"/>
              <a:t>14/5/2020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FB397-EB3C-44D7-B643-8916B54BF7B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25268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 layout 2">
    <p:bg>
      <p:bgPr>
        <a:solidFill>
          <a:srgbClr val="FFFFF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ctrTitle"/>
          </p:nvPr>
        </p:nvSpPr>
        <p:spPr>
          <a:xfrm>
            <a:off x="2450100" y="1668700"/>
            <a:ext cx="7261200" cy="352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 b="1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 b="1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 b="1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 b="1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 b="1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 b="1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 b="1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99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586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4800" b="1" i="0" u="none" strike="noStrike" cap="none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4800" b="1">
                <a:solidFill>
                  <a:srgbClr val="DA000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4800" b="1">
                <a:solidFill>
                  <a:srgbClr val="DA000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4800" b="1">
                <a:solidFill>
                  <a:srgbClr val="DA000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4800" b="1">
                <a:solidFill>
                  <a:srgbClr val="DA000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4800" b="1">
                <a:solidFill>
                  <a:srgbClr val="DA000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4800" b="1">
                <a:solidFill>
                  <a:srgbClr val="DA000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4800" b="1">
                <a:solidFill>
                  <a:srgbClr val="DA000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4800" b="1"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5587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557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1532-19AF-484C-9523-183287D511A8}" type="datetimeFigureOut">
              <a:rPr lang="en-MY" smtClean="0"/>
              <a:t>14/5/2020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FB397-EB3C-44D7-B643-8916B54BF7B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4588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1532-19AF-484C-9523-183287D511A8}" type="datetimeFigureOut">
              <a:rPr lang="en-MY" smtClean="0"/>
              <a:t>14/5/2020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FB397-EB3C-44D7-B643-8916B54BF7B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1802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1532-19AF-484C-9523-183287D511A8}" type="datetimeFigureOut">
              <a:rPr lang="en-MY" smtClean="0"/>
              <a:t>14/5/2020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FB397-EB3C-44D7-B643-8916B54BF7B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2891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1532-19AF-484C-9523-183287D511A8}" type="datetimeFigureOut">
              <a:rPr lang="en-MY" smtClean="0"/>
              <a:t>14/5/2020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FB397-EB3C-44D7-B643-8916B54BF7B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5978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1532-19AF-484C-9523-183287D511A8}" type="datetimeFigureOut">
              <a:rPr lang="en-MY" smtClean="0"/>
              <a:t>14/5/2020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FB397-EB3C-44D7-B643-8916B54BF7B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0818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1532-19AF-484C-9523-183287D511A8}" type="datetimeFigureOut">
              <a:rPr lang="en-MY" smtClean="0"/>
              <a:t>14/5/2020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FB397-EB3C-44D7-B643-8916B54BF7B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7602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1532-19AF-484C-9523-183287D511A8}" type="datetimeFigureOut">
              <a:rPr lang="en-MY" smtClean="0"/>
              <a:t>14/5/2020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FB397-EB3C-44D7-B643-8916B54BF7B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81214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1532-19AF-484C-9523-183287D511A8}" type="datetimeFigureOut">
              <a:rPr lang="en-MY" smtClean="0"/>
              <a:t>14/5/2020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FB397-EB3C-44D7-B643-8916B54BF7B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468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E1532-19AF-484C-9523-183287D511A8}" type="datetimeFigureOut">
              <a:rPr lang="en-MY" smtClean="0"/>
              <a:t>14/5/2020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FB397-EB3C-44D7-B643-8916B54BF7B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2639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sagepub.com/action/doSearch?target=default&amp;ContribAuthorStored=Celuch%2C+Kevi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mailto:madhu@mmu.edu.my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tsc.2019.100584" TargetMode="External"/><Relationship Id="rId2" Type="http://schemas.openxmlformats.org/officeDocument/2006/relationships/hyperlink" Target="https://www.sciencedirect.com/science/article/abs/pii/S1871187119300380#!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rn.fi/URN:NBN:fi:jyu-201505252001" TargetMode="External"/><Relationship Id="rId5" Type="http://schemas.openxmlformats.org/officeDocument/2006/relationships/hyperlink" Target="https://doi.org/10.1177/0273475308324088" TargetMode="External"/><Relationship Id="rId4" Type="http://schemas.openxmlformats.org/officeDocument/2006/relationships/hyperlink" Target="https://journals.sagepub.com/action/doSearch?target=default&amp;ContribAuthorStored=Celuch%2C+Kevin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FA2A9-28EE-4CEE-886F-36657CBA9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3429" y="3243943"/>
            <a:ext cx="10030690" cy="2387600"/>
          </a:xfrm>
        </p:spPr>
        <p:txBody>
          <a:bodyPr>
            <a:normAutofit fontScale="90000"/>
          </a:bodyPr>
          <a:lstStyle/>
          <a:p>
            <a:r>
              <a:rPr lang="en-MY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Perceived Levels of Critical Thinking Competences </a:t>
            </a:r>
            <a:br>
              <a:rPr lang="en-MY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en-MY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&amp; </a:t>
            </a:r>
            <a:br>
              <a:rPr lang="en-MY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en-MY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Preference of Learning Platforms</a:t>
            </a:r>
            <a:br>
              <a:rPr lang="en-MY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endParaRPr lang="en-MY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43EFE-F90F-4D16-9EDB-9777BB284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6774" y="5375162"/>
            <a:ext cx="9144000" cy="512762"/>
          </a:xfrm>
        </p:spPr>
        <p:txBody>
          <a:bodyPr>
            <a:noAutofit/>
          </a:bodyPr>
          <a:lstStyle/>
          <a:p>
            <a:r>
              <a:rPr lang="en-MY" sz="2000" dirty="0">
                <a:latin typeface="Lucida Handwriting" panose="03010101010101010101" pitchFamily="66" charset="0"/>
              </a:rPr>
              <a:t>Assoc Prof  </a:t>
            </a:r>
            <a:r>
              <a:rPr lang="en-MY" sz="2000" dirty="0" err="1">
                <a:latin typeface="Lucida Handwriting" panose="03010101010101010101" pitchFamily="66" charset="0"/>
              </a:rPr>
              <a:t>Dr.</a:t>
            </a:r>
            <a:r>
              <a:rPr lang="en-MY" sz="2000" dirty="0">
                <a:latin typeface="Lucida Handwriting" panose="03010101010101010101" pitchFamily="66" charset="0"/>
              </a:rPr>
              <a:t> </a:t>
            </a:r>
            <a:r>
              <a:rPr lang="en-MY" sz="2000" dirty="0" err="1">
                <a:latin typeface="Lucida Handwriting" panose="03010101010101010101" pitchFamily="66" charset="0"/>
              </a:rPr>
              <a:t>Madhubala</a:t>
            </a:r>
            <a:r>
              <a:rPr lang="en-MY" sz="2000" dirty="0">
                <a:latin typeface="Lucida Handwriting" panose="03010101010101010101" pitchFamily="66" charset="0"/>
              </a:rPr>
              <a:t>  A/P </a:t>
            </a:r>
            <a:r>
              <a:rPr lang="en-MY" sz="2000" dirty="0" err="1">
                <a:latin typeface="Lucida Handwriting" panose="03010101010101010101" pitchFamily="66" charset="0"/>
              </a:rPr>
              <a:t>Bava</a:t>
            </a:r>
            <a:r>
              <a:rPr lang="en-MY" sz="2000" dirty="0">
                <a:latin typeface="Lucida Handwriting" panose="03010101010101010101" pitchFamily="66" charset="0"/>
              </a:rPr>
              <a:t> </a:t>
            </a:r>
            <a:r>
              <a:rPr lang="en-MY" sz="2000" dirty="0" err="1">
                <a:latin typeface="Lucida Handwriting" panose="03010101010101010101" pitchFamily="66" charset="0"/>
              </a:rPr>
              <a:t>Harji</a:t>
            </a:r>
            <a:endParaRPr lang="en-MY" sz="2000" dirty="0">
              <a:latin typeface="Lucida Handwriting" panose="03010101010101010101" pitchFamily="66" charset="0"/>
            </a:endParaRPr>
          </a:p>
          <a:p>
            <a:r>
              <a:rPr lang="en-MY" sz="2000" dirty="0">
                <a:latin typeface="Lucida Handwriting" panose="03010101010101010101" pitchFamily="66" charset="0"/>
              </a:rPr>
              <a:t>Multimedia University</a:t>
            </a:r>
          </a:p>
          <a:p>
            <a:r>
              <a:rPr lang="en-MY" sz="2000" dirty="0">
                <a:latin typeface="Lucida Handwriting" panose="03010101010101010101" pitchFamily="66" charset="0"/>
              </a:rPr>
              <a:t>Malaysia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D59BEB4-5C57-4FCD-B074-42AA8F89B6CE}"/>
              </a:ext>
            </a:extLst>
          </p:cNvPr>
          <p:cNvSpPr/>
          <p:nvPr/>
        </p:nvSpPr>
        <p:spPr>
          <a:xfrm>
            <a:off x="870857" y="493486"/>
            <a:ext cx="10450285" cy="444137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MY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5925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687CB-403A-4363-975B-6F37A523C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972149">
            <a:off x="8291943" y="1153530"/>
            <a:ext cx="3595255" cy="645142"/>
          </a:xfrm>
        </p:spPr>
        <p:txBody>
          <a:bodyPr>
            <a:normAutofit fontScale="90000"/>
          </a:bodyPr>
          <a:lstStyle/>
          <a:p>
            <a:pPr algn="ctr"/>
            <a:r>
              <a:rPr lang="en-MY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8D0B9-6143-49ED-A931-8FD3377C7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63" y="539997"/>
            <a:ext cx="10515600" cy="436529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MY" sz="3600" b="1" dirty="0">
                <a:solidFill>
                  <a:srgbClr val="FF0000"/>
                </a:solidFill>
              </a:rPr>
              <a:t>Questionnaire</a:t>
            </a:r>
            <a:r>
              <a:rPr lang="en-MY" sz="3600" dirty="0">
                <a:solidFill>
                  <a:srgbClr val="FF0000"/>
                </a:solidFill>
              </a:rPr>
              <a:t> </a:t>
            </a:r>
            <a:endParaRPr lang="en-MY" sz="2000" dirty="0"/>
          </a:p>
          <a:p>
            <a:pPr marL="0" indent="0">
              <a:buNone/>
            </a:pPr>
            <a:r>
              <a:rPr lang="en-MY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Sections:</a:t>
            </a:r>
          </a:p>
          <a:p>
            <a:pPr marL="571500" indent="-571500">
              <a:lnSpc>
                <a:spcPct val="170000"/>
              </a:lnSpc>
              <a:buFont typeface="+mj-lt"/>
              <a:buAutoNum type="romanUcPeriod"/>
            </a:pPr>
            <a:r>
              <a:rPr lang="en-MY" sz="3200" dirty="0">
                <a:latin typeface="Baskerville Old Face" panose="02020602080505020303" pitchFamily="18" charset="0"/>
              </a:rPr>
              <a:t>Self Identity as Critical Thinkers</a:t>
            </a:r>
          </a:p>
          <a:p>
            <a:pPr marL="571500" indent="-571500">
              <a:lnSpc>
                <a:spcPct val="170000"/>
              </a:lnSpc>
              <a:buFont typeface="+mj-lt"/>
              <a:buAutoNum type="romanUcPeriod"/>
            </a:pPr>
            <a:r>
              <a:rPr lang="en-MY" sz="3200" dirty="0">
                <a:latin typeface="Baskerville Old Face" panose="02020602080505020303" pitchFamily="18" charset="0"/>
              </a:rPr>
              <a:t>Perceived Competence Level of CT</a:t>
            </a:r>
          </a:p>
          <a:p>
            <a:pPr marL="571500" indent="-571500">
              <a:lnSpc>
                <a:spcPct val="170000"/>
              </a:lnSpc>
              <a:buFont typeface="+mj-lt"/>
              <a:buAutoNum type="romanUcPeriod"/>
            </a:pPr>
            <a:r>
              <a:rPr lang="en-MY" sz="3200" dirty="0">
                <a:latin typeface="Baskerville Old Face" panose="02020602080505020303" pitchFamily="18" charset="0"/>
              </a:rPr>
              <a:t>Preferred Learning Platform</a:t>
            </a:r>
          </a:p>
          <a:p>
            <a:pPr marL="571500" indent="-571500">
              <a:lnSpc>
                <a:spcPct val="170000"/>
              </a:lnSpc>
              <a:buFont typeface="+mj-lt"/>
              <a:buAutoNum type="romanUcPeriod"/>
            </a:pPr>
            <a:r>
              <a:rPr lang="en-MY" sz="3200" dirty="0">
                <a:latin typeface="Baskerville Old Face" panose="02020602080505020303" pitchFamily="18" charset="0"/>
              </a:rPr>
              <a:t>Activities that Developed Students’ CT Ability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MY" sz="2900" i="1" dirty="0">
                <a:latin typeface="Baskerville Old Face" panose="02020602080505020303" pitchFamily="18" charset="0"/>
              </a:rPr>
              <a:t>Adopted from </a:t>
            </a:r>
            <a:r>
              <a:rPr lang="en-MY" sz="2900" dirty="0">
                <a:latin typeface="Baskerville Old Face" panose="02020602080505020303" pitchFamily="18" charset="0"/>
                <a:cs typeface="Calibri" panose="020F0502020204030204" pitchFamily="34" charset="0"/>
              </a:rPr>
              <a:t> </a:t>
            </a:r>
            <a:r>
              <a:rPr lang="en-MY" sz="2900" dirty="0" err="1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Bezanilla</a:t>
            </a:r>
            <a:r>
              <a:rPr lang="en-MY" sz="29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et al., (2019), </a:t>
            </a:r>
            <a:r>
              <a:rPr lang="en-MY" sz="2900" dirty="0" err="1">
                <a:latin typeface="Baskerville Old Face" panose="020206020805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Celuch</a:t>
            </a:r>
            <a:r>
              <a:rPr lang="en-MY" sz="2900" dirty="0">
                <a:latin typeface="Baskerville Old Face" panose="02020602080505020303" pitchFamily="18" charset="0"/>
              </a:rPr>
              <a:t>, et al. (2008) &amp; </a:t>
            </a:r>
            <a:r>
              <a:rPr lang="en-MY" sz="3200" dirty="0">
                <a:latin typeface="Baskerville Old Face" panose="02020602080505020303" pitchFamily="18" charset="0"/>
              </a:rPr>
              <a:t>Orszag, A. (2015), </a:t>
            </a:r>
            <a:endParaRPr lang="en-MY" sz="2900" dirty="0">
              <a:latin typeface="Baskerville Old Face" panose="02020602080505020303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n-MY" sz="29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MY" sz="2400" dirty="0"/>
          </a:p>
          <a:p>
            <a:pPr marL="0" indent="0">
              <a:buNone/>
            </a:pPr>
            <a:endParaRPr lang="en-MY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1BDB54-A3A9-4FEF-B164-867F070C9660}"/>
              </a:ext>
            </a:extLst>
          </p:cNvPr>
          <p:cNvSpPr txBox="1">
            <a:spLocks/>
          </p:cNvSpPr>
          <p:nvPr/>
        </p:nvSpPr>
        <p:spPr>
          <a:xfrm>
            <a:off x="838200" y="5604774"/>
            <a:ext cx="10515600" cy="747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MY" sz="3200" dirty="0"/>
              <a:t>Reliability of Instrument: </a:t>
            </a:r>
            <a:r>
              <a:rPr lang="en-MY" sz="3200" b="1" u="sng" dirty="0"/>
              <a:t>Cronbach Alpha - </a:t>
            </a:r>
            <a:r>
              <a:rPr lang="en-MY" sz="3600" b="1" u="sng" dirty="0">
                <a:solidFill>
                  <a:srgbClr val="92D050"/>
                </a:solidFill>
              </a:rPr>
              <a:t>0.964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4338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00EB1-9227-42DD-B889-1B7BE5AF6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730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MY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arrington" panose="04040505050002020702" pitchFamily="82" charset="0"/>
              </a:rPr>
              <a:t>Self Identity </a:t>
            </a:r>
            <a:r>
              <a:rPr lang="en-MY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arrington" panose="04040505050002020702" pitchFamily="82" charset="0"/>
              </a:rPr>
              <a:t>as </a:t>
            </a:r>
            <a:r>
              <a:rPr lang="en-MY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arrington" panose="04040505050002020702" pitchFamily="82" charset="0"/>
              </a:rPr>
              <a:t>Critical Thinkers</a:t>
            </a:r>
          </a:p>
          <a:p>
            <a:endParaRPr lang="en-MY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arrington" panose="040405050500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24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DCFC55B-5379-44FD-98DC-1EA88E01B754}"/>
              </a:ext>
            </a:extLst>
          </p:cNvPr>
          <p:cNvSpPr/>
          <p:nvPr/>
        </p:nvSpPr>
        <p:spPr>
          <a:xfrm>
            <a:off x="3839030" y="2192785"/>
            <a:ext cx="6691086" cy="1814285"/>
          </a:xfrm>
          <a:prstGeom prst="ellipse">
            <a:avLst/>
          </a:prstGeom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6B1691-7FAB-477A-B742-0673AE3AA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0686" y="2468663"/>
            <a:ext cx="4775200" cy="1156380"/>
          </a:xfrm>
        </p:spPr>
        <p:txBody>
          <a:bodyPr>
            <a:normAutofit fontScale="90000"/>
          </a:bodyPr>
          <a:lstStyle/>
          <a:p>
            <a:r>
              <a:rPr lang="en-MY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Critical Thinking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BCDC9BC-AE84-4537-91A4-29B515839FD3}"/>
              </a:ext>
            </a:extLst>
          </p:cNvPr>
          <p:cNvSpPr txBox="1">
            <a:spLocks/>
          </p:cNvSpPr>
          <p:nvPr/>
        </p:nvSpPr>
        <p:spPr>
          <a:xfrm>
            <a:off x="391887" y="1285643"/>
            <a:ext cx="4615542" cy="1156380"/>
          </a:xfrm>
          <a:prstGeom prst="rect">
            <a:avLst/>
          </a:prstGeom>
          <a:scene3d>
            <a:camera prst="isometricOffAxis2Top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</a:t>
            </a:r>
          </a:p>
          <a:p>
            <a:endParaRPr lang="en-MY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5920E70-EE74-4D7C-9FF3-F3E3EDE28953}"/>
              </a:ext>
            </a:extLst>
          </p:cNvPr>
          <p:cNvSpPr txBox="1">
            <a:spLocks/>
          </p:cNvSpPr>
          <p:nvPr/>
        </p:nvSpPr>
        <p:spPr>
          <a:xfrm>
            <a:off x="6604002" y="4262815"/>
            <a:ext cx="4615542" cy="1156380"/>
          </a:xfrm>
          <a:prstGeom prst="rect">
            <a:avLst/>
          </a:prstGeom>
          <a:scene3d>
            <a:camera prst="isometricOffAxis2Top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Self-Rating</a:t>
            </a:r>
          </a:p>
          <a:p>
            <a:endParaRPr lang="en-MY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318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AAB56-D06F-4157-92F9-3BD598B23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How important is critical thinking to you?</a:t>
            </a:r>
            <a:br>
              <a:rPr lang="en-MY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MY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ABCE992-A917-4E1A-AA8E-77E25CB70D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678564"/>
              </p:ext>
            </p:extLst>
          </p:nvPr>
        </p:nvGraphicFramePr>
        <p:xfrm>
          <a:off x="838199" y="1320800"/>
          <a:ext cx="10715171" cy="485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88FCF3AE-D4B2-45B5-A329-C7F8520D3E2B}"/>
              </a:ext>
            </a:extLst>
          </p:cNvPr>
          <p:cNvGrpSpPr/>
          <p:nvPr/>
        </p:nvGrpSpPr>
        <p:grpSpPr>
          <a:xfrm>
            <a:off x="8169599" y="1096927"/>
            <a:ext cx="3029453" cy="822568"/>
            <a:chOff x="8169599" y="1096927"/>
            <a:chExt cx="3029453" cy="82256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F7100C2-F122-43A0-9568-AEA9B52EDDD8}"/>
                </a:ext>
              </a:extLst>
            </p:cNvPr>
            <p:cNvSpPr txBox="1"/>
            <p:nvPr/>
          </p:nvSpPr>
          <p:spPr>
            <a:xfrm>
              <a:off x="8345017" y="1096927"/>
              <a:ext cx="28540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2800" dirty="0">
                  <a:solidFill>
                    <a:srgbClr val="FF0000"/>
                  </a:solidFill>
                </a:rPr>
                <a:t>82%</a:t>
              </a:r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B1B3EF93-CAD6-47BB-8252-AA01AB1E836D}"/>
                </a:ext>
              </a:extLst>
            </p:cNvPr>
            <p:cNvSpPr/>
            <p:nvPr/>
          </p:nvSpPr>
          <p:spPr>
            <a:xfrm rot="5400000">
              <a:off x="9422714" y="143159"/>
              <a:ext cx="523221" cy="3029452"/>
            </a:xfrm>
            <a:prstGeom prst="rightBrace">
              <a:avLst>
                <a:gd name="adj1" fmla="val 0"/>
                <a:gd name="adj2" fmla="val 4282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3D8CBC1-42B4-48FA-97DB-AE28C0EB649C}"/>
              </a:ext>
            </a:extLst>
          </p:cNvPr>
          <p:cNvSpPr txBox="1"/>
          <p:nvPr/>
        </p:nvSpPr>
        <p:spPr>
          <a:xfrm>
            <a:off x="2262872" y="1074088"/>
            <a:ext cx="285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dirty="0">
                <a:solidFill>
                  <a:srgbClr val="FF0000"/>
                </a:solidFill>
              </a:rPr>
              <a:t>8%</a:t>
            </a:r>
          </a:p>
        </p:txBody>
      </p:sp>
    </p:spTree>
    <p:extLst>
      <p:ext uri="{BB962C8B-B14F-4D97-AF65-F5344CB8AC3E}">
        <p14:creationId xmlns:p14="http://schemas.microsoft.com/office/powerpoint/2010/main" val="2248871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08A73-1599-4A86-B254-3F860E617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How would you rate your critical thinking ability?</a:t>
            </a:r>
            <a:br>
              <a:rPr lang="en-MY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MY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D3FF66-B7F4-4397-B457-C243E13376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396984"/>
              </p:ext>
            </p:extLst>
          </p:nvPr>
        </p:nvGraphicFramePr>
        <p:xfrm>
          <a:off x="838200" y="1620147"/>
          <a:ext cx="10515600" cy="4556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2778946D-0052-41E8-B87A-7EA75BB3272A}"/>
              </a:ext>
            </a:extLst>
          </p:cNvPr>
          <p:cNvGrpSpPr/>
          <p:nvPr/>
        </p:nvGrpSpPr>
        <p:grpSpPr>
          <a:xfrm>
            <a:off x="6400801" y="1096927"/>
            <a:ext cx="4798252" cy="822568"/>
            <a:chOff x="8169599" y="1096927"/>
            <a:chExt cx="3029453" cy="82256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B35208-A6F2-4A91-B62D-5C05E4B6221B}"/>
                </a:ext>
              </a:extLst>
            </p:cNvPr>
            <p:cNvSpPr txBox="1"/>
            <p:nvPr/>
          </p:nvSpPr>
          <p:spPr>
            <a:xfrm>
              <a:off x="8345017" y="1096927"/>
              <a:ext cx="28540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2800" dirty="0">
                  <a:solidFill>
                    <a:srgbClr val="FF0000"/>
                  </a:solidFill>
                </a:rPr>
                <a:t>78%</a:t>
              </a:r>
            </a:p>
          </p:txBody>
        </p:sp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0A694BB3-78D0-445A-BE26-AE8C55FE4D13}"/>
                </a:ext>
              </a:extLst>
            </p:cNvPr>
            <p:cNvSpPr/>
            <p:nvPr/>
          </p:nvSpPr>
          <p:spPr>
            <a:xfrm rot="5400000">
              <a:off x="9422714" y="143159"/>
              <a:ext cx="523221" cy="3029452"/>
            </a:xfrm>
            <a:prstGeom prst="rightBrace">
              <a:avLst>
                <a:gd name="adj1" fmla="val 0"/>
                <a:gd name="adj2" fmla="val 4282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E96E1D4-9814-416E-A444-606D360B9170}"/>
              </a:ext>
            </a:extLst>
          </p:cNvPr>
          <p:cNvGrpSpPr/>
          <p:nvPr/>
        </p:nvGrpSpPr>
        <p:grpSpPr>
          <a:xfrm>
            <a:off x="2243694" y="1027906"/>
            <a:ext cx="3029453" cy="822568"/>
            <a:chOff x="8169599" y="1096927"/>
            <a:chExt cx="3029453" cy="82256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FC4418-E1CF-4152-8840-E4A52F03039E}"/>
                </a:ext>
              </a:extLst>
            </p:cNvPr>
            <p:cNvSpPr txBox="1"/>
            <p:nvPr/>
          </p:nvSpPr>
          <p:spPr>
            <a:xfrm>
              <a:off x="8345017" y="1096927"/>
              <a:ext cx="28540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2800" dirty="0">
                  <a:solidFill>
                    <a:srgbClr val="FF0000"/>
                  </a:solidFill>
                </a:rPr>
                <a:t>22%</a:t>
              </a:r>
            </a:p>
          </p:txBody>
        </p: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438FEE42-99F9-4568-ABA4-6FD042AA2FB8}"/>
                </a:ext>
              </a:extLst>
            </p:cNvPr>
            <p:cNvSpPr/>
            <p:nvPr/>
          </p:nvSpPr>
          <p:spPr>
            <a:xfrm rot="5400000">
              <a:off x="9422714" y="143159"/>
              <a:ext cx="523221" cy="3029452"/>
            </a:xfrm>
            <a:prstGeom prst="rightBrace">
              <a:avLst>
                <a:gd name="adj1" fmla="val 0"/>
                <a:gd name="adj2" fmla="val 4282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1404423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31C2605-A62E-4F5A-86BA-D08634A8F8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028222"/>
              </p:ext>
            </p:extLst>
          </p:nvPr>
        </p:nvGraphicFramePr>
        <p:xfrm>
          <a:off x="391886" y="1508901"/>
          <a:ext cx="11408227" cy="3840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16288">
                  <a:extLst>
                    <a:ext uri="{9D8B030D-6E8A-4147-A177-3AD203B41FA5}">
                      <a16:colId xmlns:a16="http://schemas.microsoft.com/office/drawing/2014/main" val="3780355059"/>
                    </a:ext>
                  </a:extLst>
                </a:gridCol>
                <a:gridCol w="1743744">
                  <a:extLst>
                    <a:ext uri="{9D8B030D-6E8A-4147-A177-3AD203B41FA5}">
                      <a16:colId xmlns:a16="http://schemas.microsoft.com/office/drawing/2014/main" val="3493981131"/>
                    </a:ext>
                  </a:extLst>
                </a:gridCol>
                <a:gridCol w="1448195">
                  <a:extLst>
                    <a:ext uri="{9D8B030D-6E8A-4147-A177-3AD203B41FA5}">
                      <a16:colId xmlns:a16="http://schemas.microsoft.com/office/drawing/2014/main" val="66343451"/>
                    </a:ext>
                  </a:extLst>
                </a:gridCol>
              </a:tblGrid>
              <a:tr h="271377">
                <a:tc>
                  <a:txBody>
                    <a:bodyPr/>
                    <a:lstStyle/>
                    <a:p>
                      <a:pPr algn="l" fontAlgn="b"/>
                      <a:endParaRPr lang="en-MY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4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</a:t>
                      </a:r>
                      <a:endParaRPr lang="en-MY" sz="4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4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</a:t>
                      </a:r>
                      <a:endParaRPr lang="en-MY" sz="4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846246"/>
                  </a:ext>
                </a:extLst>
              </a:tr>
              <a:tr h="1615299">
                <a:tc>
                  <a:txBody>
                    <a:bodyPr/>
                    <a:lstStyle/>
                    <a:p>
                      <a:pPr algn="l" fontAlgn="ctr"/>
                      <a:r>
                        <a:rPr lang="en-MY" sz="40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</a:t>
                      </a:r>
                      <a:r>
                        <a:rPr lang="en-MY" sz="4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important</a:t>
                      </a:r>
                      <a:r>
                        <a:rPr lang="en-MY" sz="40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critical thinking to you?</a:t>
                      </a:r>
                      <a:endParaRPr lang="en-MY" sz="4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4000" b="1" u="sng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3.94</a:t>
                      </a:r>
                      <a:endParaRPr lang="en-MY" sz="4000" b="1" i="0" u="sng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4000" b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</a:t>
                      </a:r>
                      <a:endParaRPr lang="en-MY" sz="40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34583"/>
                  </a:ext>
                </a:extLst>
              </a:tr>
              <a:tr h="1615299">
                <a:tc>
                  <a:txBody>
                    <a:bodyPr/>
                    <a:lstStyle/>
                    <a:p>
                      <a:pPr algn="l" fontAlgn="ctr"/>
                      <a:r>
                        <a:rPr lang="en-MY" sz="4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would you </a:t>
                      </a:r>
                      <a:r>
                        <a:rPr lang="en-MY" sz="4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rate</a:t>
                      </a:r>
                      <a:r>
                        <a:rPr lang="en-MY" sz="4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your critical thinking ability?</a:t>
                      </a:r>
                      <a:endParaRPr lang="en-MY" sz="4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4000" b="1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3.09</a:t>
                      </a:r>
                      <a:endParaRPr lang="en-MY" sz="40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4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</a:t>
                      </a:r>
                      <a:endParaRPr lang="en-MY" sz="4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7603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41253DF-1A4E-487C-82E7-7BF7E6555D8F}"/>
              </a:ext>
            </a:extLst>
          </p:cNvPr>
          <p:cNvSpPr txBox="1"/>
          <p:nvPr/>
        </p:nvSpPr>
        <p:spPr>
          <a:xfrm>
            <a:off x="3106716" y="442686"/>
            <a:ext cx="5005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Descriptive Statistics</a:t>
            </a:r>
          </a:p>
        </p:txBody>
      </p:sp>
    </p:spTree>
    <p:extLst>
      <p:ext uri="{BB962C8B-B14F-4D97-AF65-F5344CB8AC3E}">
        <p14:creationId xmlns:p14="http://schemas.microsoft.com/office/powerpoint/2010/main" val="291641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3B17EBD4-C955-4A5B-A6FC-FAE9EACB7934}"/>
              </a:ext>
            </a:extLst>
          </p:cNvPr>
          <p:cNvSpPr/>
          <p:nvPr/>
        </p:nvSpPr>
        <p:spPr>
          <a:xfrm>
            <a:off x="7082972" y="4343400"/>
            <a:ext cx="986971" cy="152037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B0EB10-C87E-41D3-9295-A40A42709A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552678"/>
              </p:ext>
            </p:extLst>
          </p:nvPr>
        </p:nvGraphicFramePr>
        <p:xfrm>
          <a:off x="758537" y="554068"/>
          <a:ext cx="10674926" cy="5749863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3958606">
                  <a:extLst>
                    <a:ext uri="{9D8B030D-6E8A-4147-A177-3AD203B41FA5}">
                      <a16:colId xmlns:a16="http://schemas.microsoft.com/office/drawing/2014/main" val="1918005010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val="1452094706"/>
                    </a:ext>
                  </a:extLst>
                </a:gridCol>
                <a:gridCol w="928915">
                  <a:extLst>
                    <a:ext uri="{9D8B030D-6E8A-4147-A177-3AD203B41FA5}">
                      <a16:colId xmlns:a16="http://schemas.microsoft.com/office/drawing/2014/main" val="881591580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3670733980"/>
                    </a:ext>
                  </a:extLst>
                </a:gridCol>
                <a:gridCol w="1664545">
                  <a:extLst>
                    <a:ext uri="{9D8B030D-6E8A-4147-A177-3AD203B41FA5}">
                      <a16:colId xmlns:a16="http://schemas.microsoft.com/office/drawing/2014/main" val="706098856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547511658"/>
                    </a:ext>
                  </a:extLst>
                </a:gridCol>
                <a:gridCol w="1601004">
                  <a:extLst>
                    <a:ext uri="{9D8B030D-6E8A-4147-A177-3AD203B41FA5}">
                      <a16:colId xmlns:a16="http://schemas.microsoft.com/office/drawing/2014/main" val="2878083916"/>
                    </a:ext>
                  </a:extLst>
                </a:gridCol>
              </a:tblGrid>
              <a:tr h="58457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MY" sz="28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Independent Sample T-Test </a:t>
                      </a:r>
                      <a:r>
                        <a:rPr lang="en-MY" sz="2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(by Gender) </a:t>
                      </a:r>
                      <a:endParaRPr lang="en-MY" sz="2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2400" u="none" strike="noStrike">
                          <a:effectLst/>
                        </a:rPr>
                        <a:t> </a:t>
                      </a:r>
                      <a:endParaRPr lang="en-MY" sz="2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142174"/>
                  </a:ext>
                </a:extLst>
              </a:tr>
              <a:tr h="1169140">
                <a:tc>
                  <a:txBody>
                    <a:bodyPr/>
                    <a:lstStyle/>
                    <a:p>
                      <a:pPr algn="l" fontAlgn="ctr"/>
                      <a:r>
                        <a:rPr lang="en-MY" sz="2800" u="none" strike="noStrike" dirty="0">
                          <a:effectLst/>
                        </a:rPr>
                        <a:t> </a:t>
                      </a:r>
                      <a:endParaRPr lang="en-MY" sz="2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Gender</a:t>
                      </a:r>
                      <a:endParaRPr lang="en-MY" sz="2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N</a:t>
                      </a:r>
                      <a:endParaRPr lang="en-MY" sz="2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1" u="none" strike="noStrike">
                          <a:solidFill>
                            <a:srgbClr val="0070C0"/>
                          </a:solidFill>
                          <a:effectLst/>
                        </a:rPr>
                        <a:t>Mean</a:t>
                      </a:r>
                      <a:endParaRPr lang="en-MY" sz="28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1" u="none" strike="noStrike">
                          <a:solidFill>
                            <a:srgbClr val="0070C0"/>
                          </a:solidFill>
                          <a:effectLst/>
                        </a:rPr>
                        <a:t>Std. Deviation</a:t>
                      </a:r>
                      <a:endParaRPr lang="en-MY" sz="28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MY" sz="2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Std. Error Mean</a:t>
                      </a:r>
                      <a:endParaRPr lang="en-MY" sz="2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926080"/>
                  </a:ext>
                </a:extLst>
              </a:tr>
              <a:tr h="10419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MY" sz="2800" u="none" strike="noStrike" dirty="0">
                          <a:effectLst/>
                        </a:rPr>
                        <a:t>How </a:t>
                      </a:r>
                      <a:r>
                        <a:rPr lang="en-MY" sz="28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important </a:t>
                      </a:r>
                      <a:r>
                        <a:rPr lang="en-MY" sz="2800" u="none" strike="noStrike" dirty="0">
                          <a:effectLst/>
                        </a:rPr>
                        <a:t>is critical thinking to you?</a:t>
                      </a:r>
                      <a:endParaRPr lang="en-MY" sz="2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MY" sz="2800" u="none" strike="noStrike" dirty="0">
                          <a:effectLst/>
                        </a:rPr>
                        <a:t>Male</a:t>
                      </a:r>
                      <a:endParaRPr lang="en-MY" sz="2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MY" sz="2800" u="none" strike="noStrike" dirty="0">
                          <a:effectLst/>
                        </a:rPr>
                        <a:t>91</a:t>
                      </a:r>
                      <a:endParaRPr lang="en-MY" sz="2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MY" sz="2800" u="none" strike="noStrike" dirty="0">
                          <a:effectLst/>
                        </a:rPr>
                        <a:t>3.86</a:t>
                      </a:r>
                      <a:endParaRPr lang="en-MY" sz="2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MY" sz="2800" u="none" strike="noStrike" dirty="0">
                          <a:effectLst/>
                        </a:rPr>
                        <a:t>1.01</a:t>
                      </a:r>
                      <a:endParaRPr lang="en-MY" sz="2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MY" sz="2800" u="none" strike="noStrike" dirty="0">
                          <a:effectLst/>
                        </a:rPr>
                        <a:t>0.11</a:t>
                      </a:r>
                      <a:endParaRPr lang="en-MY" sz="2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167572"/>
                  </a:ext>
                </a:extLst>
              </a:tr>
              <a:tr h="794618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MY" sz="2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Female</a:t>
                      </a:r>
                      <a:endParaRPr lang="en-MY" sz="2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MY" sz="2800" u="none" strike="noStrike" dirty="0">
                          <a:effectLst/>
                        </a:rPr>
                        <a:t>109</a:t>
                      </a:r>
                      <a:endParaRPr lang="en-MY" sz="2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MY" sz="2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4.01</a:t>
                      </a:r>
                      <a:endParaRPr lang="en-MY" sz="2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MY" sz="2800" u="none" strike="noStrike" dirty="0">
                          <a:effectLst/>
                        </a:rPr>
                        <a:t>0.84</a:t>
                      </a:r>
                      <a:endParaRPr lang="en-MY" sz="2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MY" sz="2800" u="none" strike="noStrike" dirty="0">
                          <a:effectLst/>
                        </a:rPr>
                        <a:t>0.08</a:t>
                      </a:r>
                      <a:endParaRPr lang="en-MY" sz="2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552618"/>
                  </a:ext>
                </a:extLst>
              </a:tr>
              <a:tr h="9892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MY" sz="2800" u="none" strike="noStrike" dirty="0">
                          <a:effectLst/>
                        </a:rPr>
                        <a:t>How would you</a:t>
                      </a:r>
                      <a:r>
                        <a:rPr lang="en-MY" sz="28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 rate </a:t>
                      </a:r>
                      <a:r>
                        <a:rPr lang="en-MY" sz="2800" u="none" strike="noStrike" dirty="0">
                          <a:effectLst/>
                        </a:rPr>
                        <a:t>your critical thinking ability?</a:t>
                      </a:r>
                      <a:endParaRPr lang="en-MY" sz="2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MY" sz="2800" u="none" strike="noStrike" dirty="0">
                          <a:effectLst/>
                        </a:rPr>
                        <a:t>Male</a:t>
                      </a:r>
                      <a:endParaRPr lang="en-MY" sz="2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MY" sz="2800" u="none" strike="noStrike" dirty="0">
                          <a:effectLst/>
                        </a:rPr>
                        <a:t>91</a:t>
                      </a:r>
                      <a:endParaRPr lang="en-MY" sz="2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MY" sz="2800" u="none" strike="noStrike" dirty="0">
                          <a:effectLst/>
                        </a:rPr>
                        <a:t>3.1</a:t>
                      </a:r>
                      <a:endParaRPr lang="en-MY" sz="2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MY" sz="2800" u="none" strike="noStrike" dirty="0">
                          <a:effectLst/>
                        </a:rPr>
                        <a:t>0.97</a:t>
                      </a:r>
                      <a:endParaRPr lang="en-MY" sz="2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MY" sz="2800" u="none" strike="noStrike" dirty="0">
                          <a:effectLst/>
                        </a:rPr>
                        <a:t>0.10</a:t>
                      </a:r>
                      <a:endParaRPr lang="en-MY" sz="2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303618"/>
                  </a:ext>
                </a:extLst>
              </a:tr>
              <a:tr h="794618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MY" sz="2800" u="none" strike="noStrike" dirty="0">
                          <a:effectLst/>
                        </a:rPr>
                        <a:t>Female</a:t>
                      </a:r>
                      <a:endParaRPr lang="en-MY" sz="2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MY" sz="2800" u="none" strike="noStrike" dirty="0">
                          <a:effectLst/>
                        </a:rPr>
                        <a:t>109</a:t>
                      </a:r>
                      <a:endParaRPr lang="en-MY" sz="2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MY" sz="2800" u="none" strike="noStrike" dirty="0">
                          <a:effectLst/>
                        </a:rPr>
                        <a:t>3.08</a:t>
                      </a:r>
                      <a:endParaRPr lang="en-MY" sz="2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MY" sz="2800" u="none" strike="noStrike" dirty="0">
                          <a:effectLst/>
                        </a:rPr>
                        <a:t>0.86</a:t>
                      </a:r>
                      <a:endParaRPr lang="en-MY" sz="2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MY" sz="2800" u="none" strike="noStrike" dirty="0">
                          <a:effectLst/>
                        </a:rPr>
                        <a:t>0.08</a:t>
                      </a:r>
                      <a:endParaRPr lang="en-MY" sz="2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073307"/>
                  </a:ext>
                </a:extLst>
              </a:tr>
              <a:tr h="375795">
                <a:tc>
                  <a:txBody>
                    <a:bodyPr/>
                    <a:lstStyle/>
                    <a:p>
                      <a:pPr algn="l" fontAlgn="b"/>
                      <a:endParaRPr lang="en-MY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56152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754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8602EC8-E03B-4D20-89E3-760AB6F9D874}"/>
              </a:ext>
            </a:extLst>
          </p:cNvPr>
          <p:cNvSpPr/>
          <p:nvPr/>
        </p:nvSpPr>
        <p:spPr>
          <a:xfrm>
            <a:off x="7208240" y="1915886"/>
            <a:ext cx="1079417" cy="172719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B0EB10-C87E-41D3-9295-A40A42709A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48513"/>
              </p:ext>
            </p:extLst>
          </p:nvPr>
        </p:nvGraphicFramePr>
        <p:xfrm>
          <a:off x="575211" y="404860"/>
          <a:ext cx="11041577" cy="5331912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3744685">
                  <a:extLst>
                    <a:ext uri="{9D8B030D-6E8A-4147-A177-3AD203B41FA5}">
                      <a16:colId xmlns:a16="http://schemas.microsoft.com/office/drawing/2014/main" val="1918005010"/>
                    </a:ext>
                  </a:extLst>
                </a:gridCol>
                <a:gridCol w="1973943">
                  <a:extLst>
                    <a:ext uri="{9D8B030D-6E8A-4147-A177-3AD203B41FA5}">
                      <a16:colId xmlns:a16="http://schemas.microsoft.com/office/drawing/2014/main" val="1452094706"/>
                    </a:ext>
                  </a:extLst>
                </a:gridCol>
                <a:gridCol w="928915">
                  <a:extLst>
                    <a:ext uri="{9D8B030D-6E8A-4147-A177-3AD203B41FA5}">
                      <a16:colId xmlns:a16="http://schemas.microsoft.com/office/drawing/2014/main" val="881591580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3670733980"/>
                    </a:ext>
                  </a:extLst>
                </a:gridCol>
                <a:gridCol w="1664545">
                  <a:extLst>
                    <a:ext uri="{9D8B030D-6E8A-4147-A177-3AD203B41FA5}">
                      <a16:colId xmlns:a16="http://schemas.microsoft.com/office/drawing/2014/main" val="706098856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547511658"/>
                    </a:ext>
                  </a:extLst>
                </a:gridCol>
                <a:gridCol w="1601004">
                  <a:extLst>
                    <a:ext uri="{9D8B030D-6E8A-4147-A177-3AD203B41FA5}">
                      <a16:colId xmlns:a16="http://schemas.microsoft.com/office/drawing/2014/main" val="2878083916"/>
                    </a:ext>
                  </a:extLst>
                </a:gridCol>
              </a:tblGrid>
              <a:tr h="49634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MY" sz="28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Independent Sample T-Test </a:t>
                      </a:r>
                      <a:r>
                        <a:rPr lang="en-MY" sz="2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(by Field of Study) </a:t>
                      </a:r>
                      <a:endParaRPr lang="en-MY" sz="28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2400" u="none" strike="noStrike">
                          <a:effectLst/>
                        </a:rPr>
                        <a:t> </a:t>
                      </a:r>
                      <a:endParaRPr lang="en-MY" sz="2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142174"/>
                  </a:ext>
                </a:extLst>
              </a:tr>
              <a:tr h="992698">
                <a:tc>
                  <a:txBody>
                    <a:bodyPr/>
                    <a:lstStyle/>
                    <a:p>
                      <a:pPr algn="l" fontAlgn="ctr"/>
                      <a:r>
                        <a:rPr lang="en-MY" sz="2800" u="none" strike="noStrike" dirty="0">
                          <a:effectLst/>
                        </a:rPr>
                        <a:t> </a:t>
                      </a:r>
                      <a:endParaRPr lang="en-MY" sz="2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Field of </a:t>
                      </a:r>
                    </a:p>
                    <a:p>
                      <a:pPr algn="ctr" fontAlgn="ctr"/>
                      <a:r>
                        <a:rPr lang="en-MY" sz="2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Study</a:t>
                      </a:r>
                      <a:endParaRPr lang="en-MY" sz="2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N</a:t>
                      </a:r>
                      <a:endParaRPr lang="en-MY" sz="2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Mean</a:t>
                      </a:r>
                      <a:endParaRPr lang="en-MY" sz="2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Std. Deviation</a:t>
                      </a:r>
                      <a:endParaRPr lang="en-MY" sz="2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MY" sz="2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Std. Error Mean</a:t>
                      </a:r>
                      <a:endParaRPr lang="en-MY" sz="2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926080"/>
                  </a:ext>
                </a:extLst>
              </a:tr>
              <a:tr h="8846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MY" sz="2800" u="none" strike="noStrike" dirty="0">
                          <a:effectLst/>
                        </a:rPr>
                        <a:t>How</a:t>
                      </a:r>
                      <a:r>
                        <a:rPr lang="en-MY" sz="28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 important </a:t>
                      </a:r>
                      <a:r>
                        <a:rPr lang="en-MY" sz="2800" u="none" strike="noStrike" dirty="0">
                          <a:effectLst/>
                        </a:rPr>
                        <a:t>is critical thinking to you?</a:t>
                      </a:r>
                      <a:endParaRPr lang="en-MY" sz="2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Technical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MY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0.12</a:t>
                      </a:r>
                      <a:endParaRPr lang="en-MY" sz="2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167572"/>
                  </a:ext>
                </a:extLst>
              </a:tr>
              <a:tr h="899596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Non-Technical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MY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</a:t>
                      </a:r>
                      <a:endParaRPr lang="en-MY" sz="2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552618"/>
                  </a:ext>
                </a:extLst>
              </a:tr>
              <a:tr h="8399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MY" sz="2800" u="none" strike="noStrike" dirty="0">
                          <a:effectLst/>
                        </a:rPr>
                        <a:t>How would you </a:t>
                      </a:r>
                      <a:r>
                        <a:rPr lang="en-MY" sz="28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rate </a:t>
                      </a:r>
                      <a:r>
                        <a:rPr lang="en-MY" sz="2800" u="none" strike="noStrike" dirty="0">
                          <a:effectLst/>
                        </a:rPr>
                        <a:t>your critical thinking ability?</a:t>
                      </a:r>
                      <a:endParaRPr lang="en-MY" sz="2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Technical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MY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0.12</a:t>
                      </a:r>
                      <a:endParaRPr lang="en-MY" sz="2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303618"/>
                  </a:ext>
                </a:extLst>
              </a:tr>
              <a:tr h="899596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Non-Technical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MY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</a:t>
                      </a:r>
                      <a:endParaRPr lang="en-MY" sz="2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073307"/>
                  </a:ext>
                </a:extLst>
              </a:tr>
              <a:tr h="319081">
                <a:tc>
                  <a:txBody>
                    <a:bodyPr/>
                    <a:lstStyle/>
                    <a:p>
                      <a:pPr algn="l" fontAlgn="b"/>
                      <a:endParaRPr lang="en-MY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56152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917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EBF5F1E-7A09-41F1-AB1A-760459D32FAB}"/>
              </a:ext>
            </a:extLst>
          </p:cNvPr>
          <p:cNvSpPr/>
          <p:nvPr/>
        </p:nvSpPr>
        <p:spPr>
          <a:xfrm>
            <a:off x="6858000" y="2743200"/>
            <a:ext cx="1482436" cy="685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469070-7457-4A74-8411-402FE3736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196530"/>
              </p:ext>
            </p:extLst>
          </p:nvPr>
        </p:nvGraphicFramePr>
        <p:xfrm>
          <a:off x="1346200" y="1930672"/>
          <a:ext cx="9800771" cy="3691890"/>
        </p:xfrm>
        <a:graphic>
          <a:graphicData uri="http://schemas.openxmlformats.org/drawingml/2006/table">
            <a:tbl>
              <a:tblPr/>
              <a:tblGrid>
                <a:gridCol w="3736020">
                  <a:extLst>
                    <a:ext uri="{9D8B030D-6E8A-4147-A177-3AD203B41FA5}">
                      <a16:colId xmlns:a16="http://schemas.microsoft.com/office/drawing/2014/main" val="3156572901"/>
                    </a:ext>
                  </a:extLst>
                </a:gridCol>
                <a:gridCol w="1478238">
                  <a:extLst>
                    <a:ext uri="{9D8B030D-6E8A-4147-A177-3AD203B41FA5}">
                      <a16:colId xmlns:a16="http://schemas.microsoft.com/office/drawing/2014/main" val="3725941187"/>
                    </a:ext>
                  </a:extLst>
                </a:gridCol>
                <a:gridCol w="2075543">
                  <a:extLst>
                    <a:ext uri="{9D8B030D-6E8A-4147-A177-3AD203B41FA5}">
                      <a16:colId xmlns:a16="http://schemas.microsoft.com/office/drawing/2014/main" val="227614610"/>
                    </a:ext>
                  </a:extLst>
                </a:gridCol>
                <a:gridCol w="2510970">
                  <a:extLst>
                    <a:ext uri="{9D8B030D-6E8A-4147-A177-3AD203B41FA5}">
                      <a16:colId xmlns:a16="http://schemas.microsoft.com/office/drawing/2014/main" val="2122591839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Std. Deviation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7646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200000"/>
                        </a:lnSpc>
                      </a:pPr>
                      <a:r>
                        <a:rPr lang="en-MY" sz="2800" b="0" i="0" u="sng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Broadminded Thinker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200000"/>
                        </a:lnSpc>
                      </a:pPr>
                      <a:r>
                        <a:rPr lang="en-MY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200000"/>
                        </a:lnSpc>
                      </a:pPr>
                      <a:r>
                        <a:rPr lang="en-MY" sz="28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5.61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200000"/>
                        </a:lnSpc>
                      </a:pPr>
                      <a:r>
                        <a:rPr lang="en-MY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96078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200000"/>
                        </a:lnSpc>
                      </a:pPr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Deep Thinker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200000"/>
                        </a:lnSpc>
                      </a:pPr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200000"/>
                        </a:lnSpc>
                      </a:pPr>
                      <a:r>
                        <a:rPr lang="en-MY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200000"/>
                        </a:lnSpc>
                      </a:pPr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14079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200000"/>
                        </a:lnSpc>
                      </a:pPr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Clear Thinker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200000"/>
                        </a:lnSpc>
                      </a:pPr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200000"/>
                        </a:lnSpc>
                      </a:pPr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200000"/>
                        </a:lnSpc>
                      </a:pPr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14375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200000"/>
                        </a:lnSpc>
                      </a:pPr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Accurate Thinker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200000"/>
                        </a:lnSpc>
                      </a:pPr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200000"/>
                        </a:lnSpc>
                      </a:pPr>
                      <a:r>
                        <a:rPr lang="en-MY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200000"/>
                        </a:lnSpc>
                      </a:pPr>
                      <a:r>
                        <a:rPr lang="en-MY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02885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303AC44-8E54-4B24-9E1D-CD11AD07F372}"/>
              </a:ext>
            </a:extLst>
          </p:cNvPr>
          <p:cNvSpPr/>
          <p:nvPr/>
        </p:nvSpPr>
        <p:spPr>
          <a:xfrm>
            <a:off x="938671" y="706449"/>
            <a:ext cx="6033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3600" b="1" dirty="0">
                <a:solidFill>
                  <a:srgbClr val="00B0F0"/>
                </a:solidFill>
              </a:rPr>
              <a:t>Self-Identity as Critical Thinker</a:t>
            </a:r>
          </a:p>
        </p:txBody>
      </p:sp>
    </p:spTree>
    <p:extLst>
      <p:ext uri="{BB962C8B-B14F-4D97-AF65-F5344CB8AC3E}">
        <p14:creationId xmlns:p14="http://schemas.microsoft.com/office/powerpoint/2010/main" val="505937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C843C-AF03-4EA8-9EEA-139BE5532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44" y="537030"/>
            <a:ext cx="9608456" cy="3672114"/>
          </a:xfrm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MY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arrington" panose="0404050505000202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Perceived Levels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MY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arrington" panose="0404050505000202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MY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arrington" panose="0404050505000202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Critical Thinking Competence</a:t>
            </a:r>
          </a:p>
          <a:p>
            <a:pPr marL="0" indent="0" algn="ctr">
              <a:buNone/>
            </a:pPr>
            <a:endParaRPr lang="en-MY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Harrington" panose="040405050500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583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7C013-CCE0-4576-B04C-8FF0A6BD7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MY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Harrington" panose="04040505050002020702" pitchFamily="82" charset="0"/>
              </a:rPr>
              <a:t>CONTENT</a:t>
            </a:r>
            <a:endParaRPr lang="en-MY" sz="6000" dirty="0">
              <a:latin typeface="Harrington" panose="0404050505000202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4E63D-D66B-4F5A-B800-6EB6CDF0F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MY" dirty="0"/>
          </a:p>
          <a:p>
            <a:pPr marL="514350" indent="-514350">
              <a:buFont typeface="+mj-lt"/>
              <a:buAutoNum type="arabicPeriod"/>
            </a:pPr>
            <a:r>
              <a:rPr lang="en-MY" dirty="0"/>
              <a:t>Top 10 Important Skills at Workplace</a:t>
            </a:r>
          </a:p>
          <a:p>
            <a:pPr marL="514350" indent="-514350">
              <a:buFont typeface="+mj-lt"/>
              <a:buAutoNum type="arabicPeriod"/>
            </a:pPr>
            <a:r>
              <a:rPr lang="en-MY" dirty="0"/>
              <a:t>Description of Study </a:t>
            </a:r>
          </a:p>
          <a:p>
            <a:pPr marL="514350" indent="-514350">
              <a:buFont typeface="+mj-lt"/>
              <a:buAutoNum type="arabicPeriod"/>
            </a:pPr>
            <a:r>
              <a:rPr lang="en-MY" dirty="0"/>
              <a:t>Results</a:t>
            </a:r>
          </a:p>
          <a:p>
            <a:pPr marL="514350" indent="-514350">
              <a:buFont typeface="+mj-lt"/>
              <a:buAutoNum type="arabicPeriod"/>
            </a:pPr>
            <a:r>
              <a:rPr lang="en-MY" dirty="0"/>
              <a:t>MMU T &amp; L Platform</a:t>
            </a:r>
          </a:p>
          <a:p>
            <a:pPr marL="514350" indent="-514350">
              <a:buFont typeface="+mj-lt"/>
              <a:buAutoNum type="arabicPeriod"/>
            </a:pPr>
            <a:r>
              <a:rPr lang="en-MY" dirty="0"/>
              <a:t>Students’ Preferred Methodology/Educational Tools/Resources/App to Develop CT</a:t>
            </a:r>
          </a:p>
          <a:p>
            <a:pPr marL="514350" indent="-514350">
              <a:buFont typeface="+mj-lt"/>
              <a:buAutoNum type="arabicPeriod"/>
            </a:pPr>
            <a:r>
              <a:rPr lang="en-MY" dirty="0">
                <a:ln w="0"/>
              </a:rPr>
              <a:t>Resources/Tools/App for Teachers </a:t>
            </a:r>
          </a:p>
          <a:p>
            <a:pPr marL="514350" indent="-514350">
              <a:buFont typeface="+mj-lt"/>
              <a:buAutoNum type="arabicPeriod"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69598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685DF84-CD91-4717-A28A-8C27386D84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64688"/>
              </p:ext>
            </p:extLst>
          </p:nvPr>
        </p:nvGraphicFramePr>
        <p:xfrm>
          <a:off x="625434" y="594159"/>
          <a:ext cx="11309267" cy="6173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6110">
                  <a:extLst>
                    <a:ext uri="{9D8B030D-6E8A-4147-A177-3AD203B41FA5}">
                      <a16:colId xmlns:a16="http://schemas.microsoft.com/office/drawing/2014/main" val="354226701"/>
                    </a:ext>
                  </a:extLst>
                </a:gridCol>
                <a:gridCol w="1659874">
                  <a:extLst>
                    <a:ext uri="{9D8B030D-6E8A-4147-A177-3AD203B41FA5}">
                      <a16:colId xmlns:a16="http://schemas.microsoft.com/office/drawing/2014/main" val="3495091676"/>
                    </a:ext>
                  </a:extLst>
                </a:gridCol>
                <a:gridCol w="276644">
                  <a:extLst>
                    <a:ext uri="{9D8B030D-6E8A-4147-A177-3AD203B41FA5}">
                      <a16:colId xmlns:a16="http://schemas.microsoft.com/office/drawing/2014/main" val="2220233258"/>
                    </a:ext>
                  </a:extLst>
                </a:gridCol>
                <a:gridCol w="1139781">
                  <a:extLst>
                    <a:ext uri="{9D8B030D-6E8A-4147-A177-3AD203B41FA5}">
                      <a16:colId xmlns:a16="http://schemas.microsoft.com/office/drawing/2014/main" val="798796154"/>
                    </a:ext>
                  </a:extLst>
                </a:gridCol>
                <a:gridCol w="478230">
                  <a:extLst>
                    <a:ext uri="{9D8B030D-6E8A-4147-A177-3AD203B41FA5}">
                      <a16:colId xmlns:a16="http://schemas.microsoft.com/office/drawing/2014/main" val="1467828069"/>
                    </a:ext>
                  </a:extLst>
                </a:gridCol>
                <a:gridCol w="2354618">
                  <a:extLst>
                    <a:ext uri="{9D8B030D-6E8A-4147-A177-3AD203B41FA5}">
                      <a16:colId xmlns:a16="http://schemas.microsoft.com/office/drawing/2014/main" val="2173541392"/>
                    </a:ext>
                  </a:extLst>
                </a:gridCol>
                <a:gridCol w="403096">
                  <a:extLst>
                    <a:ext uri="{9D8B030D-6E8A-4147-A177-3AD203B41FA5}">
                      <a16:colId xmlns:a16="http://schemas.microsoft.com/office/drawing/2014/main" val="255382735"/>
                    </a:ext>
                  </a:extLst>
                </a:gridCol>
                <a:gridCol w="1278909">
                  <a:extLst>
                    <a:ext uri="{9D8B030D-6E8A-4147-A177-3AD203B41FA5}">
                      <a16:colId xmlns:a16="http://schemas.microsoft.com/office/drawing/2014/main" val="2956252571"/>
                    </a:ext>
                  </a:extLst>
                </a:gridCol>
                <a:gridCol w="1682005">
                  <a:extLst>
                    <a:ext uri="{9D8B030D-6E8A-4147-A177-3AD203B41FA5}">
                      <a16:colId xmlns:a16="http://schemas.microsoft.com/office/drawing/2014/main" val="3031519438"/>
                    </a:ext>
                  </a:extLst>
                </a:gridCol>
              </a:tblGrid>
              <a:tr h="247670">
                <a:tc gridSpan="3">
                  <a:txBody>
                    <a:bodyPr/>
                    <a:lstStyle/>
                    <a:p>
                      <a:pPr algn="ctr" fontAlgn="ctr"/>
                      <a:endParaRPr lang="en-MY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en-MY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44330"/>
                  </a:ext>
                </a:extLst>
              </a:tr>
              <a:tr h="59311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MY" sz="2800" b="1" u="none" strike="noStrike" dirty="0">
                          <a:solidFill>
                            <a:srgbClr val="EF0BBE"/>
                          </a:solidFill>
                          <a:effectLst/>
                        </a:rPr>
                        <a:t>Skills </a:t>
                      </a:r>
                      <a:endParaRPr lang="en-MY" sz="2800" b="1" i="0" u="none" strike="noStrike" dirty="0">
                        <a:solidFill>
                          <a:srgbClr val="EF0BB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MY" sz="2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MY" sz="2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>
                          <a:effectLst/>
                        </a:rPr>
                        <a:t> </a:t>
                      </a:r>
                      <a:endParaRPr lang="en-MY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MY" sz="2800" b="1" u="none" strike="noStrike" dirty="0">
                          <a:solidFill>
                            <a:srgbClr val="EF0BBE"/>
                          </a:solidFill>
                          <a:effectLst/>
                        </a:rPr>
                        <a:t>Disposition/Inherent Qualities </a:t>
                      </a:r>
                      <a:endParaRPr lang="en-MY" sz="2800" b="1" i="0" u="none" strike="noStrike" dirty="0">
                        <a:solidFill>
                          <a:srgbClr val="EF0BB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590388"/>
                  </a:ext>
                </a:extLst>
              </a:tr>
              <a:tr h="811020">
                <a:tc>
                  <a:txBody>
                    <a:bodyPr/>
                    <a:lstStyle/>
                    <a:p>
                      <a:pPr algn="l" fontAlgn="ctr"/>
                      <a:r>
                        <a:rPr lang="en-MY" sz="2800" u="none" strike="noStrike" dirty="0">
                          <a:effectLst/>
                        </a:rPr>
                        <a:t> </a:t>
                      </a:r>
                      <a:endParaRPr lang="en-MY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u="none" strike="noStrike" dirty="0">
                          <a:effectLst/>
                        </a:rPr>
                        <a:t>Mean</a:t>
                      </a:r>
                      <a:endParaRPr lang="en-MY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MY" sz="2800" u="none" strike="noStrike" dirty="0">
                          <a:effectLst/>
                        </a:rPr>
                        <a:t>Std. Deviation</a:t>
                      </a:r>
                      <a:endParaRPr lang="en-MY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MY" sz="2800" u="none" strike="noStrike" dirty="0">
                          <a:effectLst/>
                        </a:rPr>
                        <a:t> </a:t>
                      </a:r>
                      <a:endParaRPr lang="en-MY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Mean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u="none" strike="noStrike" dirty="0">
                          <a:effectLst/>
                        </a:rPr>
                        <a:t>Mean</a:t>
                      </a:r>
                      <a:endParaRPr lang="en-MY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u="none" strike="noStrike" dirty="0">
                          <a:effectLst/>
                        </a:rPr>
                        <a:t>Std. Deviation</a:t>
                      </a:r>
                      <a:endParaRPr lang="en-MY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9148"/>
                  </a:ext>
                </a:extLst>
              </a:tr>
              <a:tr h="533358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Inference</a:t>
                      </a:r>
                      <a:endParaRPr lang="en-MY" sz="2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3.83</a:t>
                      </a:r>
                      <a:endParaRPr lang="en-MY" sz="2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MY" sz="2800" u="none" strike="noStrike" dirty="0">
                          <a:effectLst/>
                        </a:rPr>
                        <a:t>0.70</a:t>
                      </a:r>
                      <a:endParaRPr lang="en-MY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MY" sz="2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Inquisitiveness</a:t>
                      </a:r>
                      <a:endParaRPr lang="en-MY" sz="2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MY" sz="2400" u="none" strike="noStrike">
                          <a:effectLst/>
                        </a:rPr>
                        <a:t>3.8925</a:t>
                      </a:r>
                      <a:endParaRPr lang="en-MY" sz="2400" b="1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3.9</a:t>
                      </a:r>
                      <a:endParaRPr lang="en-MY" sz="2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u="none" strike="noStrike" dirty="0">
                          <a:effectLst/>
                        </a:rPr>
                        <a:t>0.69</a:t>
                      </a:r>
                      <a:endParaRPr lang="en-MY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955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Self-Regulation</a:t>
                      </a:r>
                      <a:endParaRPr lang="en-MY" sz="28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1" u="none" strike="noStrike" dirty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3.87</a:t>
                      </a:r>
                      <a:endParaRPr lang="en-MY" sz="2800" b="1" i="0" u="none" strike="noStrike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MY" sz="2800" u="none" strike="noStrike" dirty="0">
                          <a:effectLst/>
                        </a:rPr>
                        <a:t>0.71</a:t>
                      </a:r>
                      <a:endParaRPr lang="en-MY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MY" sz="28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Open-Mindedness</a:t>
                      </a:r>
                      <a:endParaRPr lang="en-MY" sz="28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MY" sz="2400" u="none" strike="noStrike">
                          <a:effectLst/>
                        </a:rPr>
                        <a:t>3.785</a:t>
                      </a:r>
                      <a:endParaRPr lang="en-MY" sz="24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3.85</a:t>
                      </a:r>
                      <a:endParaRPr lang="en-MY" sz="28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u="none" strike="noStrike" dirty="0">
                          <a:effectLst/>
                        </a:rPr>
                        <a:t>0.64</a:t>
                      </a:r>
                      <a:endParaRPr lang="en-MY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895182"/>
                  </a:ext>
                </a:extLst>
              </a:tr>
              <a:tr h="660324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u="none" strike="noStrike" dirty="0">
                          <a:effectLst/>
                        </a:rPr>
                        <a:t>Interpretation</a:t>
                      </a:r>
                      <a:endParaRPr lang="en-MY" sz="2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u="none" strike="noStrike" dirty="0">
                          <a:effectLst/>
                        </a:rPr>
                        <a:t>3.76</a:t>
                      </a:r>
                      <a:endParaRPr lang="en-MY" sz="2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MY" sz="2800" u="none" strike="noStrike" dirty="0">
                          <a:effectLst/>
                        </a:rPr>
                        <a:t>0.74</a:t>
                      </a:r>
                      <a:endParaRPr lang="en-MY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MY" sz="2800" b="1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Maturity</a:t>
                      </a:r>
                      <a:endParaRPr lang="en-MY" sz="2800" b="1" i="0" u="none" strike="noStrike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MY" sz="2400" u="none" strike="noStrike">
                          <a:effectLst/>
                        </a:rPr>
                        <a:t>3.7033</a:t>
                      </a:r>
                      <a:endParaRPr lang="en-MY" sz="24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1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3.70</a:t>
                      </a:r>
                      <a:endParaRPr lang="en-MY" sz="2800" b="1" i="0" u="none" strike="noStrike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u="none" strike="noStrike" dirty="0">
                          <a:effectLst/>
                        </a:rPr>
                        <a:t>0.62</a:t>
                      </a:r>
                      <a:endParaRPr lang="en-MY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242500"/>
                  </a:ext>
                </a:extLst>
              </a:tr>
              <a:tr h="430308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u="none" strike="noStrike" dirty="0">
                          <a:effectLst/>
                        </a:rPr>
                        <a:t>Evaluation</a:t>
                      </a:r>
                      <a:endParaRPr lang="en-MY" sz="2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u="none" strike="noStrike" dirty="0">
                          <a:effectLst/>
                        </a:rPr>
                        <a:t>3.76</a:t>
                      </a:r>
                      <a:endParaRPr lang="en-MY" sz="2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MY" sz="2800" u="none" strike="noStrike" dirty="0">
                          <a:effectLst/>
                        </a:rPr>
                        <a:t>0.82</a:t>
                      </a:r>
                      <a:endParaRPr lang="en-MY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MY" sz="2800" u="none" strike="noStrike" dirty="0">
                          <a:effectLst/>
                        </a:rPr>
                        <a:t>Analyticity</a:t>
                      </a:r>
                      <a:endParaRPr lang="en-MY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MY" sz="2400" u="none" strike="noStrike">
                          <a:effectLst/>
                        </a:rPr>
                        <a:t>3.665</a:t>
                      </a:r>
                      <a:endParaRPr lang="en-MY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u="none" strike="noStrike" dirty="0">
                          <a:effectLst/>
                        </a:rPr>
                        <a:t>3.67</a:t>
                      </a:r>
                      <a:endParaRPr lang="en-MY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u="none" strike="noStrike" dirty="0">
                          <a:effectLst/>
                        </a:rPr>
                        <a:t>0.67</a:t>
                      </a:r>
                      <a:endParaRPr lang="en-MY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059536"/>
                  </a:ext>
                </a:extLst>
              </a:tr>
              <a:tr h="593117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u="none" strike="noStrike" dirty="0">
                          <a:effectLst/>
                        </a:rPr>
                        <a:t>Analysis</a:t>
                      </a:r>
                      <a:endParaRPr lang="en-MY" sz="2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u="none" strike="noStrike">
                          <a:effectLst/>
                        </a:rPr>
                        <a:t>3.73</a:t>
                      </a:r>
                      <a:endParaRPr lang="en-MY" sz="28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MY" sz="2800" u="none" strike="noStrike" dirty="0">
                          <a:effectLst/>
                        </a:rPr>
                        <a:t>0.79</a:t>
                      </a:r>
                      <a:endParaRPr lang="en-MY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MY" sz="2800" u="none" strike="noStrike" dirty="0">
                          <a:effectLst/>
                        </a:rPr>
                        <a:t>Systematicity</a:t>
                      </a:r>
                      <a:endParaRPr lang="en-MY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MY" sz="2400" u="none" strike="noStrike">
                          <a:effectLst/>
                        </a:rPr>
                        <a:t>3.6475</a:t>
                      </a:r>
                      <a:endParaRPr lang="en-MY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u="none" strike="noStrike" dirty="0">
                          <a:effectLst/>
                        </a:rPr>
                        <a:t>3.65</a:t>
                      </a:r>
                      <a:endParaRPr lang="en-MY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u="none" strike="noStrike" dirty="0">
                          <a:effectLst/>
                        </a:rPr>
                        <a:t>0.71</a:t>
                      </a:r>
                      <a:endParaRPr lang="en-MY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106517"/>
                  </a:ext>
                </a:extLst>
              </a:tr>
              <a:tr h="645463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u="none" strike="noStrike" dirty="0">
                          <a:effectLst/>
                        </a:rPr>
                        <a:t>Explanation</a:t>
                      </a:r>
                      <a:endParaRPr lang="en-MY" sz="2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u="none" strike="noStrike" dirty="0">
                          <a:effectLst/>
                        </a:rPr>
                        <a:t>3.73</a:t>
                      </a:r>
                      <a:endParaRPr lang="en-MY" sz="2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MY" sz="2800" u="none" strike="noStrike" dirty="0">
                          <a:effectLst/>
                        </a:rPr>
                        <a:t>0.81</a:t>
                      </a:r>
                      <a:endParaRPr lang="en-MY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MY" sz="2800" u="none" strike="noStrike" dirty="0">
                          <a:effectLst/>
                        </a:rPr>
                        <a:t>Truth-Seeking</a:t>
                      </a:r>
                      <a:endParaRPr lang="en-MY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MY" sz="2400" u="none" strike="noStrike" dirty="0">
                          <a:effectLst/>
                        </a:rPr>
                        <a:t>3.615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u="none" strike="noStrike" dirty="0">
                          <a:effectLst/>
                        </a:rPr>
                        <a:t>3.61</a:t>
                      </a:r>
                      <a:endParaRPr lang="en-MY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u="none" strike="noStrike" dirty="0">
                          <a:effectLst/>
                        </a:rPr>
                        <a:t>0.67</a:t>
                      </a:r>
                      <a:endParaRPr lang="en-MY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362508"/>
                  </a:ext>
                </a:extLst>
              </a:tr>
              <a:tr h="645463">
                <a:tc>
                  <a:txBody>
                    <a:bodyPr/>
                    <a:lstStyle/>
                    <a:p>
                      <a:pPr algn="l" fontAlgn="b"/>
                      <a:endParaRPr lang="en-MY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MY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MY" sz="2800" u="none" strike="noStrike" dirty="0">
                          <a:effectLst/>
                        </a:rPr>
                        <a:t>Self-Confidence</a:t>
                      </a:r>
                      <a:endParaRPr lang="en-MY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MY" sz="2400" u="none" strike="noStrike" dirty="0">
                          <a:effectLst/>
                        </a:rPr>
                        <a:t>3.53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u="none" strike="noStrike" dirty="0">
                          <a:effectLst/>
                        </a:rPr>
                        <a:t>3.53</a:t>
                      </a:r>
                      <a:endParaRPr lang="en-MY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u="none" strike="noStrike" dirty="0">
                          <a:effectLst/>
                        </a:rPr>
                        <a:t>0.76</a:t>
                      </a:r>
                      <a:endParaRPr lang="en-MY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93737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654D198E-FF20-4EAE-9F01-AC5E80085AB8}"/>
              </a:ext>
            </a:extLst>
          </p:cNvPr>
          <p:cNvSpPr/>
          <p:nvPr/>
        </p:nvSpPr>
        <p:spPr>
          <a:xfrm>
            <a:off x="374733" y="70939"/>
            <a:ext cx="11309267" cy="530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MY" sz="2800" b="1" dirty="0">
                <a:solidFill>
                  <a:schemeClr val="tx1"/>
                </a:solidFill>
              </a:rPr>
              <a:t>Descriptive Statistics</a:t>
            </a:r>
            <a:r>
              <a:rPr lang="en-MY" sz="2800" b="1" dirty="0">
                <a:solidFill>
                  <a:srgbClr val="00B0F0"/>
                </a:solidFill>
              </a:rPr>
              <a:t>: </a:t>
            </a:r>
            <a:r>
              <a:rPr lang="en-MY" sz="28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Perceived Levels of CT Competence</a:t>
            </a:r>
            <a:r>
              <a:rPr lang="en-MY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MY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11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AE1C74-467B-49FD-9541-9266A419A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972861"/>
              </p:ext>
            </p:extLst>
          </p:nvPr>
        </p:nvGraphicFramePr>
        <p:xfrm>
          <a:off x="665019" y="233221"/>
          <a:ext cx="11180619" cy="6306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9152">
                  <a:extLst>
                    <a:ext uri="{9D8B030D-6E8A-4147-A177-3AD203B41FA5}">
                      <a16:colId xmlns:a16="http://schemas.microsoft.com/office/drawing/2014/main" val="1515293595"/>
                    </a:ext>
                  </a:extLst>
                </a:gridCol>
                <a:gridCol w="1277258">
                  <a:extLst>
                    <a:ext uri="{9D8B030D-6E8A-4147-A177-3AD203B41FA5}">
                      <a16:colId xmlns:a16="http://schemas.microsoft.com/office/drawing/2014/main" val="1501755742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3581079842"/>
                    </a:ext>
                  </a:extLst>
                </a:gridCol>
                <a:gridCol w="725715">
                  <a:extLst>
                    <a:ext uri="{9D8B030D-6E8A-4147-A177-3AD203B41FA5}">
                      <a16:colId xmlns:a16="http://schemas.microsoft.com/office/drawing/2014/main" val="28445573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9337782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945581440"/>
                    </a:ext>
                  </a:extLst>
                </a:gridCol>
                <a:gridCol w="2367809">
                  <a:extLst>
                    <a:ext uri="{9D8B030D-6E8A-4147-A177-3AD203B41FA5}">
                      <a16:colId xmlns:a16="http://schemas.microsoft.com/office/drawing/2014/main" val="2464236599"/>
                    </a:ext>
                  </a:extLst>
                </a:gridCol>
              </a:tblGrid>
              <a:tr h="790857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400" b="1" u="none" strike="noStrike" dirty="0">
                          <a:effectLst/>
                        </a:rPr>
                        <a:t>Mann-Whitney Test </a:t>
                      </a:r>
                      <a:r>
                        <a:rPr lang="en-MY" sz="2400" b="1" i="1" u="none" strike="noStrike" dirty="0">
                          <a:solidFill>
                            <a:srgbClr val="EF0BBE"/>
                          </a:solidFill>
                          <a:effectLst/>
                        </a:rPr>
                        <a:t>Gender Difference {Skills)</a:t>
                      </a:r>
                      <a:endParaRPr lang="en-MY" sz="2400" b="1" i="1" u="none" strike="noStrike" dirty="0">
                        <a:solidFill>
                          <a:srgbClr val="EF0BBE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en-MY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MY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946388"/>
                  </a:ext>
                </a:extLst>
              </a:tr>
              <a:tr h="712510">
                <a:tc>
                  <a:txBody>
                    <a:bodyPr/>
                    <a:lstStyle/>
                    <a:p>
                      <a:pPr algn="l" fontAlgn="b"/>
                      <a:endParaRPr lang="en-MY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Male</a:t>
                      </a:r>
                      <a:endParaRPr lang="en-MY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Female</a:t>
                      </a:r>
                      <a:endParaRPr lang="en-MY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endParaRPr lang="en-MY" sz="1400" u="none" strike="noStrike" dirty="0">
                        <a:effectLst/>
                      </a:endParaRPr>
                    </a:p>
                    <a:p>
                      <a:pPr algn="ctr" fontAlgn="b"/>
                      <a:endParaRPr lang="en-MY" sz="1400" u="none" strike="noStrike" dirty="0">
                        <a:effectLst/>
                      </a:endParaRPr>
                    </a:p>
                    <a:p>
                      <a:pPr algn="ctr" fontAlgn="b"/>
                      <a:endParaRPr lang="en-MY" sz="1400" u="none" strike="noStrike" dirty="0">
                        <a:effectLst/>
                      </a:endParaRPr>
                    </a:p>
                    <a:p>
                      <a:pPr algn="ctr" fontAlgn="b"/>
                      <a:endParaRPr lang="en-MY" sz="1400" u="none" strike="noStrike" dirty="0">
                        <a:effectLst/>
                      </a:endParaRPr>
                    </a:p>
                    <a:p>
                      <a:pPr algn="ctr" fontAlgn="b"/>
                      <a:endParaRPr lang="en-MY" sz="1400" u="none" strike="noStrike" dirty="0">
                        <a:effectLst/>
                      </a:endParaRPr>
                    </a:p>
                    <a:p>
                      <a:pPr algn="ctr" fontAlgn="b"/>
                      <a:endParaRPr lang="en-MY" sz="1400" u="none" strike="noStrike" dirty="0">
                        <a:effectLst/>
                      </a:endParaRPr>
                    </a:p>
                    <a:p>
                      <a:pPr algn="ctr" fontAlgn="b"/>
                      <a:endParaRPr lang="en-MY" sz="140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n-MY" sz="1400" u="none" strike="noStrike" dirty="0">
                          <a:effectLst/>
                        </a:rPr>
                        <a:t> </a:t>
                      </a:r>
                      <a:r>
                        <a:rPr lang="en-MY" sz="2400" u="none" strike="noStrike" dirty="0">
                          <a:effectLst/>
                        </a:rPr>
                        <a:t>df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MY" sz="2000" u="none" strike="noStrike" dirty="0">
                          <a:effectLst/>
                        </a:rPr>
                        <a:t> 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Mann-Witney</a:t>
                      </a:r>
                      <a:br>
                        <a:rPr lang="en-MY" sz="2400" u="none" strike="noStrike" dirty="0">
                          <a:effectLst/>
                        </a:rPr>
                      </a:br>
                      <a:r>
                        <a:rPr lang="en-MY" sz="2400" u="none" strike="noStrike" dirty="0">
                          <a:effectLst/>
                        </a:rPr>
                        <a:t>U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MY" sz="2000" u="none" strike="noStrike" dirty="0">
                          <a:effectLst/>
                        </a:rPr>
                        <a:t> 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Wilcoxon W</a:t>
                      </a:r>
                      <a:br>
                        <a:rPr lang="en-MY" sz="2400" u="none" strike="noStrike" dirty="0">
                          <a:effectLst/>
                        </a:rPr>
                      </a:br>
                      <a:r>
                        <a:rPr lang="en-MY" sz="2400" u="none" strike="noStrike" dirty="0">
                          <a:effectLst/>
                        </a:rPr>
                        <a:t>Z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en-MY" sz="1400" u="none" strike="noStrike" dirty="0">
                          <a:effectLst/>
                        </a:rPr>
                        <a:t> </a:t>
                      </a:r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Assumed Sig</a:t>
                      </a:r>
                    </a:p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 (2 tailed) </a:t>
                      </a:r>
                    </a:p>
                    <a:p>
                      <a:pPr algn="ctr" fontAlgn="ctr"/>
                      <a:r>
                        <a:rPr lang="en-MY" sz="2400" i="1" u="none" strike="noStrike" dirty="0">
                          <a:effectLst/>
                        </a:rPr>
                        <a:t>p</a:t>
                      </a:r>
                      <a:endParaRPr lang="en-MY" sz="2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030500"/>
                  </a:ext>
                </a:extLst>
              </a:tr>
              <a:tr h="5731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 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(n=91)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(n=109)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MY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MY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212015"/>
                  </a:ext>
                </a:extLst>
              </a:tr>
              <a:tr h="790857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Mean Rank</a:t>
                      </a:r>
                      <a:endParaRPr lang="en-MY" sz="2400" b="0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Mean Rank</a:t>
                      </a:r>
                      <a:endParaRPr lang="en-MY" sz="2400" b="0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MY" sz="2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936264"/>
                  </a:ext>
                </a:extLst>
              </a:tr>
              <a:tr h="573128">
                <a:tc>
                  <a:txBody>
                    <a:bodyPr/>
                    <a:lstStyle/>
                    <a:p>
                      <a:pPr algn="l" fontAlgn="t"/>
                      <a:r>
                        <a:rPr lang="en-MY" sz="24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Interpretation</a:t>
                      </a:r>
                      <a:endParaRPr lang="en-MY" sz="24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111.23</a:t>
                      </a:r>
                      <a:endParaRPr lang="en-MY" sz="24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91.54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>
                          <a:effectLst/>
                        </a:rPr>
                        <a:t>198</a:t>
                      </a:r>
                      <a:endParaRPr lang="en-MY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>
                          <a:effectLst/>
                        </a:rPr>
                        <a:t>3983</a:t>
                      </a:r>
                      <a:endParaRPr lang="en-MY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>
                          <a:effectLst/>
                        </a:rPr>
                        <a:t>-2.421</a:t>
                      </a:r>
                      <a:endParaRPr lang="en-MY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0.015</a:t>
                      </a:r>
                      <a:endParaRPr lang="en-MY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057263"/>
                  </a:ext>
                </a:extLst>
              </a:tr>
              <a:tr h="573128">
                <a:tc>
                  <a:txBody>
                    <a:bodyPr/>
                    <a:lstStyle/>
                    <a:p>
                      <a:pPr algn="l" fontAlgn="t"/>
                      <a:r>
                        <a:rPr lang="en-MY" sz="24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Analysis</a:t>
                      </a:r>
                      <a:endParaRPr lang="en-MY" sz="24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111.24</a:t>
                      </a:r>
                      <a:endParaRPr lang="en-MY" sz="24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91.53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>
                          <a:effectLst/>
                        </a:rPr>
                        <a:t>198</a:t>
                      </a:r>
                      <a:endParaRPr lang="en-MY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>
                          <a:effectLst/>
                        </a:rPr>
                        <a:t>3982</a:t>
                      </a:r>
                      <a:endParaRPr lang="en-MY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>
                          <a:effectLst/>
                        </a:rPr>
                        <a:t>-2.454</a:t>
                      </a:r>
                      <a:endParaRPr lang="en-MY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>
                          <a:effectLst/>
                        </a:rPr>
                        <a:t>0.014</a:t>
                      </a:r>
                      <a:endParaRPr lang="en-MY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490475"/>
                  </a:ext>
                </a:extLst>
              </a:tr>
              <a:tr h="573128">
                <a:tc>
                  <a:txBody>
                    <a:bodyPr/>
                    <a:lstStyle/>
                    <a:p>
                      <a:pPr algn="l" fontAlgn="t"/>
                      <a:r>
                        <a:rPr lang="en-MY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Evaluation</a:t>
                      </a:r>
                      <a:endParaRPr lang="en-MY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>
                          <a:effectLst/>
                        </a:rPr>
                        <a:t>107.34</a:t>
                      </a:r>
                      <a:endParaRPr lang="en-MY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94.79</a:t>
                      </a:r>
                      <a:endParaRPr lang="en-MY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>
                          <a:effectLst/>
                        </a:rPr>
                        <a:t>198</a:t>
                      </a:r>
                      <a:endParaRPr lang="en-MY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>
                          <a:effectLst/>
                        </a:rPr>
                        <a:t>4337.5</a:t>
                      </a:r>
                      <a:endParaRPr lang="en-MY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-1.574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>
                          <a:effectLst/>
                        </a:rPr>
                        <a:t>0.116</a:t>
                      </a:r>
                      <a:endParaRPr lang="en-MY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226281"/>
                  </a:ext>
                </a:extLst>
              </a:tr>
              <a:tr h="573128">
                <a:tc>
                  <a:txBody>
                    <a:bodyPr/>
                    <a:lstStyle/>
                    <a:p>
                      <a:pPr algn="l" fontAlgn="t"/>
                      <a:r>
                        <a:rPr lang="en-MY" sz="2400" u="none" strike="noStrike" dirty="0">
                          <a:effectLst/>
                        </a:rPr>
                        <a:t>Inference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>
                          <a:effectLst/>
                        </a:rPr>
                        <a:t>108.73</a:t>
                      </a:r>
                      <a:endParaRPr lang="en-MY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93.63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198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>
                          <a:effectLst/>
                        </a:rPr>
                        <a:t>4210.5</a:t>
                      </a:r>
                      <a:endParaRPr lang="en-MY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>
                          <a:effectLst/>
                        </a:rPr>
                        <a:t>-1.884</a:t>
                      </a:r>
                      <a:endParaRPr lang="en-MY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>
                          <a:effectLst/>
                        </a:rPr>
                        <a:t>0.06</a:t>
                      </a:r>
                      <a:endParaRPr lang="en-MY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262967"/>
                  </a:ext>
                </a:extLst>
              </a:tr>
              <a:tr h="573128">
                <a:tc>
                  <a:txBody>
                    <a:bodyPr/>
                    <a:lstStyle/>
                    <a:p>
                      <a:pPr algn="l" fontAlgn="t"/>
                      <a:r>
                        <a:rPr lang="en-MY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Explanation</a:t>
                      </a:r>
                      <a:endParaRPr lang="en-MY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>
                          <a:effectLst/>
                        </a:rPr>
                        <a:t>107.27</a:t>
                      </a:r>
                      <a:endParaRPr lang="en-MY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94.85</a:t>
                      </a:r>
                      <a:endParaRPr lang="en-MY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198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>
                          <a:effectLst/>
                        </a:rPr>
                        <a:t>4343.5</a:t>
                      </a:r>
                      <a:endParaRPr lang="en-MY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>
                          <a:effectLst/>
                        </a:rPr>
                        <a:t>-1.557</a:t>
                      </a:r>
                      <a:endParaRPr lang="en-MY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0.12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343294"/>
                  </a:ext>
                </a:extLst>
              </a:tr>
              <a:tr h="573128">
                <a:tc>
                  <a:txBody>
                    <a:bodyPr/>
                    <a:lstStyle/>
                    <a:p>
                      <a:pPr algn="l" fontAlgn="t"/>
                      <a:r>
                        <a:rPr lang="en-MY" sz="2400" u="none" strike="noStrike" dirty="0">
                          <a:effectLst/>
                        </a:rPr>
                        <a:t>Self-Regulation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108.84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93.54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198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4201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-1.901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0.057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441652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38F87936-FDF5-4A93-8BD7-6FE6E1476F68}"/>
              </a:ext>
            </a:extLst>
          </p:cNvPr>
          <p:cNvSpPr/>
          <p:nvPr/>
        </p:nvSpPr>
        <p:spPr>
          <a:xfrm>
            <a:off x="10016836" y="3075709"/>
            <a:ext cx="1094509" cy="595746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1807273-611B-490D-9476-580B7C7BA6E1}"/>
              </a:ext>
            </a:extLst>
          </p:cNvPr>
          <p:cNvSpPr/>
          <p:nvPr/>
        </p:nvSpPr>
        <p:spPr>
          <a:xfrm>
            <a:off x="10002981" y="3671455"/>
            <a:ext cx="1094509" cy="595746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80850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AE1C74-467B-49FD-9541-9266A419A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2471"/>
              </p:ext>
            </p:extLst>
          </p:nvPr>
        </p:nvGraphicFramePr>
        <p:xfrm>
          <a:off x="665019" y="332509"/>
          <a:ext cx="11180619" cy="59845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9152">
                  <a:extLst>
                    <a:ext uri="{9D8B030D-6E8A-4147-A177-3AD203B41FA5}">
                      <a16:colId xmlns:a16="http://schemas.microsoft.com/office/drawing/2014/main" val="1515293595"/>
                    </a:ext>
                  </a:extLst>
                </a:gridCol>
                <a:gridCol w="1277258">
                  <a:extLst>
                    <a:ext uri="{9D8B030D-6E8A-4147-A177-3AD203B41FA5}">
                      <a16:colId xmlns:a16="http://schemas.microsoft.com/office/drawing/2014/main" val="1501755742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3581079842"/>
                    </a:ext>
                  </a:extLst>
                </a:gridCol>
                <a:gridCol w="725715">
                  <a:extLst>
                    <a:ext uri="{9D8B030D-6E8A-4147-A177-3AD203B41FA5}">
                      <a16:colId xmlns:a16="http://schemas.microsoft.com/office/drawing/2014/main" val="28445573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9337782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945581440"/>
                    </a:ext>
                  </a:extLst>
                </a:gridCol>
                <a:gridCol w="2367809">
                  <a:extLst>
                    <a:ext uri="{9D8B030D-6E8A-4147-A177-3AD203B41FA5}">
                      <a16:colId xmlns:a16="http://schemas.microsoft.com/office/drawing/2014/main" val="2464236599"/>
                    </a:ext>
                  </a:extLst>
                </a:gridCol>
              </a:tblGrid>
              <a:tr h="430840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400" b="1" u="none" strike="noStrike" dirty="0">
                          <a:effectLst/>
                        </a:rPr>
                        <a:t> Mann-Whitney Test : </a:t>
                      </a:r>
                      <a:r>
                        <a:rPr lang="en-MY" sz="2400" b="1" i="1" u="none" strike="noStrike" dirty="0">
                          <a:solidFill>
                            <a:srgbClr val="EF0BBE"/>
                          </a:solidFill>
                          <a:effectLst/>
                        </a:rPr>
                        <a:t>Gender Difference {Disposition/Inherent Qualities)</a:t>
                      </a:r>
                      <a:endParaRPr lang="en-MY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MY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946388"/>
                  </a:ext>
                </a:extLst>
              </a:tr>
              <a:tr h="659051">
                <a:tc>
                  <a:txBody>
                    <a:bodyPr/>
                    <a:lstStyle/>
                    <a:p>
                      <a:pPr algn="l" fontAlgn="b"/>
                      <a:endParaRPr lang="en-MY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Male</a:t>
                      </a:r>
                      <a:endParaRPr lang="en-MY" sz="2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Female</a:t>
                      </a:r>
                      <a:endParaRPr lang="en-MY" sz="2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030500"/>
                  </a:ext>
                </a:extLst>
              </a:tr>
              <a:tr h="530127">
                <a:tc rowSpan="2">
                  <a:txBody>
                    <a:bodyPr/>
                    <a:lstStyle/>
                    <a:p>
                      <a:pPr algn="ctr" fontAlgn="ctr"/>
                      <a:endParaRPr lang="en-MY" sz="2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MY" sz="24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Disposition</a:t>
                      </a:r>
                      <a:r>
                        <a:rPr lang="en-MY" sz="24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MY" sz="24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en-MY" sz="24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MY" sz="2400" b="1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Inherent Qualities </a:t>
                      </a:r>
                      <a:endParaRPr lang="en-MY" sz="2400" b="1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(n=91)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(n=109)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MY" sz="1400" u="none" strike="noStrike" dirty="0">
                          <a:effectLst/>
                        </a:rPr>
                        <a:t> </a:t>
                      </a:r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df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MY" sz="2000" u="none" strike="noStrike" dirty="0">
                          <a:effectLst/>
                        </a:rPr>
                        <a:t> 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Mann-Witney</a:t>
                      </a:r>
                      <a:br>
                        <a:rPr lang="en-MY" sz="2400" u="none" strike="noStrike" dirty="0">
                          <a:effectLst/>
                        </a:rPr>
                      </a:br>
                      <a:r>
                        <a:rPr lang="en-MY" sz="2400" u="none" strike="noStrike" dirty="0">
                          <a:effectLst/>
                        </a:rPr>
                        <a:t>U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MY" sz="2000" u="none" strike="noStrike" dirty="0">
                          <a:effectLst/>
                        </a:rPr>
                        <a:t> 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Wilcoxon W</a:t>
                      </a:r>
                      <a:br>
                        <a:rPr lang="en-MY" sz="2400" u="none" strike="noStrike" dirty="0">
                          <a:effectLst/>
                        </a:rPr>
                      </a:br>
                      <a:r>
                        <a:rPr lang="en-MY" sz="2400" u="none" strike="noStrike" dirty="0">
                          <a:effectLst/>
                        </a:rPr>
                        <a:t>Z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MY" sz="1400" u="none" strike="noStrike" dirty="0">
                          <a:effectLst/>
                        </a:rPr>
                        <a:t> </a:t>
                      </a:r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Assumed Sig</a:t>
                      </a:r>
                    </a:p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 (2 tailed) </a:t>
                      </a:r>
                    </a:p>
                    <a:p>
                      <a:pPr algn="ctr" fontAlgn="ctr"/>
                      <a:r>
                        <a:rPr lang="en-MY" sz="2400" i="1" u="none" strike="noStrike" dirty="0">
                          <a:effectLst/>
                        </a:rPr>
                        <a:t>p</a:t>
                      </a:r>
                      <a:endParaRPr lang="en-MY" sz="2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212015"/>
                  </a:ext>
                </a:extLst>
              </a:tr>
              <a:tr h="98242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Rank</a:t>
                      </a:r>
                      <a:endParaRPr lang="en-MY" sz="2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Rank</a:t>
                      </a:r>
                      <a:endParaRPr lang="en-MY" sz="2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MY" sz="2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936264"/>
                  </a:ext>
                </a:extLst>
              </a:tr>
              <a:tr h="530127">
                <a:tc>
                  <a:txBody>
                    <a:bodyPr/>
                    <a:lstStyle/>
                    <a:p>
                      <a:pPr algn="ctr" fontAlgn="t"/>
                      <a:r>
                        <a:rPr lang="en-MY" sz="2400" u="none" strike="noStrike" dirty="0">
                          <a:effectLst/>
                        </a:rPr>
                        <a:t>Inquisitiveness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106.54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95.46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198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4410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-1.379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0.168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057263"/>
                  </a:ext>
                </a:extLst>
              </a:tr>
              <a:tr h="530127">
                <a:tc>
                  <a:txBody>
                    <a:bodyPr/>
                    <a:lstStyle/>
                    <a:p>
                      <a:pPr algn="ctr" fontAlgn="t"/>
                      <a:r>
                        <a:rPr lang="en-MY" sz="2400" u="none" strike="noStrike" dirty="0">
                          <a:effectLst/>
                        </a:rPr>
                        <a:t>Systematic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106.89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95.17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198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>
                          <a:effectLst/>
                        </a:rPr>
                        <a:t>4378</a:t>
                      </a:r>
                      <a:endParaRPr lang="en-MY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-1.466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0.143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490475"/>
                  </a:ext>
                </a:extLst>
              </a:tr>
              <a:tr h="530127">
                <a:tc>
                  <a:txBody>
                    <a:bodyPr/>
                    <a:lstStyle/>
                    <a:p>
                      <a:pPr algn="ctr" fontAlgn="t"/>
                      <a:r>
                        <a:rPr lang="en-MY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Analytic</a:t>
                      </a:r>
                      <a:endParaRPr lang="en-MY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105.42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96.39</a:t>
                      </a:r>
                      <a:endParaRPr lang="en-MY" sz="2400" b="1" i="0" u="none" strike="noStrike" dirty="0">
                        <a:solidFill>
                          <a:srgbClr val="0D5AD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198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>
                          <a:effectLst/>
                        </a:rPr>
                        <a:t>4511.5</a:t>
                      </a:r>
                      <a:endParaRPr lang="en-MY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>
                          <a:effectLst/>
                        </a:rPr>
                        <a:t>-1.115</a:t>
                      </a:r>
                      <a:endParaRPr lang="en-MY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0.265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226281"/>
                  </a:ext>
                </a:extLst>
              </a:tr>
              <a:tr h="530127">
                <a:tc>
                  <a:txBody>
                    <a:bodyPr/>
                    <a:lstStyle/>
                    <a:p>
                      <a:pPr algn="ctr" fontAlgn="t"/>
                      <a:r>
                        <a:rPr lang="en-MY" sz="24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Truth-Seeking</a:t>
                      </a:r>
                      <a:endParaRPr lang="en-MY" sz="24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111.32</a:t>
                      </a:r>
                      <a:endParaRPr lang="en-MY" sz="24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91.47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198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3975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>
                          <a:effectLst/>
                        </a:rPr>
                        <a:t>-2.458</a:t>
                      </a:r>
                      <a:endParaRPr lang="en-MY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0.014</a:t>
                      </a:r>
                      <a:endParaRPr lang="en-MY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262967"/>
                  </a:ext>
                </a:extLst>
              </a:tr>
              <a:tr h="530127">
                <a:tc>
                  <a:txBody>
                    <a:bodyPr/>
                    <a:lstStyle/>
                    <a:p>
                      <a:pPr algn="ctr" fontAlgn="t"/>
                      <a:r>
                        <a:rPr lang="en-MY" sz="2400" u="none" strike="noStrike">
                          <a:effectLst/>
                        </a:rPr>
                        <a:t>Open-Mindedness</a:t>
                      </a:r>
                      <a:endParaRPr lang="en-MY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107.24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>
                          <a:effectLst/>
                        </a:rPr>
                        <a:t>94.87</a:t>
                      </a:r>
                      <a:endParaRPr lang="en-MY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198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4346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 dirty="0">
                          <a:effectLst/>
                        </a:rPr>
                        <a:t>-1.532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400" u="none" strike="noStrike">
                          <a:effectLst/>
                        </a:rPr>
                        <a:t>0.126</a:t>
                      </a:r>
                      <a:endParaRPr lang="en-MY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343294"/>
                  </a:ext>
                </a:extLst>
              </a:tr>
              <a:tr h="530127">
                <a:tc>
                  <a:txBody>
                    <a:bodyPr/>
                    <a:lstStyle/>
                    <a:p>
                      <a:pPr algn="ctr" fontAlgn="t"/>
                      <a:r>
                        <a:rPr lang="en-MY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Self-Confidence</a:t>
                      </a:r>
                      <a:endParaRPr lang="en-MY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114.1</a:t>
                      </a:r>
                      <a:endParaRPr lang="en-MY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2400" u="none" strike="noStrike">
                          <a:effectLst/>
                        </a:rPr>
                        <a:t>89.14</a:t>
                      </a:r>
                      <a:endParaRPr lang="en-MY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2400" u="none" strike="noStrike">
                          <a:effectLst/>
                        </a:rPr>
                        <a:t>198</a:t>
                      </a:r>
                      <a:endParaRPr lang="en-MY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2400" u="none" strike="noStrike" dirty="0">
                          <a:effectLst/>
                        </a:rPr>
                        <a:t>3721.5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2400" u="none" strike="noStrike" dirty="0">
                          <a:effectLst/>
                        </a:rPr>
                        <a:t>-3.117</a:t>
                      </a:r>
                      <a:endParaRPr lang="en-MY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2400" u="none" strike="noStrike" dirty="0">
                          <a:effectLst/>
                        </a:rPr>
                        <a:t>0.002</a:t>
                      </a:r>
                      <a:endParaRPr lang="en-MY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441652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00CEA09-EA00-41F1-9764-F56055C43A79}"/>
              </a:ext>
            </a:extLst>
          </p:cNvPr>
          <p:cNvSpPr/>
          <p:nvPr/>
        </p:nvSpPr>
        <p:spPr>
          <a:xfrm>
            <a:off x="2673927" y="3034145"/>
            <a:ext cx="1357746" cy="3590633"/>
          </a:xfrm>
          <a:prstGeom prst="roundRect">
            <a:avLst/>
          </a:prstGeom>
          <a:noFill/>
          <a:ln w="3810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9CE7AC7-63A0-4F88-9B66-0A227055C8C0}"/>
              </a:ext>
            </a:extLst>
          </p:cNvPr>
          <p:cNvSpPr/>
          <p:nvPr/>
        </p:nvSpPr>
        <p:spPr>
          <a:xfrm>
            <a:off x="4031673" y="3938649"/>
            <a:ext cx="1080654" cy="56803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BA6596-EDD0-4714-BA2E-4E1152EAE573}"/>
              </a:ext>
            </a:extLst>
          </p:cNvPr>
          <p:cNvSpPr/>
          <p:nvPr/>
        </p:nvSpPr>
        <p:spPr>
          <a:xfrm>
            <a:off x="10058069" y="4531588"/>
            <a:ext cx="1094509" cy="595746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D90927-434E-44AA-873C-160B99878CC5}"/>
              </a:ext>
            </a:extLst>
          </p:cNvPr>
          <p:cNvSpPr/>
          <p:nvPr/>
        </p:nvSpPr>
        <p:spPr>
          <a:xfrm>
            <a:off x="10058069" y="5721356"/>
            <a:ext cx="1094509" cy="595746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60851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D3A7C14F-54C4-45DC-8D31-B40CD9D0EEEC}"/>
              </a:ext>
            </a:extLst>
          </p:cNvPr>
          <p:cNvSpPr/>
          <p:nvPr/>
        </p:nvSpPr>
        <p:spPr>
          <a:xfrm>
            <a:off x="1074056" y="850958"/>
            <a:ext cx="8810171" cy="3744685"/>
          </a:xfrm>
          <a:prstGeom prst="ellipse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softEdge rad="12700"/>
          </a:effectLst>
          <a:scene3d>
            <a:camera prst="isometricOffAxis1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 Delivery</a:t>
            </a:r>
          </a:p>
          <a:p>
            <a:pPr algn="ctr"/>
            <a:r>
              <a:rPr lang="en-MY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in</a:t>
            </a:r>
          </a:p>
          <a:p>
            <a:pPr algn="ctr"/>
            <a:r>
              <a:rPr lang="en-MY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MMU</a:t>
            </a:r>
            <a:endParaRPr lang="en-MY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en-MY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969830-01BA-4B15-89AC-813D7F8516C5}"/>
              </a:ext>
            </a:extLst>
          </p:cNvPr>
          <p:cNvSpPr txBox="1"/>
          <p:nvPr/>
        </p:nvSpPr>
        <p:spPr>
          <a:xfrm>
            <a:off x="5733144" y="4736935"/>
            <a:ext cx="4934856" cy="64633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70 – 30 Mixed Delivery</a:t>
            </a:r>
          </a:p>
        </p:txBody>
      </p:sp>
    </p:spTree>
    <p:extLst>
      <p:ext uri="{BB962C8B-B14F-4D97-AF65-F5344CB8AC3E}">
        <p14:creationId xmlns:p14="http://schemas.microsoft.com/office/powerpoint/2010/main" val="27952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37090-5217-4FD1-AC42-76027437B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549429">
            <a:off x="9501289" y="603775"/>
            <a:ext cx="3181804" cy="969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C66B8-F23D-4123-97B2-AE812925A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48" y="543446"/>
            <a:ext cx="10553700" cy="2092874"/>
          </a:xfrm>
        </p:spPr>
        <p:txBody>
          <a:bodyPr anchor="t">
            <a:normAutofit lnSpcReduction="10000"/>
          </a:bodyPr>
          <a:lstStyle/>
          <a:p>
            <a:pPr eaLnBrk="1" fontAlgn="auto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/>
              <a:t>To provide </a:t>
            </a:r>
            <a:r>
              <a:rPr lang="en-US" b="1" dirty="0">
                <a:solidFill>
                  <a:srgbClr val="0070C0"/>
                </a:solidFill>
              </a:rPr>
              <a:t>better teaching &amp; learning experiences </a:t>
            </a:r>
          </a:p>
          <a:p>
            <a:pPr algn="r" eaLnBrk="1" fontAlgn="auto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/>
              <a:t>To </a:t>
            </a:r>
            <a:r>
              <a:rPr lang="en-US" b="1" dirty="0">
                <a:solidFill>
                  <a:srgbClr val="0070C0"/>
                </a:solidFill>
              </a:rPr>
              <a:t>reinforce MMU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-University key initiatives</a:t>
            </a:r>
          </a:p>
          <a:p>
            <a:pPr eaLnBrk="1" fontAlgn="auto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/>
              <a:t>To ensure students are </a:t>
            </a:r>
            <a:r>
              <a:rPr lang="en-US" b="1" dirty="0">
                <a:solidFill>
                  <a:srgbClr val="0070C0"/>
                </a:solidFill>
              </a:rPr>
              <a:t>competent with 21</a:t>
            </a:r>
            <a:r>
              <a:rPr lang="en-US" b="1" baseline="30000" dirty="0">
                <a:solidFill>
                  <a:srgbClr val="0070C0"/>
                </a:solidFill>
              </a:rPr>
              <a:t>st</a:t>
            </a:r>
            <a:r>
              <a:rPr lang="en-US" b="1" dirty="0">
                <a:solidFill>
                  <a:srgbClr val="0070C0"/>
                </a:solidFill>
              </a:rPr>
              <a:t> Century learning skills</a:t>
            </a:r>
          </a:p>
        </p:txBody>
      </p:sp>
      <p:pic>
        <p:nvPicPr>
          <p:cNvPr id="15364" name="Picture 2" descr="Image result for 21st century skills">
            <a:extLst>
              <a:ext uri="{FF2B5EF4-FFF2-40B4-BE49-F238E27FC236}">
                <a16:creationId xmlns:a16="http://schemas.microsoft.com/office/drawing/2014/main" id="{AAAA5537-D2CA-4126-99B4-B8D5951D9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418" y="2584858"/>
            <a:ext cx="7001546" cy="408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6">
            <a:extLst>
              <a:ext uri="{FF2B5EF4-FFF2-40B4-BE49-F238E27FC236}">
                <a16:creationId xmlns:a16="http://schemas.microsoft.com/office/drawing/2014/main" id="{95E03E70-10D9-4257-80FD-CB694067A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576" y="3939041"/>
            <a:ext cx="25923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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/>
              <a:t>21</a:t>
            </a:r>
            <a:r>
              <a:rPr lang="en-US" altLang="en-US" sz="2800" b="1" baseline="30000" dirty="0"/>
              <a:t>st</a:t>
            </a:r>
            <a:r>
              <a:rPr lang="en-US" altLang="en-US" sz="2800" b="1" dirty="0"/>
              <a:t> Century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/>
              <a:t>Learning Skills</a:t>
            </a:r>
            <a:endParaRPr lang="en-MY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53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 amt="50000"/>
          </a:blip>
          <a:srcRect t="9136" b="9136"/>
          <a:stretch/>
        </p:blipFill>
        <p:spPr>
          <a:xfrm>
            <a:off x="500743" y="942109"/>
            <a:ext cx="11190514" cy="57984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6AED044-0560-4CD7-880C-DF6C2F82DE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MY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030" y="2112028"/>
            <a:ext cx="5029200" cy="319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43406" y="1200969"/>
            <a:ext cx="840258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400"/>
              </a:spcBef>
              <a:buClr>
                <a:schemeClr val="lt1"/>
              </a:buClr>
              <a:buSzPts val="2400"/>
            </a:pPr>
            <a:r>
              <a:rPr lang="en-MY" sz="2600" b="1" i="1" dirty="0">
                <a:sym typeface="Arial"/>
              </a:rPr>
              <a:t>“</a:t>
            </a:r>
            <a:r>
              <a:rPr lang="en-MY" sz="2600" b="1" i="1" dirty="0">
                <a:solidFill>
                  <a:srgbClr val="0070C0"/>
                </a:solidFill>
                <a:sym typeface="Arial"/>
              </a:rPr>
              <a:t>Integrating</a:t>
            </a:r>
            <a:r>
              <a:rPr lang="en-MY" sz="2600" b="1" i="1" dirty="0">
                <a:sym typeface="Arial"/>
              </a:rPr>
              <a:t> </a:t>
            </a:r>
            <a:r>
              <a:rPr lang="en-MY" sz="2600" b="1" i="1" dirty="0">
                <a:solidFill>
                  <a:srgbClr val="00B050"/>
                </a:solidFill>
                <a:sym typeface="Arial"/>
              </a:rPr>
              <a:t>online activities </a:t>
            </a:r>
            <a:r>
              <a:rPr lang="en-MY" sz="2600" b="1" i="1" dirty="0">
                <a:sym typeface="Arial"/>
              </a:rPr>
              <a:t>with </a:t>
            </a:r>
            <a:r>
              <a:rPr lang="en-MY" sz="2600" b="1" i="1" dirty="0">
                <a:solidFill>
                  <a:srgbClr val="FFC000"/>
                </a:solidFill>
                <a:sym typeface="Arial"/>
              </a:rPr>
              <a:t>face-to-face</a:t>
            </a:r>
            <a:r>
              <a:rPr lang="en-MY" sz="2600" b="1" i="1" dirty="0">
                <a:sym typeface="Arial"/>
              </a:rPr>
              <a:t> class teaching in planned, pedagogical &amp; valuable manner”</a:t>
            </a:r>
            <a:endParaRPr lang="en-MY" sz="2600" dirty="0"/>
          </a:p>
        </p:txBody>
      </p:sp>
      <p:sp>
        <p:nvSpPr>
          <p:cNvPr id="6" name="Rectangle 5"/>
          <p:cNvSpPr/>
          <p:nvPr/>
        </p:nvSpPr>
        <p:spPr>
          <a:xfrm>
            <a:off x="2036814" y="356466"/>
            <a:ext cx="81756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What is Blended Learning?</a:t>
            </a:r>
          </a:p>
        </p:txBody>
      </p:sp>
      <p:sp>
        <p:nvSpPr>
          <p:cNvPr id="3" name="Flowchart: Process 2"/>
          <p:cNvSpPr/>
          <p:nvPr/>
        </p:nvSpPr>
        <p:spPr>
          <a:xfrm>
            <a:off x="4829230" y="4335991"/>
            <a:ext cx="2610868" cy="1600200"/>
          </a:xfrm>
          <a:prstGeom prst="flowChartProcess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MY" sz="2400" b="1" dirty="0">
                <a:solidFill>
                  <a:srgbClr val="0070C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Integrating</a:t>
            </a:r>
            <a:r>
              <a:rPr lang="en-MY" sz="2400" dirty="0">
                <a:solidFill>
                  <a:schemeClr val="tx1"/>
                </a:solidFill>
                <a:latin typeface="Arial Rounded MT Bold" panose="020F0704030504030204" pitchFamily="34" charset="0"/>
                <a:sym typeface="Arial"/>
              </a:rPr>
              <a:t>: To make it a part of the teaching strategy</a:t>
            </a:r>
            <a:endParaRPr lang="en-MY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7776819" y="2373599"/>
            <a:ext cx="2797719" cy="1835609"/>
          </a:xfrm>
          <a:prstGeom prst="flowChartProcess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ts val="2400"/>
            </a:pPr>
            <a:r>
              <a:rPr lang="en-MY" sz="2400" b="1" dirty="0">
                <a:solidFill>
                  <a:srgbClr val="00B05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Online activities</a:t>
            </a:r>
            <a:r>
              <a:rPr lang="en-MY" sz="2400" dirty="0">
                <a:solidFill>
                  <a:schemeClr val="tx1"/>
                </a:solidFill>
                <a:latin typeface="Arial Rounded MT Bold" panose="020F0704030504030204" pitchFamily="34" charset="0"/>
                <a:sym typeface="Arial"/>
              </a:rPr>
              <a:t>: Using web tools to create a positive learning experience</a:t>
            </a:r>
            <a:endParaRPr lang="en-MY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671665" y="2939400"/>
            <a:ext cx="2686050" cy="1632600"/>
          </a:xfrm>
          <a:prstGeom prst="flowChartProcess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ts val="2400"/>
            </a:pPr>
            <a:r>
              <a:rPr lang="en-MY" sz="2400" b="1" dirty="0">
                <a:solidFill>
                  <a:srgbClr val="FFC0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Face-to-face teaching</a:t>
            </a:r>
            <a:r>
              <a:rPr lang="en-MY" sz="2400" b="1" dirty="0">
                <a:solidFill>
                  <a:schemeClr val="tx1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: </a:t>
            </a:r>
            <a:r>
              <a:rPr lang="en-MY" sz="2400" dirty="0">
                <a:solidFill>
                  <a:schemeClr val="tx1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Learning with the instructor present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81486" y="1544133"/>
            <a:ext cx="2419295" cy="27918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49438" y="1558462"/>
            <a:ext cx="2127380" cy="11044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114800" y="1822710"/>
            <a:ext cx="3779030" cy="12847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399434" y="2822821"/>
            <a:ext cx="7450392" cy="17007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BL is mandatory in T&amp;L as per our syllabus and </a:t>
            </a:r>
          </a:p>
          <a:p>
            <a:pPr algn="ctr"/>
            <a:r>
              <a:rPr lang="en-US" sz="3200" b="1" dirty="0"/>
              <a:t>it is aligned to Education 4.0.</a:t>
            </a:r>
            <a:endParaRPr lang="en-MY" sz="3200" b="1" dirty="0"/>
          </a:p>
        </p:txBody>
      </p:sp>
    </p:spTree>
    <p:extLst>
      <p:ext uri="{BB962C8B-B14F-4D97-AF65-F5344CB8AC3E}">
        <p14:creationId xmlns:p14="http://schemas.microsoft.com/office/powerpoint/2010/main" val="329162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DF7EF4-E2C0-483B-870A-E5F22BEBC208}"/>
              </a:ext>
            </a:extLst>
          </p:cNvPr>
          <p:cNvSpPr/>
          <p:nvPr/>
        </p:nvSpPr>
        <p:spPr>
          <a:xfrm>
            <a:off x="2409369" y="265607"/>
            <a:ext cx="7373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MY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Calculation of Student Learning Time</a:t>
            </a:r>
            <a:endParaRPr lang="en-MY" sz="20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90EC0C-BAE3-4F92-919C-0AA31098E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028050"/>
              </p:ext>
            </p:extLst>
          </p:nvPr>
        </p:nvGraphicFramePr>
        <p:xfrm>
          <a:off x="533727" y="788827"/>
          <a:ext cx="11090237" cy="6304598"/>
        </p:xfrm>
        <a:graphic>
          <a:graphicData uri="http://schemas.openxmlformats.org/drawingml/2006/table">
            <a:tbl>
              <a:tblPr/>
              <a:tblGrid>
                <a:gridCol w="2208035">
                  <a:extLst>
                    <a:ext uri="{9D8B030D-6E8A-4147-A177-3AD203B41FA5}">
                      <a16:colId xmlns:a16="http://schemas.microsoft.com/office/drawing/2014/main" val="1005298900"/>
                    </a:ext>
                  </a:extLst>
                </a:gridCol>
                <a:gridCol w="1578807">
                  <a:extLst>
                    <a:ext uri="{9D8B030D-6E8A-4147-A177-3AD203B41FA5}">
                      <a16:colId xmlns:a16="http://schemas.microsoft.com/office/drawing/2014/main" val="3027508213"/>
                    </a:ext>
                  </a:extLst>
                </a:gridCol>
                <a:gridCol w="2529455">
                  <a:extLst>
                    <a:ext uri="{9D8B030D-6E8A-4147-A177-3AD203B41FA5}">
                      <a16:colId xmlns:a16="http://schemas.microsoft.com/office/drawing/2014/main" val="3666529355"/>
                    </a:ext>
                  </a:extLst>
                </a:gridCol>
                <a:gridCol w="2626069">
                  <a:extLst>
                    <a:ext uri="{9D8B030D-6E8A-4147-A177-3AD203B41FA5}">
                      <a16:colId xmlns:a16="http://schemas.microsoft.com/office/drawing/2014/main" val="2313672465"/>
                    </a:ext>
                  </a:extLst>
                </a:gridCol>
                <a:gridCol w="2147871">
                  <a:extLst>
                    <a:ext uri="{9D8B030D-6E8A-4147-A177-3AD203B41FA5}">
                      <a16:colId xmlns:a16="http://schemas.microsoft.com/office/drawing/2014/main" val="3877975774"/>
                    </a:ext>
                  </a:extLst>
                </a:gridCol>
              </a:tblGrid>
              <a:tr h="16439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Credit Hour</a:t>
                      </a:r>
                      <a:endParaRPr lang="en-MY" sz="2000" dirty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Guided Learning </a:t>
                      </a:r>
                      <a:r>
                        <a:rPr lang="en-MY" sz="2400" dirty="0">
                          <a:solidFill>
                            <a:srgbClr val="0070C0"/>
                          </a:solidFill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(F2F)</a:t>
                      </a:r>
                      <a:endParaRPr lang="en-MY" sz="2000" dirty="0">
                        <a:solidFill>
                          <a:srgbClr val="0070C0"/>
                        </a:solidFill>
                        <a:effectLst/>
                        <a:latin typeface="Baskerville Old Face" panose="020206020805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Lecture</a:t>
                      </a:r>
                      <a:endParaRPr lang="en-MY" sz="2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Baskerville Old Face" panose="020206020805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(70%)</a:t>
                      </a:r>
                      <a:endParaRPr lang="en-MY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skerville Old Face" panose="020206020805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Guided Learning </a:t>
                      </a:r>
                      <a:r>
                        <a:rPr lang="en-MY" sz="2400" dirty="0">
                          <a:solidFill>
                            <a:srgbClr val="0070C0"/>
                          </a:solidFill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(Non F2F)</a:t>
                      </a:r>
                      <a:endParaRPr lang="en-MY" sz="2000" dirty="0">
                        <a:solidFill>
                          <a:srgbClr val="0070C0"/>
                        </a:solidFill>
                        <a:effectLst/>
                        <a:latin typeface="Baskerville Old Face" panose="020206020805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 / Online</a:t>
                      </a:r>
                      <a:endParaRPr lang="en-MY" sz="2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Baskerville Old Face" panose="020206020805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(30%)</a:t>
                      </a:r>
                      <a:endParaRPr lang="en-MY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skerville Old Face" panose="020206020805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Independent Learning</a:t>
                      </a:r>
                      <a:endParaRPr lang="en-MY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Baskerville Old Face" panose="020206020805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>
                          <a:solidFill>
                            <a:srgbClr val="0070C0"/>
                          </a:solidFill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(Non F2F)</a:t>
                      </a:r>
                      <a:endParaRPr lang="en-MY" sz="2000" dirty="0">
                        <a:solidFill>
                          <a:srgbClr val="0070C0"/>
                        </a:solidFill>
                        <a:effectLst/>
                        <a:latin typeface="Baskerville Old Face" panose="020206020805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Derived from Lecture</a:t>
                      </a:r>
                      <a:endParaRPr lang="en-MY" sz="2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Baskerville Old Face" panose="020206020805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Student Learning Time</a:t>
                      </a:r>
                      <a:r>
                        <a:rPr lang="en-MY" sz="2400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MY" sz="2000" dirty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8630585"/>
                  </a:ext>
                </a:extLst>
              </a:tr>
              <a:tr h="12877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MY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MY" sz="2800" b="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(2x14wks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MY" sz="2800" b="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28hrs)</a:t>
                      </a:r>
                      <a:endParaRPr lang="en-MY" sz="2400" b="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MY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(+</a:t>
                      </a:r>
                      <a:r>
                        <a:rPr lang="en-MY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MY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= 18</a:t>
                      </a:r>
                      <a:endParaRPr lang="en-MY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2211137"/>
                  </a:ext>
                </a:extLst>
              </a:tr>
              <a:tr h="11507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800" b="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(3x14wks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800" b="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42hrs)</a:t>
                      </a:r>
                      <a:endParaRPr lang="en-MY" sz="2400" b="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MY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(+</a:t>
                      </a:r>
                      <a:r>
                        <a:rPr lang="en-MY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en-MY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= 26</a:t>
                      </a:r>
                      <a:endParaRPr lang="en-MY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9108852"/>
                  </a:ext>
                </a:extLst>
              </a:tr>
              <a:tr h="11507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800" b="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(4x14wks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800" b="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= 56hrs)</a:t>
                      </a:r>
                      <a:endParaRPr lang="en-MY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MY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(+</a:t>
                      </a:r>
                      <a:r>
                        <a:rPr lang="en-MY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en-MY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= 34</a:t>
                      </a:r>
                      <a:endParaRPr lang="en-MY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1935241"/>
                  </a:ext>
                </a:extLst>
              </a:tr>
              <a:tr h="4341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MY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MY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MY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MY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MY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887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000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533400"/>
            <a:ext cx="7543800" cy="2438400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6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BLENDED LEARNING ROADMAP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276600"/>
            <a:ext cx="6858000" cy="990600"/>
          </a:xfrm>
        </p:spPr>
        <p:txBody>
          <a:bodyPr>
            <a:noAutofit/>
          </a:bodyPr>
          <a:lstStyle/>
          <a:p>
            <a:r>
              <a:rPr lang="en-US" sz="6000" dirty="0"/>
              <a:t>Commencement 2016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FA8CD-18BA-44CE-A415-5C1225E588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58" r="15112"/>
          <a:stretch/>
        </p:blipFill>
        <p:spPr>
          <a:xfrm>
            <a:off x="8575962" y="2813302"/>
            <a:ext cx="3204511" cy="290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27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MMU Blended Learning Structure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215509"/>
              </p:ext>
            </p:extLst>
          </p:nvPr>
        </p:nvGraphicFramePr>
        <p:xfrm>
          <a:off x="957943" y="1952171"/>
          <a:ext cx="10130971" cy="417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1747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9657" y="1"/>
            <a:ext cx="12148457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0521ED-3220-4084-B871-843AD7234B4B}"/>
              </a:ext>
            </a:extLst>
          </p:cNvPr>
          <p:cNvSpPr/>
          <p:nvPr/>
        </p:nvSpPr>
        <p:spPr>
          <a:xfrm rot="19021664">
            <a:off x="-156255" y="362759"/>
            <a:ext cx="1569660" cy="457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buSzPts val="1000"/>
            </a:pP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  <a:ea typeface="MS Mincho" panose="02020609040205080304" pitchFamily="49" charset="-128"/>
              </a:rPr>
              <a:t>LESSON PLAN	</a:t>
            </a:r>
            <a:endParaRPr lang="en-MY" dirty="0">
              <a:solidFill>
                <a:srgbClr val="FF0000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1588F5D-C430-4EC0-8038-2EB9DC3FAB74}"/>
              </a:ext>
            </a:extLst>
          </p:cNvPr>
          <p:cNvSpPr/>
          <p:nvPr/>
        </p:nvSpPr>
        <p:spPr>
          <a:xfrm>
            <a:off x="5907314" y="3429000"/>
            <a:ext cx="1872343" cy="620486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4A808A-889C-40A1-820B-5DF2C72947E8}"/>
              </a:ext>
            </a:extLst>
          </p:cNvPr>
          <p:cNvSpPr/>
          <p:nvPr/>
        </p:nvSpPr>
        <p:spPr>
          <a:xfrm>
            <a:off x="5754914" y="5874657"/>
            <a:ext cx="1872343" cy="620486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9F6F60-DD81-4C33-AD41-67A8F945C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56844"/>
              </p:ext>
            </p:extLst>
          </p:nvPr>
        </p:nvGraphicFramePr>
        <p:xfrm>
          <a:off x="628575" y="856492"/>
          <a:ext cx="11219542" cy="5631458"/>
        </p:xfrm>
        <a:graphic>
          <a:graphicData uri="http://schemas.openxmlformats.org/drawingml/2006/table">
            <a:tbl>
              <a:tblPr firstRow="1" firstCol="1" bandRow="1"/>
              <a:tblGrid>
                <a:gridCol w="908110">
                  <a:extLst>
                    <a:ext uri="{9D8B030D-6E8A-4147-A177-3AD203B41FA5}">
                      <a16:colId xmlns:a16="http://schemas.microsoft.com/office/drawing/2014/main" val="3644170882"/>
                    </a:ext>
                  </a:extLst>
                </a:gridCol>
                <a:gridCol w="1403116">
                  <a:extLst>
                    <a:ext uri="{9D8B030D-6E8A-4147-A177-3AD203B41FA5}">
                      <a16:colId xmlns:a16="http://schemas.microsoft.com/office/drawing/2014/main" val="1823084925"/>
                    </a:ext>
                  </a:extLst>
                </a:gridCol>
                <a:gridCol w="3287326">
                  <a:extLst>
                    <a:ext uri="{9D8B030D-6E8A-4147-A177-3AD203B41FA5}">
                      <a16:colId xmlns:a16="http://schemas.microsoft.com/office/drawing/2014/main" val="1275514068"/>
                    </a:ext>
                  </a:extLst>
                </a:gridCol>
                <a:gridCol w="1164589">
                  <a:extLst>
                    <a:ext uri="{9D8B030D-6E8A-4147-A177-3AD203B41FA5}">
                      <a16:colId xmlns:a16="http://schemas.microsoft.com/office/drawing/2014/main" val="1954385201"/>
                    </a:ext>
                  </a:extLst>
                </a:gridCol>
                <a:gridCol w="1083808">
                  <a:extLst>
                    <a:ext uri="{9D8B030D-6E8A-4147-A177-3AD203B41FA5}">
                      <a16:colId xmlns:a16="http://schemas.microsoft.com/office/drawing/2014/main" val="588798414"/>
                    </a:ext>
                  </a:extLst>
                </a:gridCol>
                <a:gridCol w="824030">
                  <a:extLst>
                    <a:ext uri="{9D8B030D-6E8A-4147-A177-3AD203B41FA5}">
                      <a16:colId xmlns:a16="http://schemas.microsoft.com/office/drawing/2014/main" val="1350374341"/>
                    </a:ext>
                  </a:extLst>
                </a:gridCol>
                <a:gridCol w="734278">
                  <a:extLst>
                    <a:ext uri="{9D8B030D-6E8A-4147-A177-3AD203B41FA5}">
                      <a16:colId xmlns:a16="http://schemas.microsoft.com/office/drawing/2014/main" val="4047852694"/>
                    </a:ext>
                  </a:extLst>
                </a:gridCol>
                <a:gridCol w="1814285">
                  <a:extLst>
                    <a:ext uri="{9D8B030D-6E8A-4147-A177-3AD203B41FA5}">
                      <a16:colId xmlns:a16="http://schemas.microsoft.com/office/drawing/2014/main" val="2127676362"/>
                    </a:ext>
                  </a:extLst>
                </a:gridCol>
              </a:tblGrid>
              <a:tr h="18097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WEEK</a:t>
                      </a:r>
                      <a:endParaRPr lang="en-MY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DATE</a:t>
                      </a:r>
                      <a:endParaRPr lang="en-MY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TOPICS</a:t>
                      </a:r>
                      <a:endParaRPr lang="en-MY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Activities (Hours) </a:t>
                      </a:r>
                      <a:endParaRPr lang="en-MY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REMARKS</a:t>
                      </a:r>
                      <a:endParaRPr lang="en-MY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(Class Replacement/ Public Holiday)</a:t>
                      </a:r>
                      <a:endParaRPr lang="en-MY" sz="28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133367"/>
                  </a:ext>
                </a:extLst>
              </a:tr>
              <a:tr h="388899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E-Learning</a:t>
                      </a:r>
                      <a:endParaRPr lang="en-MY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Lecture</a:t>
                      </a:r>
                      <a:endParaRPr lang="en-MY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Tutorial</a:t>
                      </a:r>
                      <a:endParaRPr lang="en-MY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Lab</a:t>
                      </a:r>
                      <a:endParaRPr lang="en-MY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6186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MY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July - 8 July 2018</a:t>
                      </a:r>
                      <a:endParaRPr lang="en-MY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/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 to Social Research</a:t>
                      </a:r>
                      <a:endParaRPr lang="en-MY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" indent="-6350" algn="just">
                        <a:lnSpc>
                          <a:spcPct val="100000"/>
                        </a:lnSpc>
                        <a:spcAft>
                          <a:spcPts val="400"/>
                        </a:spcAft>
                        <a:tabLst>
                          <a:tab pos="228600" algn="l"/>
                          <a:tab pos="490220" algn="l"/>
                          <a:tab pos="561340" algn="l"/>
                          <a:tab pos="490220" algn="l"/>
                        </a:tabLs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Definition of research; Applied and basic research; Hallmarks of Scientific …… [3hrs]</a:t>
                      </a:r>
                      <a:endParaRPr lang="en-MY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MY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MY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Lecture [3]</a:t>
                      </a:r>
                      <a:endParaRPr lang="en-MY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MY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MY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MY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MY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MY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345502"/>
                  </a:ext>
                </a:extLst>
              </a:tr>
              <a:tr h="15428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2. </a:t>
                      </a:r>
                      <a:endParaRPr lang="en-MY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July - 15 July 2018</a:t>
                      </a:r>
                      <a:endParaRPr lang="en-MY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/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Introduction to Social Research</a:t>
                      </a:r>
                      <a:endParaRPr lang="en-MY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5460" indent="-505460" algn="just">
                        <a:lnSpc>
                          <a:spcPct val="115000"/>
                        </a:lnSpc>
                        <a:spcAft>
                          <a:spcPts val="400"/>
                        </a:spcAft>
                        <a:tabLst>
                          <a:tab pos="228600" algn="l"/>
                          <a:tab pos="490220" algn="l"/>
                          <a:tab pos="561340" algn="l"/>
                          <a:tab pos="490220" algn="l"/>
                        </a:tabLs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Characteristics and types </a:t>
                      </a: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[1hr]</a:t>
                      </a:r>
                      <a:endParaRPr lang="en-MY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48310" indent="-4483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MY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Research Process</a:t>
                      </a:r>
                      <a:endParaRPr lang="en-MY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/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Definition of problem; Literature review; … [1hr]</a:t>
                      </a:r>
                      <a:endParaRPr lang="en-MY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MY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Blended Learning [1]</a:t>
                      </a:r>
                      <a:endParaRPr lang="en-MY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MY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MY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MY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MY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MY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Lecture [1]</a:t>
                      </a:r>
                      <a:endParaRPr lang="en-MY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MY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MY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MY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MY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451982"/>
                  </a:ext>
                </a:extLst>
              </a:tr>
              <a:tr h="138235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3.</a:t>
                      </a:r>
                      <a:endParaRPr lang="en-MY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July - 22 July 2018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5460" indent="-50546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228600" algn="l"/>
                          <a:tab pos="490220" algn="l"/>
                          <a:tab pos="561340" algn="l"/>
                          <a:tab pos="49022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The Research Process</a:t>
                      </a:r>
                      <a:endParaRPr lang="en-MY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400"/>
                        </a:spcAft>
                        <a:tabLst/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Hypothesis development; Research design; …[1hr]</a:t>
                      </a:r>
                      <a:endParaRPr lang="en-MY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400"/>
                        </a:spcAft>
                        <a:tabLst>
                          <a:tab pos="228600" algn="l"/>
                          <a:tab pos="490220" algn="l"/>
                          <a:tab pos="561340" algn="l"/>
                          <a:tab pos="490220" algn="l"/>
                        </a:tabLs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MY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 algn="just">
                        <a:lnSpc>
                          <a:spcPct val="100000"/>
                        </a:lnSpc>
                        <a:spcAft>
                          <a:spcPts val="400"/>
                        </a:spcAft>
                        <a:tabLst/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 collection [1hr]</a:t>
                      </a:r>
                      <a:endParaRPr lang="en-MY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MY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MY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MY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MY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Blended Learning [1]</a:t>
                      </a:r>
                      <a:endParaRPr lang="en-MY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Lecture [1]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Quiz (In Class)</a:t>
                      </a:r>
                      <a:endParaRPr lang="en-MY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0210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52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72394-C749-4425-A62F-33CE934E8A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372A8B-8128-443E-A840-C7E71343BD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2" y="420914"/>
            <a:ext cx="11321143" cy="5733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6324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ts val="0"/>
              </a:spcBef>
            </a:pPr>
            <a:r>
              <a:rPr lang="en-GB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Official MMU Teaching &amp; Learning Platforms</a:t>
            </a:r>
            <a:endParaRPr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967309" y="4277597"/>
            <a:ext cx="8506727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 sz="3600" dirty="0"/>
              <a:t>MMLS, Blogs, G-Suite for Education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3566" y="3005133"/>
            <a:ext cx="5524867" cy="1245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1" name="Google Shape;61;p14"/>
          <p:cNvSpPr/>
          <p:nvPr/>
        </p:nvSpPr>
        <p:spPr>
          <a:xfrm>
            <a:off x="534867" y="3005133"/>
            <a:ext cx="2254400" cy="1245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400" b="1">
                <a:latin typeface="Comfortaa"/>
                <a:ea typeface="Comfortaa"/>
                <a:cs typeface="Comfortaa"/>
                <a:sym typeface="Comfortaa"/>
              </a:rPr>
              <a:t>Discussion board</a:t>
            </a:r>
            <a:endParaRPr sz="24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8369767" y="840533"/>
            <a:ext cx="2254400" cy="1245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400" b="1">
                <a:latin typeface="Comfortaa"/>
                <a:ea typeface="Comfortaa"/>
                <a:cs typeface="Comfortaa"/>
                <a:sym typeface="Comfortaa"/>
              </a:rPr>
              <a:t>Assignment Submission</a:t>
            </a:r>
            <a:endParaRPr sz="24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1614167" y="4772267"/>
            <a:ext cx="2254400" cy="1245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400" b="1">
                <a:latin typeface="Comfortaa"/>
                <a:ea typeface="Comfortaa"/>
                <a:cs typeface="Comfortaa"/>
                <a:sym typeface="Comfortaa"/>
              </a:rPr>
              <a:t>Quiz/Exercise</a:t>
            </a:r>
            <a:endParaRPr sz="24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4968800" y="4772267"/>
            <a:ext cx="2254400" cy="1245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400" b="1" dirty="0">
                <a:latin typeface="Comfortaa"/>
                <a:ea typeface="Comfortaa"/>
                <a:cs typeface="Comfortaa"/>
                <a:sym typeface="Comfortaa"/>
              </a:rPr>
              <a:t>Embedded Videos/ Content</a:t>
            </a:r>
            <a:endParaRPr sz="2400" b="1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8369767" y="4772267"/>
            <a:ext cx="2254400" cy="1245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400" b="1">
                <a:latin typeface="Comfortaa"/>
                <a:ea typeface="Comfortaa"/>
                <a:cs typeface="Comfortaa"/>
                <a:sym typeface="Comfortaa"/>
              </a:rPr>
              <a:t>QR Code Attendance</a:t>
            </a:r>
            <a:endParaRPr sz="2400" b="1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9402733" y="2806400"/>
            <a:ext cx="2254400" cy="1245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400" b="1" dirty="0" err="1">
                <a:latin typeface="Comfortaa"/>
                <a:ea typeface="Comfortaa"/>
                <a:cs typeface="Comfortaa"/>
                <a:sym typeface="Comfortaa"/>
              </a:rPr>
              <a:t>Wordpress</a:t>
            </a:r>
            <a:r>
              <a:rPr lang="en-GB" sz="2400" b="1" dirty="0">
                <a:latin typeface="Comfortaa"/>
                <a:ea typeface="Comfortaa"/>
                <a:cs typeface="Comfortaa"/>
                <a:sym typeface="Comfortaa"/>
              </a:rPr>
              <a:t> (blogs)</a:t>
            </a:r>
            <a:endParaRPr sz="2400" b="1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1567833" y="887333"/>
            <a:ext cx="2254400" cy="1245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400" b="1">
                <a:latin typeface="Comfortaa"/>
                <a:ea typeface="Comfortaa"/>
                <a:cs typeface="Comfortaa"/>
                <a:sym typeface="Comfortaa"/>
              </a:rPr>
              <a:t>Announcement</a:t>
            </a:r>
            <a:endParaRPr sz="24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4968800" y="840533"/>
            <a:ext cx="2254400" cy="1245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400" b="1">
                <a:latin typeface="Comfortaa"/>
                <a:ea typeface="Comfortaa"/>
                <a:cs typeface="Comfortaa"/>
                <a:sym typeface="Comfortaa"/>
              </a:rPr>
              <a:t>Lecture Notes</a:t>
            </a:r>
            <a:endParaRPr sz="2400"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429" y="638629"/>
            <a:ext cx="10885714" cy="4905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566" y="3708299"/>
            <a:ext cx="4343361" cy="2157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0851" y="3309401"/>
            <a:ext cx="848067" cy="65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89788" y="2156937"/>
            <a:ext cx="2227965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609600" y="232213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/>
              <a:t>Google Apps</a:t>
            </a:r>
            <a:endParaRPr/>
          </a:p>
        </p:txBody>
      </p:sp>
      <p:pic>
        <p:nvPicPr>
          <p:cNvPr id="148" name="Google Shape;148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41101" y="4892999"/>
            <a:ext cx="3658167" cy="162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00851" y="3476098"/>
            <a:ext cx="848067" cy="65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01826" y="232235"/>
            <a:ext cx="2704575" cy="150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40900" y="3327851"/>
            <a:ext cx="764944" cy="950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74334" y="2961652"/>
            <a:ext cx="1509967" cy="80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18200" y="2420800"/>
            <a:ext cx="764944" cy="73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830103" y="1686995"/>
            <a:ext cx="848067" cy="716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263599" y="4042099"/>
            <a:ext cx="665000" cy="73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402367" y="3860800"/>
            <a:ext cx="580867" cy="755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976707" y="2750096"/>
            <a:ext cx="1153759" cy="6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403400" y="1810195"/>
            <a:ext cx="580875" cy="75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575304" y="2036764"/>
            <a:ext cx="848067" cy="848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338999" y="4772703"/>
            <a:ext cx="764933" cy="78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5938167" y="5511068"/>
            <a:ext cx="665000" cy="622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1268C-A135-4D08-8C61-FE98D1309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0" y="1600200"/>
            <a:ext cx="8052262" cy="182880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0799" indent="0">
              <a:buNone/>
            </a:pPr>
            <a:r>
              <a:rPr lang="en-MY" sz="6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002020702" pitchFamily="82" charset="0"/>
              </a:rPr>
              <a:t>Learning Approach</a:t>
            </a:r>
          </a:p>
        </p:txBody>
      </p:sp>
    </p:spTree>
    <p:extLst>
      <p:ext uri="{BB962C8B-B14F-4D97-AF65-F5344CB8AC3E}">
        <p14:creationId xmlns:p14="http://schemas.microsoft.com/office/powerpoint/2010/main" val="2405765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30FFF-5150-4D6A-A4B3-B4476FFA8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27" y="919307"/>
            <a:ext cx="11035145" cy="1325563"/>
          </a:xfrm>
        </p:spPr>
        <p:txBody>
          <a:bodyPr/>
          <a:lstStyle/>
          <a:p>
            <a:pPr algn="ctr"/>
            <a:r>
              <a:rPr lang="en-MY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Effectiveness of Course Delivery in </a:t>
            </a:r>
            <a:br>
              <a:rPr lang="en-MY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MY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CT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376403A-6CD2-473C-BC9E-86ED5E3C4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040235"/>
              </p:ext>
            </p:extLst>
          </p:nvPr>
        </p:nvGraphicFramePr>
        <p:xfrm>
          <a:off x="1884217" y="2757055"/>
          <a:ext cx="7938655" cy="2355272"/>
        </p:xfrm>
        <a:graphic>
          <a:graphicData uri="http://schemas.openxmlformats.org/drawingml/2006/table">
            <a:tbl>
              <a:tblPr/>
              <a:tblGrid>
                <a:gridCol w="3220935">
                  <a:extLst>
                    <a:ext uri="{9D8B030D-6E8A-4147-A177-3AD203B41FA5}">
                      <a16:colId xmlns:a16="http://schemas.microsoft.com/office/drawing/2014/main" val="3003013966"/>
                    </a:ext>
                  </a:extLst>
                </a:gridCol>
                <a:gridCol w="2131501">
                  <a:extLst>
                    <a:ext uri="{9D8B030D-6E8A-4147-A177-3AD203B41FA5}">
                      <a16:colId xmlns:a16="http://schemas.microsoft.com/office/drawing/2014/main" val="3802294701"/>
                    </a:ext>
                  </a:extLst>
                </a:gridCol>
                <a:gridCol w="2586219">
                  <a:extLst>
                    <a:ext uri="{9D8B030D-6E8A-4147-A177-3AD203B41FA5}">
                      <a16:colId xmlns:a16="http://schemas.microsoft.com/office/drawing/2014/main" val="3180997908"/>
                    </a:ext>
                  </a:extLst>
                </a:gridCol>
              </a:tblGrid>
              <a:tr h="588818">
                <a:tc>
                  <a:txBody>
                    <a:bodyPr/>
                    <a:lstStyle/>
                    <a:p>
                      <a:pPr algn="l" fontAlgn="ctr"/>
                      <a:r>
                        <a:rPr lang="en-MY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Std. Deviation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665475"/>
                  </a:ext>
                </a:extLst>
              </a:tr>
              <a:tr h="588818">
                <a:tc>
                  <a:txBody>
                    <a:bodyPr/>
                    <a:lstStyle/>
                    <a:p>
                      <a:pPr algn="l" fontAlgn="ctr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Face to Face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670382"/>
                  </a:ext>
                </a:extLst>
              </a:tr>
              <a:tr h="588818">
                <a:tc>
                  <a:txBody>
                    <a:bodyPr/>
                    <a:lstStyle/>
                    <a:p>
                      <a:pPr algn="l" fontAlgn="ctr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Blended Learning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148564"/>
                  </a:ext>
                </a:extLst>
              </a:tr>
              <a:tr h="588818">
                <a:tc>
                  <a:txBody>
                    <a:bodyPr/>
                    <a:lstStyle/>
                    <a:p>
                      <a:pPr algn="l" fontAlgn="ctr"/>
                      <a:r>
                        <a:rPr lang="en-MY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Flipped learning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095969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45CC494-A8B1-4DAD-8E68-D4569E22F701}"/>
              </a:ext>
            </a:extLst>
          </p:cNvPr>
          <p:cNvSpPr/>
          <p:nvPr/>
        </p:nvSpPr>
        <p:spPr>
          <a:xfrm>
            <a:off x="1717964" y="3255818"/>
            <a:ext cx="5500255" cy="1357746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315892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BEB2-2EB5-4814-B4FE-EB4F4AD98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387928"/>
          </a:xfrm>
        </p:spPr>
        <p:txBody>
          <a:bodyPr>
            <a:normAutofit fontScale="90000"/>
          </a:bodyPr>
          <a:lstStyle/>
          <a:p>
            <a:pPr algn="ctr"/>
            <a:r>
              <a:rPr lang="en-MY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T-Test</a:t>
            </a:r>
            <a:br>
              <a:rPr lang="en-MY" dirty="0"/>
            </a:br>
            <a:endParaRPr lang="en-MY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1786DC-4A7C-425B-9A15-5988ABCC19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734381"/>
              </p:ext>
            </p:extLst>
          </p:nvPr>
        </p:nvGraphicFramePr>
        <p:xfrm>
          <a:off x="436419" y="875001"/>
          <a:ext cx="11312237" cy="4280538"/>
        </p:xfrm>
        <a:graphic>
          <a:graphicData uri="http://schemas.openxmlformats.org/drawingml/2006/table">
            <a:tbl>
              <a:tblPr/>
              <a:tblGrid>
                <a:gridCol w="2970346">
                  <a:extLst>
                    <a:ext uri="{9D8B030D-6E8A-4147-A177-3AD203B41FA5}">
                      <a16:colId xmlns:a16="http://schemas.microsoft.com/office/drawing/2014/main" val="2762688362"/>
                    </a:ext>
                  </a:extLst>
                </a:gridCol>
                <a:gridCol w="1544844">
                  <a:extLst>
                    <a:ext uri="{9D8B030D-6E8A-4147-A177-3AD203B41FA5}">
                      <a16:colId xmlns:a16="http://schemas.microsoft.com/office/drawing/2014/main" val="1395795901"/>
                    </a:ext>
                  </a:extLst>
                </a:gridCol>
                <a:gridCol w="1307477">
                  <a:extLst>
                    <a:ext uri="{9D8B030D-6E8A-4147-A177-3AD203B41FA5}">
                      <a16:colId xmlns:a16="http://schemas.microsoft.com/office/drawing/2014/main" val="452965905"/>
                    </a:ext>
                  </a:extLst>
                </a:gridCol>
                <a:gridCol w="1925152">
                  <a:extLst>
                    <a:ext uri="{9D8B030D-6E8A-4147-A177-3AD203B41FA5}">
                      <a16:colId xmlns:a16="http://schemas.microsoft.com/office/drawing/2014/main" val="765121208"/>
                    </a:ext>
                  </a:extLst>
                </a:gridCol>
                <a:gridCol w="1925152">
                  <a:extLst>
                    <a:ext uri="{9D8B030D-6E8A-4147-A177-3AD203B41FA5}">
                      <a16:colId xmlns:a16="http://schemas.microsoft.com/office/drawing/2014/main" val="933116067"/>
                    </a:ext>
                  </a:extLst>
                </a:gridCol>
                <a:gridCol w="1639266">
                  <a:extLst>
                    <a:ext uri="{9D8B030D-6E8A-4147-A177-3AD203B41FA5}">
                      <a16:colId xmlns:a16="http://schemas.microsoft.com/office/drawing/2014/main" val="720252921"/>
                    </a:ext>
                  </a:extLst>
                </a:gridCol>
              </a:tblGrid>
              <a:tr h="2228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MY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Gender</a:t>
                      </a:r>
                      <a:endParaRPr lang="en-MY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MY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MY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Std. Deviation</a:t>
                      </a:r>
                      <a:endParaRPr lang="en-MY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Std. Error Mean</a:t>
                      </a:r>
                      <a:endParaRPr lang="en-MY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298420"/>
                  </a:ext>
                </a:extLst>
              </a:tr>
              <a:tr h="193040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28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Face to Face</a:t>
                      </a:r>
                      <a:endParaRPr lang="en-MY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MY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  <a:endParaRPr lang="en-MY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28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en-MY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1.073</a:t>
                      </a:r>
                      <a:endParaRPr lang="en-MY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.112</a:t>
                      </a:r>
                      <a:endParaRPr lang="en-MY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038554"/>
                  </a:ext>
                </a:extLst>
              </a:tr>
              <a:tr h="88265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MY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  <a:endParaRPr lang="en-MY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28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en-MY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.950</a:t>
                      </a:r>
                      <a:endParaRPr lang="en-MY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.091</a:t>
                      </a:r>
                      <a:endParaRPr lang="en-MY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561037"/>
                  </a:ext>
                </a:extLst>
              </a:tr>
              <a:tr h="193040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2800">
                          <a:solidFill>
                            <a:srgbClr val="9537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Blended Learning</a:t>
                      </a:r>
                      <a:endParaRPr lang="en-MY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MY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  <a:endParaRPr lang="en-MY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3.85</a:t>
                      </a:r>
                      <a:endParaRPr lang="en-MY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1.229</a:t>
                      </a:r>
                      <a:endParaRPr lang="en-MY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.129</a:t>
                      </a:r>
                      <a:endParaRPr lang="en-MY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558418"/>
                  </a:ext>
                </a:extLst>
              </a:tr>
              <a:tr h="88265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2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MY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  <a:endParaRPr lang="en-MY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2800" b="1">
                          <a:solidFill>
                            <a:srgbClr val="9537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3.96</a:t>
                      </a:r>
                      <a:endParaRPr lang="en-MY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1.009</a:t>
                      </a:r>
                      <a:endParaRPr lang="en-MY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.097</a:t>
                      </a:r>
                      <a:endParaRPr lang="en-MY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477313"/>
                  </a:ext>
                </a:extLst>
              </a:tr>
              <a:tr h="202565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2800">
                          <a:solidFill>
                            <a:srgbClr val="E46C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Flipped learning</a:t>
                      </a:r>
                      <a:endParaRPr lang="en-MY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MY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  <a:endParaRPr lang="en-MY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3.24</a:t>
                      </a:r>
                      <a:endParaRPr lang="en-MY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1.753</a:t>
                      </a:r>
                      <a:endParaRPr lang="en-MY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.184</a:t>
                      </a:r>
                      <a:endParaRPr lang="en-MY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819123"/>
                  </a:ext>
                </a:extLst>
              </a:tr>
              <a:tr h="88265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2800" b="1">
                          <a:solidFill>
                            <a:srgbClr val="E46C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MY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  <a:endParaRPr lang="en-MY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2800" b="1" dirty="0">
                          <a:solidFill>
                            <a:srgbClr val="E46C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3.56</a:t>
                      </a:r>
                      <a:endParaRPr lang="en-MY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1.350</a:t>
                      </a:r>
                      <a:endParaRPr lang="en-MY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.129</a:t>
                      </a:r>
                      <a:endParaRPr lang="en-MY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71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0811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1268C-A135-4D08-8C61-FE98D1309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6211" y="1281546"/>
            <a:ext cx="8966662" cy="182880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0799" indent="0" algn="ctr">
              <a:buNone/>
            </a:pPr>
            <a:r>
              <a:rPr lang="en-MY" sz="6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002020702" pitchFamily="82" charset="0"/>
              </a:rPr>
              <a:t>Studnets</a:t>
            </a:r>
            <a:r>
              <a:rPr lang="en-MY" sz="6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002020702" pitchFamily="82" charset="0"/>
              </a:rPr>
              <a:t>’ Preferred </a:t>
            </a:r>
          </a:p>
          <a:p>
            <a:pPr algn="ctr"/>
            <a:r>
              <a:rPr lang="en-MY" sz="66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002020702" pitchFamily="82" charset="0"/>
              </a:rPr>
              <a:t>Methodology</a:t>
            </a:r>
          </a:p>
          <a:p>
            <a:pPr algn="ctr"/>
            <a:r>
              <a:rPr lang="en-MY" sz="66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002020702" pitchFamily="82" charset="0"/>
              </a:rPr>
              <a:t>Tools/Resources/App</a:t>
            </a:r>
          </a:p>
          <a:p>
            <a:pPr marL="50799" indent="0" algn="ctr">
              <a:buNone/>
            </a:pPr>
            <a:r>
              <a:rPr lang="en-MY" sz="6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002020702" pitchFamily="82" charset="0"/>
              </a:rPr>
              <a:t>to Develop CT</a:t>
            </a:r>
          </a:p>
        </p:txBody>
      </p:sp>
    </p:spTree>
    <p:extLst>
      <p:ext uri="{BB962C8B-B14F-4D97-AF65-F5344CB8AC3E}">
        <p14:creationId xmlns:p14="http://schemas.microsoft.com/office/powerpoint/2010/main" val="299072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7C013-CCE0-4576-B04C-8FF0A6BD7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5" y="2567998"/>
            <a:ext cx="10515600" cy="1325563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MY" sz="6000" b="1" dirty="0">
                <a:ln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002020702" pitchFamily="82" charset="0"/>
              </a:rPr>
              <a:t>Description of Study</a:t>
            </a:r>
          </a:p>
        </p:txBody>
      </p:sp>
    </p:spTree>
    <p:extLst>
      <p:ext uri="{BB962C8B-B14F-4D97-AF65-F5344CB8AC3E}">
        <p14:creationId xmlns:p14="http://schemas.microsoft.com/office/powerpoint/2010/main" val="26263279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563B0-679B-4F1D-82D8-C82D92B7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40435"/>
            <a:ext cx="10515600" cy="80437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MY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Effectiveness of Methodology (F2F) in Developing CT </a:t>
            </a:r>
            <a:br>
              <a:rPr lang="en-MY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MY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MY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Bezanilla</a:t>
            </a:r>
            <a:r>
              <a:rPr lang="en-MY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et al., (2019), </a:t>
            </a:r>
            <a:r>
              <a:rPr lang="en-MY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Methodologies for teaching-learning critical thinking in higher education: The teacher’s view)</a:t>
            </a:r>
            <a:br>
              <a:rPr lang="en-MY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M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DBB7D9D-A62F-4965-A1D4-02471F769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328887"/>
              </p:ext>
            </p:extLst>
          </p:nvPr>
        </p:nvGraphicFramePr>
        <p:xfrm>
          <a:off x="277090" y="856343"/>
          <a:ext cx="11637817" cy="5874824"/>
        </p:xfrm>
        <a:graphic>
          <a:graphicData uri="http://schemas.openxmlformats.org/drawingml/2006/table">
            <a:tbl>
              <a:tblPr/>
              <a:tblGrid>
                <a:gridCol w="9130144">
                  <a:extLst>
                    <a:ext uri="{9D8B030D-6E8A-4147-A177-3AD203B41FA5}">
                      <a16:colId xmlns:a16="http://schemas.microsoft.com/office/drawing/2014/main" val="2170620598"/>
                    </a:ext>
                  </a:extLst>
                </a:gridCol>
                <a:gridCol w="823538">
                  <a:extLst>
                    <a:ext uri="{9D8B030D-6E8A-4147-A177-3AD203B41FA5}">
                      <a16:colId xmlns:a16="http://schemas.microsoft.com/office/drawing/2014/main" val="1239395348"/>
                    </a:ext>
                  </a:extLst>
                </a:gridCol>
                <a:gridCol w="1684135">
                  <a:extLst>
                    <a:ext uri="{9D8B030D-6E8A-4147-A177-3AD203B41FA5}">
                      <a16:colId xmlns:a16="http://schemas.microsoft.com/office/drawing/2014/main" val="3657427120"/>
                    </a:ext>
                  </a:extLst>
                </a:gridCol>
              </a:tblGrid>
              <a:tr h="346230"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BatangChe" panose="02030609000101010101" pitchFamily="49" charset="-127"/>
                          <a:cs typeface="Calibri" panose="020F0502020204030204" pitchFamily="34" charset="0"/>
                        </a:rPr>
                        <a:t> </a:t>
                      </a:r>
                      <a:endParaRPr lang="en-MY" sz="1400" dirty="0">
                        <a:effectLst/>
                        <a:latin typeface="Bahnschrift Light" panose="020B0502040204020203" pitchFamily="34" charset="0"/>
                        <a:ea typeface="BatangChe" panose="02030609000101010101" pitchFamily="49" charset="-127"/>
                        <a:cs typeface="Times New Roman" panose="02020603050405020304" pitchFamily="18" charset="0"/>
                      </a:endParaRPr>
                    </a:p>
                  </a:txBody>
                  <a:tcPr marL="9008" marR="9008" marT="90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Mean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Std. Deviation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831370"/>
                  </a:ext>
                </a:extLst>
              </a:tr>
              <a:tr h="346230"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8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Problem solving (Problem and project-based learning)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b="1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3.81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1.38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935606"/>
                  </a:ext>
                </a:extLst>
              </a:tr>
              <a:tr h="346230"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800" b="1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Questions and enquiries</a:t>
                      </a:r>
                      <a:endParaRPr lang="en-MY" sz="120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b="1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3.74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1.34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90149"/>
                  </a:ext>
                </a:extLst>
              </a:tr>
              <a:tr h="346230"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800" b="1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Evaluation, interpretation and justiﬁcation</a:t>
                      </a:r>
                      <a:endParaRPr lang="en-MY" sz="120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b="1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3.7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1.39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429855"/>
                  </a:ext>
                </a:extLst>
              </a:tr>
              <a:tr h="346230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800" b="1" kern="1200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Questioning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b="1" kern="120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3.67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1.28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640930"/>
                  </a:ext>
                </a:extLst>
              </a:tr>
              <a:tr h="346230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800" b="1" kern="1200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Case Study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b="1" kern="120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3.63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1.40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290928"/>
                  </a:ext>
                </a:extLst>
              </a:tr>
              <a:tr h="346230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800" b="1" kern="1200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Collaborative and cooperative work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b="1" kern="120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3.62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1.40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920934"/>
                  </a:ext>
                </a:extLst>
              </a:tr>
              <a:tr h="346230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800" b="1" kern="1200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Reading, analysis, and synthesis of resources </a:t>
                      </a:r>
                      <a:r>
                        <a:rPr lang="en-MY" sz="1600" b="1" kern="1200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(written, graphics, audio-visuals, etc)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b="1" kern="120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3.6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1.34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42375"/>
                  </a:ext>
                </a:extLst>
              </a:tr>
              <a:tr h="346230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800" b="1" kern="120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Feedback</a:t>
                      </a:r>
                      <a:endParaRPr lang="en-MY" sz="120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b="1" kern="120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3.58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1.44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513218"/>
                  </a:ext>
                </a:extLst>
              </a:tr>
              <a:tr h="346230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800" b="1" kern="120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Real World Activities</a:t>
                      </a:r>
                      <a:endParaRPr lang="en-MY" sz="120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b="1" kern="120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3.57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1.59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581118"/>
                  </a:ext>
                </a:extLst>
              </a:tr>
              <a:tr h="346230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800" b="1" kern="120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Writing assignments</a:t>
                      </a:r>
                      <a:endParaRPr lang="en-MY" sz="120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b="1" kern="120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3.53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1.29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221470"/>
                  </a:ext>
                </a:extLst>
              </a:tr>
              <a:tr h="346230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800" b="1" kern="120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Oral Presentations</a:t>
                      </a:r>
                      <a:endParaRPr lang="en-MY" sz="120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b="1" kern="120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3.55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1.32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571921"/>
                  </a:ext>
                </a:extLst>
              </a:tr>
              <a:tr h="346230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800" b="1" kern="120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Reading assignment</a:t>
                      </a:r>
                      <a:endParaRPr lang="en-MY" sz="120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b="1" kern="120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3.55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1.28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547641"/>
                  </a:ext>
                </a:extLst>
              </a:tr>
              <a:tr h="346230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Research project</a:t>
                      </a:r>
                      <a:endParaRPr lang="en-MY" sz="120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3.44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1.65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738770"/>
                  </a:ext>
                </a:extLst>
              </a:tr>
              <a:tr h="346230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Oral and written reﬂection and argumentation</a:t>
                      </a:r>
                      <a:endParaRPr lang="en-MY" sz="120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3.41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1.489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40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Debates</a:t>
                      </a:r>
                      <a:endParaRPr lang="en-MY" sz="120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3.34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1.56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873582"/>
                  </a:ext>
                </a:extLst>
              </a:tr>
              <a:tr h="346230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800" b="1" kern="12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Drama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b="1" kern="12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3.25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b="1" kern="12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1.52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</a:txBody>
                  <a:tcPr marL="9008" marR="9008" marT="9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847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2691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0894728-89AE-4AD6-AB8B-DC2C30825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178190"/>
              </p:ext>
            </p:extLst>
          </p:nvPr>
        </p:nvGraphicFramePr>
        <p:xfrm>
          <a:off x="1267555" y="5257939"/>
          <a:ext cx="2247900" cy="763016"/>
        </p:xfrm>
        <a:graphic>
          <a:graphicData uri="http://schemas.openxmlformats.org/drawingml/2006/table">
            <a:tbl>
              <a:tblPr firstRow="1" firstCol="1" bandRow="1"/>
              <a:tblGrid>
                <a:gridCol w="2247900">
                  <a:extLst>
                    <a:ext uri="{9D8B030D-6E8A-4147-A177-3AD203B41FA5}">
                      <a16:colId xmlns:a16="http://schemas.microsoft.com/office/drawing/2014/main" val="506629725"/>
                    </a:ext>
                  </a:extLst>
                </a:gridCol>
              </a:tblGrid>
              <a:tr h="22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Making Conclusion</a:t>
                      </a:r>
                      <a:endParaRPr lang="en-MY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0" marR="427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22322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F5540E-97A6-427E-B213-4F57C2A0A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448806"/>
              </p:ext>
            </p:extLst>
          </p:nvPr>
        </p:nvGraphicFramePr>
        <p:xfrm>
          <a:off x="9366022" y="2361899"/>
          <a:ext cx="2199389" cy="763016"/>
        </p:xfrm>
        <a:graphic>
          <a:graphicData uri="http://schemas.openxmlformats.org/drawingml/2006/table">
            <a:tbl>
              <a:tblPr firstRow="1" firstCol="1" bandRow="1"/>
              <a:tblGrid>
                <a:gridCol w="2199389">
                  <a:extLst>
                    <a:ext uri="{9D8B030D-6E8A-4147-A177-3AD203B41FA5}">
                      <a16:colId xmlns:a16="http://schemas.microsoft.com/office/drawing/2014/main" val="506629725"/>
                    </a:ext>
                  </a:extLst>
                </a:gridCol>
              </a:tblGrid>
              <a:tr h="22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4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Solving Assignments </a:t>
                      </a:r>
                      <a:endParaRPr lang="en-MY" sz="24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0" marR="427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22322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ABFC835-C5B2-4047-BF78-3EA8F66EA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363700"/>
              </p:ext>
            </p:extLst>
          </p:nvPr>
        </p:nvGraphicFramePr>
        <p:xfrm>
          <a:off x="277439" y="1712865"/>
          <a:ext cx="3409255" cy="1154367"/>
        </p:xfrm>
        <a:graphic>
          <a:graphicData uri="http://schemas.openxmlformats.org/drawingml/2006/table">
            <a:tbl>
              <a:tblPr firstRow="1" firstCol="1" bandRow="1"/>
              <a:tblGrid>
                <a:gridCol w="3409255">
                  <a:extLst>
                    <a:ext uri="{9D8B030D-6E8A-4147-A177-3AD203B41FA5}">
                      <a16:colId xmlns:a16="http://schemas.microsoft.com/office/drawing/2014/main" val="506629725"/>
                    </a:ext>
                  </a:extLst>
                </a:gridCol>
              </a:tblGrid>
              <a:tr h="280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Thinking &amp; Answering Many Logical Questions Like Mathematics!</a:t>
                      </a:r>
                      <a:endParaRPr lang="en-MY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0" marR="427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22322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331B993-8A99-4F77-A154-01E105B76F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738147"/>
              </p:ext>
            </p:extLst>
          </p:nvPr>
        </p:nvGraphicFramePr>
        <p:xfrm>
          <a:off x="736920" y="3530003"/>
          <a:ext cx="2166300" cy="763016"/>
        </p:xfrm>
        <a:graphic>
          <a:graphicData uri="http://schemas.openxmlformats.org/drawingml/2006/table">
            <a:tbl>
              <a:tblPr firstRow="1" firstCol="1" bandRow="1"/>
              <a:tblGrid>
                <a:gridCol w="2166300">
                  <a:extLst>
                    <a:ext uri="{9D8B030D-6E8A-4147-A177-3AD203B41FA5}">
                      <a16:colId xmlns:a16="http://schemas.microsoft.com/office/drawing/2014/main" val="506629725"/>
                    </a:ext>
                  </a:extLst>
                </a:gridCol>
              </a:tblGrid>
              <a:tr h="22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Argument in the Meeting</a:t>
                      </a:r>
                      <a:endParaRPr lang="en-MY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0" marR="427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22322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6300109-B6A2-4E09-B59A-0C5480EBF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749940"/>
              </p:ext>
            </p:extLst>
          </p:nvPr>
        </p:nvGraphicFramePr>
        <p:xfrm>
          <a:off x="5400047" y="5676309"/>
          <a:ext cx="2715253" cy="371666"/>
        </p:xfrm>
        <a:graphic>
          <a:graphicData uri="http://schemas.openxmlformats.org/drawingml/2006/table">
            <a:tbl>
              <a:tblPr firstRow="1" firstCol="1" bandRow="1"/>
              <a:tblGrid>
                <a:gridCol w="2715253">
                  <a:extLst>
                    <a:ext uri="{9D8B030D-6E8A-4147-A177-3AD203B41FA5}">
                      <a16:colId xmlns:a16="http://schemas.microsoft.com/office/drawing/2014/main" val="506629725"/>
                    </a:ext>
                  </a:extLst>
                </a:gridCol>
              </a:tblGrid>
              <a:tr h="282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Group Assignment </a:t>
                      </a:r>
                      <a:endParaRPr lang="en-MY" sz="2400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0" marR="427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22322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7F8A5EC-2B74-41EE-9125-B60C23B1E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019308"/>
              </p:ext>
            </p:extLst>
          </p:nvPr>
        </p:nvGraphicFramePr>
        <p:xfrm>
          <a:off x="3018103" y="3702028"/>
          <a:ext cx="2516492" cy="1154367"/>
        </p:xfrm>
        <a:graphic>
          <a:graphicData uri="http://schemas.openxmlformats.org/drawingml/2006/table">
            <a:tbl>
              <a:tblPr firstRow="1" firstCol="1" bandRow="1"/>
              <a:tblGrid>
                <a:gridCol w="2516492">
                  <a:extLst>
                    <a:ext uri="{9D8B030D-6E8A-4147-A177-3AD203B41FA5}">
                      <a16:colId xmlns:a16="http://schemas.microsoft.com/office/drawing/2014/main" val="506629725"/>
                    </a:ext>
                  </a:extLst>
                </a:gridCol>
              </a:tblGrid>
              <a:tr h="280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When You Have to Think on Your Feet </a:t>
                      </a:r>
                      <a:endParaRPr lang="en-MY" sz="2400" dirty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0" marR="427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22322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41C6079-4399-4FA3-A763-5EA6D4689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158393"/>
              </p:ext>
            </p:extLst>
          </p:nvPr>
        </p:nvGraphicFramePr>
        <p:xfrm>
          <a:off x="563331" y="605431"/>
          <a:ext cx="3713018" cy="545275"/>
        </p:xfrm>
        <a:graphic>
          <a:graphicData uri="http://schemas.openxmlformats.org/drawingml/2006/table">
            <a:tbl>
              <a:tblPr firstRow="1" firstCol="1" bandRow="1"/>
              <a:tblGrid>
                <a:gridCol w="3713018">
                  <a:extLst>
                    <a:ext uri="{9D8B030D-6E8A-4147-A177-3AD203B41FA5}">
                      <a16:colId xmlns:a16="http://schemas.microsoft.com/office/drawing/2014/main" val="506629725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3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itannic Bold" panose="020B09030607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Methods</a:t>
                      </a:r>
                    </a:p>
                  </a:txBody>
                  <a:tcPr marL="42730" marR="427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22322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CE2364F-741E-4A59-910B-5826350237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164547"/>
              </p:ext>
            </p:extLst>
          </p:nvPr>
        </p:nvGraphicFramePr>
        <p:xfrm>
          <a:off x="5838336" y="2668326"/>
          <a:ext cx="1732134" cy="763016"/>
        </p:xfrm>
        <a:graphic>
          <a:graphicData uri="http://schemas.openxmlformats.org/drawingml/2006/table">
            <a:tbl>
              <a:tblPr firstRow="1" firstCol="1" bandRow="1"/>
              <a:tblGrid>
                <a:gridCol w="1732134">
                  <a:extLst>
                    <a:ext uri="{9D8B030D-6E8A-4147-A177-3AD203B41FA5}">
                      <a16:colId xmlns:a16="http://schemas.microsoft.com/office/drawing/2014/main" val="506629725"/>
                    </a:ext>
                  </a:extLst>
                </a:gridCol>
              </a:tblGrid>
              <a:tr h="189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Organising Events</a:t>
                      </a:r>
                      <a:endParaRPr lang="en-MY" sz="240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0" marR="427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22322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177AFDF-1FD0-4D63-BB06-4756A9C94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486433"/>
              </p:ext>
            </p:extLst>
          </p:nvPr>
        </p:nvGraphicFramePr>
        <p:xfrm>
          <a:off x="5461771" y="502641"/>
          <a:ext cx="2871474" cy="763016"/>
        </p:xfrm>
        <a:graphic>
          <a:graphicData uri="http://schemas.openxmlformats.org/drawingml/2006/table">
            <a:tbl>
              <a:tblPr firstRow="1" firstCol="1" bandRow="1"/>
              <a:tblGrid>
                <a:gridCol w="2871474">
                  <a:extLst>
                    <a:ext uri="{9D8B030D-6E8A-4147-A177-3AD203B41FA5}">
                      <a16:colId xmlns:a16="http://schemas.microsoft.com/office/drawing/2014/main" val="506629725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Watch Thoughts-Provoking Movies, </a:t>
                      </a:r>
                      <a:endParaRPr lang="en-MY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0" marR="427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22322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37840C4-7584-4B5B-93EE-7685E436C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370137"/>
              </p:ext>
            </p:extLst>
          </p:nvPr>
        </p:nvGraphicFramePr>
        <p:xfrm>
          <a:off x="5461771" y="2026733"/>
          <a:ext cx="1862802" cy="371666"/>
        </p:xfrm>
        <a:graphic>
          <a:graphicData uri="http://schemas.openxmlformats.org/drawingml/2006/table">
            <a:tbl>
              <a:tblPr firstRow="1" firstCol="1" bandRow="1"/>
              <a:tblGrid>
                <a:gridCol w="1862802">
                  <a:extLst>
                    <a:ext uri="{9D8B030D-6E8A-4147-A177-3AD203B41FA5}">
                      <a16:colId xmlns:a16="http://schemas.microsoft.com/office/drawing/2014/main" val="506629725"/>
                    </a:ext>
                  </a:extLst>
                </a:gridCol>
              </a:tblGrid>
              <a:tr h="3351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Projects</a:t>
                      </a:r>
                      <a:endParaRPr lang="en-MY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0" marR="427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22322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B36D242-FD3D-47D3-8C12-6C59767F0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18044"/>
              </p:ext>
            </p:extLst>
          </p:nvPr>
        </p:nvGraphicFramePr>
        <p:xfrm>
          <a:off x="9211874" y="1100006"/>
          <a:ext cx="2507686" cy="371666"/>
        </p:xfrm>
        <a:graphic>
          <a:graphicData uri="http://schemas.openxmlformats.org/drawingml/2006/table">
            <a:tbl>
              <a:tblPr firstRow="1" firstCol="1" bandRow="1"/>
              <a:tblGrid>
                <a:gridCol w="2507686">
                  <a:extLst>
                    <a:ext uri="{9D8B030D-6E8A-4147-A177-3AD203B41FA5}">
                      <a16:colId xmlns:a16="http://schemas.microsoft.com/office/drawing/2014/main" val="506629725"/>
                    </a:ext>
                  </a:extLst>
                </a:gridCol>
              </a:tblGrid>
              <a:tr h="2689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Reasoning Game</a:t>
                      </a:r>
                      <a:endParaRPr lang="en-MY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0" marR="427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22322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001F90E-9996-4F18-807B-FD34A2F87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625048"/>
              </p:ext>
            </p:extLst>
          </p:nvPr>
        </p:nvGraphicFramePr>
        <p:xfrm>
          <a:off x="8674174" y="4906565"/>
          <a:ext cx="3045386" cy="763016"/>
        </p:xfrm>
        <a:graphic>
          <a:graphicData uri="http://schemas.openxmlformats.org/drawingml/2006/table">
            <a:tbl>
              <a:tblPr firstRow="1" firstCol="1" bandRow="1"/>
              <a:tblGrid>
                <a:gridCol w="3045386">
                  <a:extLst>
                    <a:ext uri="{9D8B030D-6E8A-4147-A177-3AD203B41FA5}">
                      <a16:colId xmlns:a16="http://schemas.microsoft.com/office/drawing/2014/main" val="506629725"/>
                    </a:ext>
                  </a:extLst>
                </a:gridCol>
              </a:tblGrid>
              <a:tr h="228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Any Activities When I'm Leading People </a:t>
                      </a:r>
                      <a:endParaRPr lang="en-MY" sz="24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0" marR="427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22322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3F603EA-2C26-451D-9FBD-538322EDD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110305"/>
              </p:ext>
            </p:extLst>
          </p:nvPr>
        </p:nvGraphicFramePr>
        <p:xfrm>
          <a:off x="7879859" y="3702028"/>
          <a:ext cx="1862802" cy="763016"/>
        </p:xfrm>
        <a:graphic>
          <a:graphicData uri="http://schemas.openxmlformats.org/drawingml/2006/table">
            <a:tbl>
              <a:tblPr firstRow="1" firstCol="1" bandRow="1"/>
              <a:tblGrid>
                <a:gridCol w="1862802">
                  <a:extLst>
                    <a:ext uri="{9D8B030D-6E8A-4147-A177-3AD203B41FA5}">
                      <a16:colId xmlns:a16="http://schemas.microsoft.com/office/drawing/2014/main" val="506629725"/>
                    </a:ext>
                  </a:extLst>
                </a:gridCol>
              </a:tblGrid>
              <a:tr h="189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When Do Difficult Task</a:t>
                      </a:r>
                      <a:endParaRPr lang="en-MY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0" marR="427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223221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4C531CBE-4D2F-4C3F-9F7E-B5DFE7B05275}"/>
              </a:ext>
            </a:extLst>
          </p:cNvPr>
          <p:cNvSpPr/>
          <p:nvPr/>
        </p:nvSpPr>
        <p:spPr>
          <a:xfrm>
            <a:off x="5031449" y="4459602"/>
            <a:ext cx="3045386" cy="86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MY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Brainstorming/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MY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Group Discussions</a:t>
            </a:r>
            <a:endParaRPr lang="en-MY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08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6D26C-8205-4807-B170-0AD05DC7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490" y="245407"/>
            <a:ext cx="6851073" cy="476704"/>
          </a:xfrm>
        </p:spPr>
        <p:txBody>
          <a:bodyPr>
            <a:normAutofit fontScale="90000"/>
          </a:bodyPr>
          <a:lstStyle/>
          <a:p>
            <a:r>
              <a:rPr lang="en-MY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Educational Tool/Resources/Apps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71F206-A3C2-4D78-8CD3-F04E6753E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946234"/>
              </p:ext>
            </p:extLst>
          </p:nvPr>
        </p:nvGraphicFramePr>
        <p:xfrm>
          <a:off x="1704109" y="841736"/>
          <a:ext cx="9144000" cy="5770857"/>
        </p:xfrm>
        <a:graphic>
          <a:graphicData uri="http://schemas.openxmlformats.org/drawingml/2006/table">
            <a:tbl>
              <a:tblPr/>
              <a:tblGrid>
                <a:gridCol w="5389418">
                  <a:extLst>
                    <a:ext uri="{9D8B030D-6E8A-4147-A177-3AD203B41FA5}">
                      <a16:colId xmlns:a16="http://schemas.microsoft.com/office/drawing/2014/main" val="376527912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1765681448"/>
                    </a:ext>
                  </a:extLst>
                </a:gridCol>
                <a:gridCol w="1935307">
                  <a:extLst>
                    <a:ext uri="{9D8B030D-6E8A-4147-A177-3AD203B41FA5}">
                      <a16:colId xmlns:a16="http://schemas.microsoft.com/office/drawing/2014/main" val="2513990458"/>
                    </a:ext>
                  </a:extLst>
                </a:gridCol>
              </a:tblGrid>
              <a:tr h="5005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MY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Std. Deviation</a:t>
                      </a:r>
                      <a:endParaRPr lang="en-MY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16454"/>
                  </a:ext>
                </a:extLst>
              </a:tr>
              <a:tr h="193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0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Quizizz</a:t>
                      </a:r>
                      <a:endParaRPr lang="en-MY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4.29</a:t>
                      </a:r>
                      <a:endParaRPr lang="en-MY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.672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969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830" marR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000" b="1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Kahoot</a:t>
                      </a:r>
                      <a:endParaRPr lang="en-MY" sz="18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b="1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4.25</a:t>
                      </a:r>
                      <a:endParaRPr lang="en-MY" sz="18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.657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032558"/>
                  </a:ext>
                </a:extLst>
              </a:tr>
              <a:tr h="193141">
                <a:tc>
                  <a:txBody>
                    <a:bodyPr/>
                    <a:lstStyle/>
                    <a:p>
                      <a:pPr marL="36830" marR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000" b="1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MMLS</a:t>
                      </a:r>
                      <a:endParaRPr lang="en-MY" sz="18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4.22</a:t>
                      </a:r>
                      <a:endParaRPr lang="en-MY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.877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784627"/>
                  </a:ext>
                </a:extLst>
              </a:tr>
              <a:tr h="241684">
                <a:tc>
                  <a:txBody>
                    <a:bodyPr/>
                    <a:lstStyle/>
                    <a:p>
                      <a:pPr marL="36830" marR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000" b="1" kern="12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GSuite for Education (google classroom)</a:t>
                      </a:r>
                      <a:endParaRPr lang="en-MY" sz="18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b="1" kern="12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3.39</a:t>
                      </a:r>
                      <a:endParaRPr lang="en-MY" sz="18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1.338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806227"/>
                  </a:ext>
                </a:extLst>
              </a:tr>
              <a:tr h="241684">
                <a:tc>
                  <a:txBody>
                    <a:bodyPr/>
                    <a:lstStyle/>
                    <a:p>
                      <a:pPr marL="36830" marR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000" b="1" kern="12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Edpuzzle</a:t>
                      </a:r>
                      <a:endParaRPr lang="en-MY" sz="18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b="1" kern="12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3.27</a:t>
                      </a:r>
                      <a:endParaRPr lang="en-MY" sz="18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1.424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324159"/>
                  </a:ext>
                </a:extLst>
              </a:tr>
              <a:tr h="241684">
                <a:tc>
                  <a:txBody>
                    <a:bodyPr/>
                    <a:lstStyle/>
                    <a:p>
                      <a:pPr marL="36830" marR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000" b="1" kern="12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Padlet</a:t>
                      </a:r>
                      <a:endParaRPr lang="en-MY" sz="18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b="1" kern="12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3.14</a:t>
                      </a:r>
                      <a:endParaRPr lang="en-MY" sz="18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1.522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243526"/>
                  </a:ext>
                </a:extLst>
              </a:tr>
              <a:tr h="241684">
                <a:tc>
                  <a:txBody>
                    <a:bodyPr/>
                    <a:lstStyle/>
                    <a:p>
                      <a:pPr marL="36830" marR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000" b="1" kern="12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Socrative</a:t>
                      </a:r>
                      <a:endParaRPr lang="en-MY" sz="18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3.08</a:t>
                      </a:r>
                      <a:endParaRPr lang="en-MY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1.423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359580"/>
                  </a:ext>
                </a:extLst>
              </a:tr>
              <a:tr h="241684">
                <a:tc>
                  <a:txBody>
                    <a:bodyPr/>
                    <a:lstStyle/>
                    <a:p>
                      <a:pPr marL="36830" marR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Khan Academy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2.98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1.577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224929"/>
                  </a:ext>
                </a:extLst>
              </a:tr>
              <a:tr h="241684">
                <a:tc>
                  <a:txBody>
                    <a:bodyPr/>
                    <a:lstStyle/>
                    <a:p>
                      <a:pPr marL="36830" marR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Twitter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2.93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1.459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288769"/>
                  </a:ext>
                </a:extLst>
              </a:tr>
              <a:tr h="241684">
                <a:tc>
                  <a:txBody>
                    <a:bodyPr/>
                    <a:lstStyle/>
                    <a:p>
                      <a:pPr marL="36830" marR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TED-Ed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2.84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1.503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727465"/>
                  </a:ext>
                </a:extLst>
              </a:tr>
              <a:tr h="241684">
                <a:tc>
                  <a:txBody>
                    <a:bodyPr/>
                    <a:lstStyle/>
                    <a:p>
                      <a:pPr marL="36830" marR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Broadcast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2.77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1.584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909014"/>
                  </a:ext>
                </a:extLst>
              </a:tr>
              <a:tr h="241684">
                <a:tc>
                  <a:txBody>
                    <a:bodyPr/>
                    <a:lstStyle/>
                    <a:p>
                      <a:pPr marL="36830" marR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Blendspace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2.76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1.562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515353"/>
                  </a:ext>
                </a:extLst>
              </a:tr>
              <a:tr h="241684">
                <a:tc>
                  <a:txBody>
                    <a:bodyPr/>
                    <a:lstStyle/>
                    <a:p>
                      <a:pPr marL="36830" marR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Facebook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1.600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157040"/>
                  </a:ext>
                </a:extLst>
              </a:tr>
              <a:tr h="241684">
                <a:tc>
                  <a:txBody>
                    <a:bodyPr/>
                    <a:lstStyle/>
                    <a:p>
                      <a:pPr marL="36830" marR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Moodle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2.65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1.533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833656"/>
                  </a:ext>
                </a:extLst>
              </a:tr>
              <a:tr h="241684">
                <a:tc>
                  <a:txBody>
                    <a:bodyPr/>
                    <a:lstStyle/>
                    <a:p>
                      <a:pPr marL="36830" marR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YouTube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2.64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1.574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565382"/>
                  </a:ext>
                </a:extLst>
              </a:tr>
              <a:tr h="241684">
                <a:tc>
                  <a:txBody>
                    <a:bodyPr/>
                    <a:lstStyle/>
                    <a:p>
                      <a:pPr marL="36830" marR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Edomodo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2.60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1.577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39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2358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CF2F97-968E-4CE4-A3F9-9344237D6EB7}"/>
              </a:ext>
            </a:extLst>
          </p:cNvPr>
          <p:cNvSpPr/>
          <p:nvPr/>
        </p:nvSpPr>
        <p:spPr>
          <a:xfrm>
            <a:off x="383314" y="431470"/>
            <a:ext cx="341952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MY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Thoughts Provoking Movies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D813D6-DE06-4D73-8248-DA8A381AD7E0}"/>
              </a:ext>
            </a:extLst>
          </p:cNvPr>
          <p:cNvSpPr/>
          <p:nvPr/>
        </p:nvSpPr>
        <p:spPr>
          <a:xfrm>
            <a:off x="3951288" y="3244850"/>
            <a:ext cx="474040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MY" sz="20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Photomath</a:t>
            </a:r>
            <a:r>
              <a:rPr lang="en-MY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(An app for Learning Maths)</a:t>
            </a:r>
            <a:r>
              <a:rPr lang="en-MY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833773-2EE8-4C36-BB04-5A3615A6833F}"/>
              </a:ext>
            </a:extLst>
          </p:cNvPr>
          <p:cNvSpPr/>
          <p:nvPr/>
        </p:nvSpPr>
        <p:spPr>
          <a:xfrm>
            <a:off x="3980301" y="2696623"/>
            <a:ext cx="217239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t"/>
            <a:r>
              <a:rPr lang="en-MY" dirty="0">
                <a:solidFill>
                  <a:srgbClr val="7D5F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BBC /Google News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793938-E811-4DAC-8FDF-C39DC99CE2FD}"/>
              </a:ext>
            </a:extLst>
          </p:cNvPr>
          <p:cNvSpPr/>
          <p:nvPr/>
        </p:nvSpPr>
        <p:spPr>
          <a:xfrm>
            <a:off x="6461070" y="2665710"/>
            <a:ext cx="96276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t"/>
            <a:r>
              <a:rPr lang="en-MY" dirty="0" err="1">
                <a:solidFill>
                  <a:srgbClr val="7D5F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Wechat</a:t>
            </a:r>
            <a:endParaRPr lang="en-MY" dirty="0">
              <a:solidFill>
                <a:srgbClr val="7D5F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10E7B0-20E6-47D7-A3C9-C1852F110206}"/>
              </a:ext>
            </a:extLst>
          </p:cNvPr>
          <p:cNvSpPr/>
          <p:nvPr/>
        </p:nvSpPr>
        <p:spPr>
          <a:xfrm>
            <a:off x="8864873" y="2834248"/>
            <a:ext cx="250902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t"/>
            <a:r>
              <a:rPr lang="en-MY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Highlight Every Day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001B0F-AC53-4419-9621-D4C2E63B3DCC}"/>
              </a:ext>
            </a:extLst>
          </p:cNvPr>
          <p:cNvSpPr/>
          <p:nvPr/>
        </p:nvSpPr>
        <p:spPr>
          <a:xfrm>
            <a:off x="651182" y="5257024"/>
            <a:ext cx="2087096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MY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 Clockwork Brain (fun puzzles to train your brain)</a:t>
            </a:r>
            <a:r>
              <a:rPr lang="en-MY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FB0525-322F-41E8-8FFA-A84A4DE75993}"/>
              </a:ext>
            </a:extLst>
          </p:cNvPr>
          <p:cNvSpPr/>
          <p:nvPr/>
        </p:nvSpPr>
        <p:spPr>
          <a:xfrm>
            <a:off x="450776" y="1834713"/>
            <a:ext cx="217239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MY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LINE  (A comm app: Free Calls &amp; Messages)</a:t>
            </a:r>
            <a:r>
              <a:rPr lang="en-MY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7A6160-9294-42C4-94BE-278597B56E9A}"/>
              </a:ext>
            </a:extLst>
          </p:cNvPr>
          <p:cNvSpPr/>
          <p:nvPr/>
        </p:nvSpPr>
        <p:spPr>
          <a:xfrm>
            <a:off x="7352658" y="1804669"/>
            <a:ext cx="139653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MY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Whatsapp</a:t>
            </a:r>
            <a:r>
              <a:rPr lang="en-MY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659FAA-CC28-4E87-A578-17EDB2D790DE}"/>
              </a:ext>
            </a:extLst>
          </p:cNvPr>
          <p:cNvSpPr/>
          <p:nvPr/>
        </p:nvSpPr>
        <p:spPr>
          <a:xfrm>
            <a:off x="2093077" y="3010236"/>
            <a:ext cx="1380506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MY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Instagram</a:t>
            </a:r>
            <a:r>
              <a:rPr lang="en-MY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54B953-78DA-4A74-8751-6DD78C872116}"/>
              </a:ext>
            </a:extLst>
          </p:cNvPr>
          <p:cNvSpPr/>
          <p:nvPr/>
        </p:nvSpPr>
        <p:spPr>
          <a:xfrm>
            <a:off x="4315070" y="5564800"/>
            <a:ext cx="4376618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MY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Newsela (Instructional Content Platform for reading engagement &amp; learning)</a:t>
            </a:r>
            <a:r>
              <a:rPr lang="en-MY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E22476-A40E-4699-A669-4A104D6F1A7A}"/>
              </a:ext>
            </a:extLst>
          </p:cNvPr>
          <p:cNvSpPr/>
          <p:nvPr/>
        </p:nvSpPr>
        <p:spPr>
          <a:xfrm>
            <a:off x="8526728" y="3429000"/>
            <a:ext cx="2715491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MY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Quora (A platform to ask questions &amp; connect with people who contribute insights &amp; answers)</a:t>
            </a:r>
            <a:r>
              <a:rPr lang="en-MY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A22324-1279-48AE-8576-1AB026BB73B3}"/>
              </a:ext>
            </a:extLst>
          </p:cNvPr>
          <p:cNvSpPr/>
          <p:nvPr/>
        </p:nvSpPr>
        <p:spPr>
          <a:xfrm>
            <a:off x="2561917" y="1451290"/>
            <a:ext cx="155363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MY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Brain game</a:t>
            </a:r>
            <a:r>
              <a:rPr lang="en-MY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6118A7-B717-459F-A7A1-FE126DB77A16}"/>
              </a:ext>
            </a:extLst>
          </p:cNvPr>
          <p:cNvSpPr/>
          <p:nvPr/>
        </p:nvSpPr>
        <p:spPr>
          <a:xfrm>
            <a:off x="472024" y="3475588"/>
            <a:ext cx="2715492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Wei Bo </a:t>
            </a:r>
          </a:p>
          <a:p>
            <a:r>
              <a:rPr lang="it-IT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(Microblogging in China / China-based microblogging services)</a:t>
            </a:r>
            <a:r>
              <a:rPr lang="it-IT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MY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0D04EF-C70B-498F-9883-E777F03182CC}"/>
              </a:ext>
            </a:extLst>
          </p:cNvPr>
          <p:cNvSpPr/>
          <p:nvPr/>
        </p:nvSpPr>
        <p:spPr>
          <a:xfrm>
            <a:off x="3756559" y="1818878"/>
            <a:ext cx="347345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MY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Remind101 (Communication Platform)</a:t>
            </a:r>
            <a:r>
              <a:rPr lang="en-MY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D0C120-B334-49B4-A5A8-30AFA4C7E903}"/>
              </a:ext>
            </a:extLst>
          </p:cNvPr>
          <p:cNvSpPr/>
          <p:nvPr/>
        </p:nvSpPr>
        <p:spPr>
          <a:xfrm>
            <a:off x="3980301" y="3970941"/>
            <a:ext cx="296085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MY" dirty="0" err="1">
                <a:solidFill>
                  <a:srgbClr val="7D5F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TikTok</a:t>
            </a:r>
            <a:r>
              <a:rPr lang="en-MY" dirty="0">
                <a:solidFill>
                  <a:srgbClr val="7D5F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(Video-sharing social networking service )</a:t>
            </a:r>
            <a:r>
              <a:rPr lang="en-MY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AF1D05-F9BC-44B2-AC16-C8CB1840D39F}"/>
              </a:ext>
            </a:extLst>
          </p:cNvPr>
          <p:cNvSpPr/>
          <p:nvPr/>
        </p:nvSpPr>
        <p:spPr>
          <a:xfrm>
            <a:off x="9212290" y="4743121"/>
            <a:ext cx="1814185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MY" sz="20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QuizUp</a:t>
            </a:r>
            <a:r>
              <a:rPr lang="en-MY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</a:p>
          <a:p>
            <a:r>
              <a:rPr lang="en-MY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(A Multiplayer trivia game)</a:t>
            </a:r>
            <a:r>
              <a:rPr lang="en-MY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D70607-10B9-478D-AD7B-307FA442BA53}"/>
              </a:ext>
            </a:extLst>
          </p:cNvPr>
          <p:cNvSpPr/>
          <p:nvPr/>
        </p:nvSpPr>
        <p:spPr>
          <a:xfrm>
            <a:off x="8997978" y="849828"/>
            <a:ext cx="2676468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MY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Udemy ( An online learning platform aimed at professional adults &amp; students)</a:t>
            </a:r>
            <a:r>
              <a:rPr lang="en-MY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064C75-4F73-40A4-B915-3DE4A56143A6}"/>
              </a:ext>
            </a:extLst>
          </p:cNvPr>
          <p:cNvSpPr/>
          <p:nvPr/>
        </p:nvSpPr>
        <p:spPr>
          <a:xfrm>
            <a:off x="4980718" y="789076"/>
            <a:ext cx="237194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MY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Plague (A real-time strategy simulation video game)</a:t>
            </a:r>
            <a:r>
              <a:rPr lang="en-MY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A2E551-3D69-4996-813F-9BE6336F186C}"/>
              </a:ext>
            </a:extLst>
          </p:cNvPr>
          <p:cNvSpPr/>
          <p:nvPr/>
        </p:nvSpPr>
        <p:spPr>
          <a:xfrm>
            <a:off x="3473583" y="4996830"/>
            <a:ext cx="457734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MY" sz="20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Whooo's</a:t>
            </a:r>
            <a:r>
              <a:rPr lang="en-MY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reading (A Reading Website)</a:t>
            </a:r>
            <a:r>
              <a:rPr lang="en-MY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C27ED5-2F9E-4664-9492-64A6189CADD5}"/>
              </a:ext>
            </a:extLst>
          </p:cNvPr>
          <p:cNvSpPr/>
          <p:nvPr/>
        </p:nvSpPr>
        <p:spPr>
          <a:xfrm>
            <a:off x="7983276" y="2308212"/>
            <a:ext cx="327846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MY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Online Learning Exchange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053988-8AA7-4537-8BAE-49454ABF020D}"/>
              </a:ext>
            </a:extLst>
          </p:cNvPr>
          <p:cNvSpPr/>
          <p:nvPr/>
        </p:nvSpPr>
        <p:spPr>
          <a:xfrm>
            <a:off x="606131" y="985937"/>
            <a:ext cx="2177199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MY" sz="2000" dirty="0">
                <a:solidFill>
                  <a:srgbClr val="7D5F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IQ based Games</a:t>
            </a:r>
            <a:r>
              <a:rPr lang="en-MY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A6854D-CFAD-42F6-B6AB-06359CBCCA9A}"/>
              </a:ext>
            </a:extLst>
          </p:cNvPr>
          <p:cNvSpPr/>
          <p:nvPr/>
        </p:nvSpPr>
        <p:spPr>
          <a:xfrm>
            <a:off x="9081702" y="5872577"/>
            <a:ext cx="250902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MY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MY" sz="20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Wix</a:t>
            </a:r>
            <a:r>
              <a:rPr lang="en-MY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Blog </a:t>
            </a:r>
          </a:p>
          <a:p>
            <a:r>
              <a:rPr lang="en-MY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(Blogging platform)</a:t>
            </a:r>
            <a:r>
              <a:rPr lang="en-MY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2D0A807-AE2C-46ED-B8B6-9FBCC4CDBF1B}"/>
              </a:ext>
            </a:extLst>
          </p:cNvPr>
          <p:cNvSpPr/>
          <p:nvPr/>
        </p:nvSpPr>
        <p:spPr>
          <a:xfrm>
            <a:off x="3893156" y="129024"/>
            <a:ext cx="7368582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MY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Reddit (A network of communities based on people's interests)</a:t>
            </a:r>
            <a:r>
              <a:rPr lang="en-MY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27702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E4B46-200A-4A32-A5FA-0C44BC240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328" y="2258289"/>
            <a:ext cx="7564581" cy="1821874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scene3d>
            <a:camera prst="isometricTopUp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pPr algn="ctr"/>
            <a:r>
              <a:rPr lang="en-MY" sz="5400" b="1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Resources/Tools/App for Teachers</a:t>
            </a:r>
          </a:p>
        </p:txBody>
      </p:sp>
    </p:spTree>
    <p:extLst>
      <p:ext uri="{BB962C8B-B14F-4D97-AF65-F5344CB8AC3E}">
        <p14:creationId xmlns:p14="http://schemas.microsoft.com/office/powerpoint/2010/main" val="5873234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09993D-BEED-4721-8C1A-32677EC81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27" y="1334057"/>
            <a:ext cx="8437418" cy="5551652"/>
          </a:xfrm>
          <a:prstGeom prst="rect">
            <a:avLst/>
          </a:prstGeom>
        </p:spPr>
      </p:pic>
      <p:pic>
        <p:nvPicPr>
          <p:cNvPr id="4" name="Picture 3" descr="Online Tools for Teaching &amp; Learning">
            <a:extLst>
              <a:ext uri="{FF2B5EF4-FFF2-40B4-BE49-F238E27FC236}">
                <a16:creationId xmlns:a16="http://schemas.microsoft.com/office/drawing/2014/main" id="{C9162A7E-040E-4EC3-99EB-FF3A309056E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" y="571933"/>
            <a:ext cx="5696585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697848-8CCF-4018-908F-0B3692B979F7}"/>
              </a:ext>
            </a:extLst>
          </p:cNvPr>
          <p:cNvSpPr/>
          <p:nvPr/>
        </p:nvSpPr>
        <p:spPr>
          <a:xfrm rot="1981437">
            <a:off x="9086343" y="764044"/>
            <a:ext cx="3135602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MY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Tools</a:t>
            </a:r>
            <a:endParaRPr lang="en-MY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5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E9378E-8296-40A8-AE4A-C72A2049F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782" y="976304"/>
            <a:ext cx="10266218" cy="629084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6CECC-27AB-464C-A554-1D9403F4D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9118958">
            <a:off x="-158085" y="774413"/>
            <a:ext cx="3158836" cy="713509"/>
          </a:xfrm>
        </p:spPr>
        <p:txBody>
          <a:bodyPr/>
          <a:lstStyle/>
          <a:p>
            <a:pPr marL="50799" indent="0" algn="ctr">
              <a:buNone/>
            </a:pPr>
            <a:r>
              <a:rPr lang="en-MY" sz="3200" b="1" dirty="0">
                <a:solidFill>
                  <a:srgbClr val="C00000"/>
                </a:solidFill>
              </a:rPr>
              <a:t>Knowledge Tools</a:t>
            </a:r>
            <a:endParaRPr lang="en-MY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5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A2D9F9-754E-478F-92EF-C31BEB52A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27" y="447401"/>
            <a:ext cx="10127673" cy="59631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AA2F25-7421-4D56-A28F-4C1B8CDEBF73}"/>
              </a:ext>
            </a:extLst>
          </p:cNvPr>
          <p:cNvSpPr/>
          <p:nvPr/>
        </p:nvSpPr>
        <p:spPr>
          <a:xfrm rot="2348240">
            <a:off x="9064184" y="897770"/>
            <a:ext cx="318388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MY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Learner-</a:t>
            </a:r>
            <a:r>
              <a:rPr lang="en-MY" sz="28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Centered</a:t>
            </a:r>
            <a:endParaRPr lang="en-MY" sz="28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 fontAlgn="base"/>
            <a:r>
              <a:rPr lang="en-MY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Tools</a:t>
            </a:r>
            <a:endParaRPr lang="en-MY" sz="2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Zoom flaw could force you into a meeting, expose your video feed ...">
            <a:extLst>
              <a:ext uri="{FF2B5EF4-FFF2-40B4-BE49-F238E27FC236}">
                <a16:creationId xmlns:a16="http://schemas.microsoft.com/office/drawing/2014/main" id="{F4E59083-6978-4001-9AB2-767A39027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654" y="5303693"/>
            <a:ext cx="2492520" cy="129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08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7BB28A-1BC3-4348-B542-01FAE1226029}"/>
              </a:ext>
            </a:extLst>
          </p:cNvPr>
          <p:cNvSpPr/>
          <p:nvPr/>
        </p:nvSpPr>
        <p:spPr>
          <a:xfrm rot="19294406">
            <a:off x="-222590" y="933739"/>
            <a:ext cx="31606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MY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Assessment Tools</a:t>
            </a:r>
            <a:endParaRPr lang="en-MY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0CCFE4-E881-415D-BB60-29A77826C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699" y="244716"/>
            <a:ext cx="8971627" cy="636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9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DC785-1F78-430C-BD72-C790E75B3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Implication</a:t>
            </a:r>
            <a:r>
              <a:rPr lang="en-MY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E861C-0361-41D7-9AA6-EDCFF1E99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5805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MY" sz="3600" dirty="0"/>
              <a:t>In a technologically powered environment - F2F is equally favoured. </a:t>
            </a:r>
          </a:p>
          <a:p>
            <a:pPr marL="0" indent="0">
              <a:buNone/>
            </a:pPr>
            <a:endParaRPr lang="en-MY" sz="3600" dirty="0"/>
          </a:p>
          <a:p>
            <a:pPr marL="0" indent="0">
              <a:buNone/>
            </a:pPr>
            <a:r>
              <a:rPr lang="en-MY" sz="3600" dirty="0"/>
              <a:t>Adoption of mix-methodology of blending the teaching &amp; learning is essential.</a:t>
            </a:r>
          </a:p>
          <a:p>
            <a:pPr marL="0" indent="0">
              <a:buNone/>
            </a:pPr>
            <a:endParaRPr lang="en-MY" sz="4800" dirty="0"/>
          </a:p>
          <a:p>
            <a:pPr marL="0" indent="0">
              <a:buNone/>
            </a:pPr>
            <a:r>
              <a:rPr lang="en-MY" sz="3600" dirty="0"/>
              <a:t>Student </a:t>
            </a:r>
            <a:r>
              <a:rPr lang="en-MY" sz="3600" dirty="0" err="1"/>
              <a:t>centered</a:t>
            </a:r>
            <a:r>
              <a:rPr lang="en-MY" sz="3600" dirty="0"/>
              <a:t>  - with students suggesting teaching approaches that best suits them.</a:t>
            </a:r>
          </a:p>
        </p:txBody>
      </p:sp>
    </p:spTree>
    <p:extLst>
      <p:ext uri="{BB962C8B-B14F-4D97-AF65-F5344CB8AC3E}">
        <p14:creationId xmlns:p14="http://schemas.microsoft.com/office/powerpoint/2010/main" val="2817526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687CB-403A-4363-975B-6F37A523C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MY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 of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8D0B9-6143-49ED-A931-8FD3377C7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746" y="2227406"/>
            <a:ext cx="7488382" cy="2774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sz="3600" b="1" dirty="0">
                <a:solidFill>
                  <a:srgbClr val="0070C0"/>
                </a:solidFill>
              </a:rPr>
              <a:t>To identify students’: </a:t>
            </a:r>
          </a:p>
          <a:p>
            <a:pPr marL="571500" indent="-571500">
              <a:buFont typeface="+mj-lt"/>
              <a:buAutoNum type="romanUcPeriod"/>
            </a:pPr>
            <a:r>
              <a:rPr lang="en-MY" sz="3200" dirty="0"/>
              <a:t>Self Identity as Critical Thinkers</a:t>
            </a:r>
          </a:p>
          <a:p>
            <a:pPr marL="571500" indent="-571500">
              <a:buFont typeface="+mj-lt"/>
              <a:buAutoNum type="romanUcPeriod"/>
            </a:pPr>
            <a:r>
              <a:rPr lang="en-MY" sz="3200" dirty="0"/>
              <a:t>Perceived Competence Level of CT</a:t>
            </a:r>
          </a:p>
          <a:p>
            <a:pPr marL="571500" indent="-571500">
              <a:buFont typeface="+mj-lt"/>
              <a:buAutoNum type="romanUcPeriod"/>
            </a:pPr>
            <a:r>
              <a:rPr lang="en-MY" sz="3200" dirty="0"/>
              <a:t>Preferred Learning Platform</a:t>
            </a:r>
          </a:p>
          <a:p>
            <a:pPr marL="0" indent="0">
              <a:buNone/>
            </a:pPr>
            <a:endParaRPr lang="en-MY" sz="3200" dirty="0"/>
          </a:p>
          <a:p>
            <a:pPr marL="0" indent="0">
              <a:buNone/>
            </a:pPr>
            <a:endParaRPr lang="en-MY" sz="3200" dirty="0"/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8208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234D-A1F3-4BE9-B21A-688E17848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8375"/>
            <a:ext cx="10515600" cy="435133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MY" dirty="0"/>
              <a:t>I look forward in conducting a collaborative research, i.e. in comparing the your students’ perceived levels of CT competencies &amp; preferred learning methodology Or in other area.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MY" dirty="0"/>
              <a:t>Let’s discuss.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MY" dirty="0"/>
          </a:p>
          <a:p>
            <a:pPr marL="0" indent="0" algn="ctr">
              <a:lnSpc>
                <a:spcPct val="150000"/>
              </a:lnSpc>
              <a:buNone/>
            </a:pPr>
            <a:endParaRPr lang="en-MY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AE7AEB-FD3E-4B43-99A8-46F77CD351D6}"/>
              </a:ext>
            </a:extLst>
          </p:cNvPr>
          <p:cNvSpPr txBox="1"/>
          <p:nvPr/>
        </p:nvSpPr>
        <p:spPr>
          <a:xfrm>
            <a:off x="3713015" y="3797334"/>
            <a:ext cx="5514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Email: </a:t>
            </a:r>
            <a:r>
              <a:rPr lang="en-MY" sz="2400" u="sng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madhu</a:t>
            </a:r>
            <a:r>
              <a:rPr lang="en-MY" sz="2400" u="sng" dirty="0">
                <a:solidFill>
                  <a:srgbClr val="002060"/>
                </a:solidFill>
              </a:rPr>
              <a:t>7560@gmail.com</a:t>
            </a:r>
          </a:p>
          <a:p>
            <a:pPr algn="ctr"/>
            <a:r>
              <a:rPr lang="en-MY" sz="2400" dirty="0" err="1"/>
              <a:t>Whatsapp</a:t>
            </a:r>
            <a:r>
              <a:rPr lang="en-MY" sz="2400" dirty="0"/>
              <a:t>: +60193511131</a:t>
            </a:r>
          </a:p>
        </p:txBody>
      </p:sp>
    </p:spTree>
    <p:extLst>
      <p:ext uri="{BB962C8B-B14F-4D97-AF65-F5344CB8AC3E}">
        <p14:creationId xmlns:p14="http://schemas.microsoft.com/office/powerpoint/2010/main" val="24436353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2461A-B93F-451E-89CF-B34700173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 fontScale="90000"/>
          </a:bodyPr>
          <a:lstStyle/>
          <a:p>
            <a:r>
              <a:rPr lang="en-MY" dirty="0"/>
              <a:t>Reference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BD9AF-7392-4EB3-BF25-AB0C2FCB0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325563"/>
            <a:ext cx="11315700" cy="51673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MY" dirty="0" err="1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Bezanilla</a:t>
            </a:r>
            <a:r>
              <a:rPr lang="en-MY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M.J., Fernandez-</a:t>
            </a:r>
            <a:r>
              <a:rPr lang="en-MY" dirty="0">
                <a:latin typeface="Baskerville Old Face" panose="020206020805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Nogueira, D., Poblete</a:t>
            </a:r>
            <a:r>
              <a:rPr lang="en-MY" dirty="0">
                <a:latin typeface="Baskerville Old Face" panose="02020602080505020303" pitchFamily="18" charset="0"/>
              </a:rPr>
              <a:t>. M., and </a:t>
            </a:r>
            <a:r>
              <a:rPr lang="en-MY" dirty="0">
                <a:latin typeface="Baskerville Old Face" panose="020206020805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Galindo-Domínguez</a:t>
            </a:r>
            <a:r>
              <a:rPr lang="en-MY" dirty="0">
                <a:latin typeface="Baskerville Old Face" panose="02020602080505020303" pitchFamily="18" charset="0"/>
              </a:rPr>
              <a:t>, H.</a:t>
            </a:r>
            <a:r>
              <a:rPr lang="en-MY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(2019), Methodologies for teaching-learning critical thinking in higher education: The teacher’s view. </a:t>
            </a:r>
            <a:r>
              <a:rPr lang="en-MY" i="1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Thinking Skills and Creativity</a:t>
            </a:r>
            <a:r>
              <a:rPr lang="en-MY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Vol. ,  </a:t>
            </a:r>
            <a:r>
              <a:rPr lang="en-MY" dirty="0">
                <a:latin typeface="Baskerville Old Face" panose="02020602080505020303" pitchFamily="18" charset="0"/>
                <a:hlinkClick r:id="rId3" tooltip="Persistent link using digital object identifi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https://doi.org/10.1016/j.tsc.2019.100584</a:t>
            </a:r>
            <a:endParaRPr lang="en-MY" dirty="0">
              <a:latin typeface="Baskerville Old Face" panose="020206020805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MY" dirty="0" err="1">
                <a:latin typeface="Baskerville Old Face" panose="020206020805050203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Celuch</a:t>
            </a:r>
            <a:r>
              <a:rPr lang="en-MY" dirty="0">
                <a:latin typeface="Baskerville Old Face" panose="02020602080505020303" pitchFamily="18" charset="0"/>
              </a:rPr>
              <a:t>, et al. (2008), Student Self-Identity as a Critical Thinker: The Influence of Attitudes, Attitude Strength, and Normative Beliefs, </a:t>
            </a:r>
            <a:r>
              <a:rPr lang="en-MY" i="1" dirty="0">
                <a:latin typeface="Baskerville Old Face" panose="02020602080505020303" pitchFamily="18" charset="0"/>
              </a:rPr>
              <a:t>Journal of Marketing Education, 31</a:t>
            </a:r>
            <a:r>
              <a:rPr lang="en-MY" dirty="0">
                <a:latin typeface="Baskerville Old Face" panose="02020602080505020303" pitchFamily="18" charset="0"/>
              </a:rPr>
              <a:t> (1) .pp 31-39. </a:t>
            </a:r>
            <a:r>
              <a:rPr lang="en-MY" dirty="0">
                <a:latin typeface="Baskerville Old Face" panose="020206020805050203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https://doi.org/10.1177/0273475308324088</a:t>
            </a:r>
            <a:endParaRPr lang="en-MY" dirty="0">
              <a:latin typeface="Baskerville Old Face" panose="020206020805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MY" dirty="0">
                <a:latin typeface="Baskerville Old Face" panose="02020602080505020303" pitchFamily="18" charset="0"/>
              </a:rPr>
              <a:t>Orszag, A. (2015), Exploring Finnish university students' perceived level of critical thinking, </a:t>
            </a:r>
            <a:r>
              <a:rPr lang="en-MY" dirty="0">
                <a:latin typeface="Baskerville Old Face" panose="02020602080505020303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http://urn.fi/URN:NBN:fi:jyu-201505252001</a:t>
            </a:r>
            <a:endParaRPr lang="en-MY" dirty="0">
              <a:latin typeface="Baskerville Old Face" panose="02020602080505020303" pitchFamily="18" charset="0"/>
            </a:endParaRPr>
          </a:p>
          <a:p>
            <a:endParaRPr lang="en-MY" u="sng" dirty="0"/>
          </a:p>
          <a:p>
            <a:endParaRPr lang="en-MY" dirty="0">
              <a:latin typeface="Baskerville Old Face" panose="02020602080505020303" pitchFamily="18" charset="0"/>
            </a:endParaRPr>
          </a:p>
          <a:p>
            <a:endParaRPr lang="en-MY" dirty="0"/>
          </a:p>
          <a:p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4528206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2"/>
          <p:cNvSpPr txBox="1">
            <a:spLocks noGrp="1"/>
          </p:cNvSpPr>
          <p:nvPr>
            <p:ph type="body" idx="1"/>
          </p:nvPr>
        </p:nvSpPr>
        <p:spPr>
          <a:xfrm>
            <a:off x="685800" y="2193925"/>
            <a:ext cx="10820400" cy="402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endParaRPr sz="3200" b="1" i="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1" i="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8" name="Google Shape;488;p72" descr="Image result for thank you for participan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3475" y="-12700"/>
            <a:ext cx="9925050" cy="4750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2754F-D990-4D43-AE98-F3C796693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2515"/>
            <a:ext cx="10515600" cy="583474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MY" sz="4000" dirty="0"/>
              <a:t>Place of study: </a:t>
            </a:r>
            <a:r>
              <a:rPr lang="en-MY" sz="4000" dirty="0">
                <a:solidFill>
                  <a:srgbClr val="0070C0"/>
                </a:solidFill>
              </a:rPr>
              <a:t>Multimedia University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MY" sz="4000" dirty="0"/>
              <a:t>                          (1</a:t>
            </a:r>
            <a:r>
              <a:rPr lang="en-MY" sz="4000" baseline="30000" dirty="0"/>
              <a:t>st</a:t>
            </a:r>
            <a:r>
              <a:rPr lang="en-MY" sz="4000" dirty="0"/>
              <a:t> private university in Malaysia)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MY" sz="4000" dirty="0"/>
          </a:p>
          <a:p>
            <a:pPr marL="0" indent="0" algn="ctr">
              <a:buNone/>
            </a:pPr>
            <a:r>
              <a:rPr lang="en-MY" sz="4000" dirty="0"/>
              <a:t>No of participants: </a:t>
            </a:r>
            <a:r>
              <a:rPr lang="en-MY" sz="4000" dirty="0">
                <a:solidFill>
                  <a:srgbClr val="0070C0"/>
                </a:solidFill>
              </a:rPr>
              <a:t>200 students</a:t>
            </a:r>
          </a:p>
          <a:p>
            <a:pPr marL="0" indent="0" algn="ctr">
              <a:buNone/>
            </a:pPr>
            <a:endParaRPr lang="en-MY" sz="4000" dirty="0"/>
          </a:p>
          <a:p>
            <a:pPr marL="0" indent="0" algn="ctr">
              <a:buNone/>
            </a:pPr>
            <a:r>
              <a:rPr lang="en-MY" sz="4000" dirty="0"/>
              <a:t>Level of Study: </a:t>
            </a:r>
            <a:r>
              <a:rPr lang="en-MY" sz="4000" dirty="0">
                <a:solidFill>
                  <a:srgbClr val="0070C0"/>
                </a:solidFill>
              </a:rPr>
              <a:t>Foundation year</a:t>
            </a:r>
          </a:p>
          <a:p>
            <a:pPr marL="0" indent="0" algn="ctr">
              <a:buNone/>
            </a:pPr>
            <a:endParaRPr lang="en-MY" sz="4000" dirty="0"/>
          </a:p>
          <a:p>
            <a:pPr marL="0" indent="0" algn="ctr">
              <a:buNone/>
            </a:pPr>
            <a:r>
              <a:rPr lang="en-MY" sz="4000" dirty="0"/>
              <a:t>Focus : Data Analysis by </a:t>
            </a:r>
            <a:r>
              <a:rPr lang="en-MY" sz="4000" dirty="0">
                <a:solidFill>
                  <a:srgbClr val="FF0000"/>
                </a:solidFill>
              </a:rPr>
              <a:t>Field of Study </a:t>
            </a:r>
            <a:r>
              <a:rPr lang="en-MY" sz="4000" dirty="0"/>
              <a:t>&amp; </a:t>
            </a:r>
            <a:r>
              <a:rPr lang="en-MY" sz="4000" dirty="0">
                <a:solidFill>
                  <a:srgbClr val="FF0000"/>
                </a:solidFill>
              </a:rPr>
              <a:t>Gender</a:t>
            </a:r>
          </a:p>
          <a:p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2253443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B8C-956A-4F4F-BC99-07E0CED7B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of Study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D597F7-37C8-48D0-A310-2D5C5AE876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494536"/>
              </p:ext>
            </p:extLst>
          </p:nvPr>
        </p:nvGraphicFramePr>
        <p:xfrm>
          <a:off x="1103086" y="2061029"/>
          <a:ext cx="10029371" cy="2960914"/>
        </p:xfrm>
        <a:graphic>
          <a:graphicData uri="http://schemas.openxmlformats.org/drawingml/2006/table">
            <a:tbl>
              <a:tblPr/>
              <a:tblGrid>
                <a:gridCol w="6273094">
                  <a:extLst>
                    <a:ext uri="{9D8B030D-6E8A-4147-A177-3AD203B41FA5}">
                      <a16:colId xmlns:a16="http://schemas.microsoft.com/office/drawing/2014/main" val="3862193531"/>
                    </a:ext>
                  </a:extLst>
                </a:gridCol>
                <a:gridCol w="3756277">
                  <a:extLst>
                    <a:ext uri="{9D8B030D-6E8A-4147-A177-3AD203B41FA5}">
                      <a16:colId xmlns:a16="http://schemas.microsoft.com/office/drawing/2014/main" val="3856162489"/>
                    </a:ext>
                  </a:extLst>
                </a:gridCol>
              </a:tblGrid>
              <a:tr h="1480457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32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IT/Computer Science/</a:t>
                      </a:r>
                    </a:p>
                    <a:p>
                      <a:pPr algn="ctr" fontAlgn="ctr"/>
                      <a:r>
                        <a:rPr lang="en-MY" sz="32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Engineering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Technical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744328"/>
                  </a:ext>
                </a:extLst>
              </a:tr>
              <a:tr h="1480457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3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Management/Business/Law/</a:t>
                      </a:r>
                    </a:p>
                    <a:p>
                      <a:pPr algn="ctr" fontAlgn="ctr"/>
                      <a:r>
                        <a:rPr lang="en-MY" sz="3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Accounting/Communication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 Technical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457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77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27166EE-ABCC-492D-8E0E-E42F5D2A61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242933"/>
              </p:ext>
            </p:extLst>
          </p:nvPr>
        </p:nvGraphicFramePr>
        <p:xfrm>
          <a:off x="1132113" y="580571"/>
          <a:ext cx="10101943" cy="5471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514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A7131-F990-49FC-921D-0ED148587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1325563"/>
          </a:xfrm>
        </p:spPr>
        <p:txBody>
          <a:bodyPr/>
          <a:lstStyle/>
          <a:p>
            <a:pPr algn="ctr"/>
            <a:r>
              <a:rPr lang="en-MY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Gender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999BF2-EDF8-42D4-895A-65DA24D300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172639"/>
              </p:ext>
            </p:extLst>
          </p:nvPr>
        </p:nvGraphicFramePr>
        <p:xfrm>
          <a:off x="635001" y="1219200"/>
          <a:ext cx="10515600" cy="519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4352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8B0ECDBA3C64CA17A0EDA1F583A22" ma:contentTypeVersion="10" ma:contentTypeDescription="Create a new document." ma:contentTypeScope="" ma:versionID="7d8cd048ccc8525b498775d87f95a921">
  <xsd:schema xmlns:xsd="http://www.w3.org/2001/XMLSchema" xmlns:xs="http://www.w3.org/2001/XMLSchema" xmlns:p="http://schemas.microsoft.com/office/2006/metadata/properties" xmlns:ns2="4595ca7b-3a15-4971-af5f-cadc29c03e04" targetNamespace="http://schemas.microsoft.com/office/2006/metadata/properties" ma:root="true" ma:fieldsID="91704bcc1b3d810af0b8b673c3023ee6" ns2:_="">
    <xsd:import namespace="4595ca7b-3a15-4971-af5f-cadc29c03e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5ca7b-3a15-4971-af5f-cadc29c03e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595ca7b-3a15-4971-af5f-cadc29c03e04">QPT3VHF6MKWP-83287781-43673</_dlc_DocId>
    <_dlc_DocIdUrl xmlns="4595ca7b-3a15-4971-af5f-cadc29c03e04">
      <Url>https://qataruniversity-prd.qu.edu.qa/_layouts/15/DocIdRedir.aspx?ID=QPT3VHF6MKWP-83287781-43673</Url>
      <Description>QPT3VHF6MKWP-83287781-43673</Description>
    </_dlc_DocIdUrl>
  </documentManagement>
</p:properties>
</file>

<file path=customXml/itemProps1.xml><?xml version="1.0" encoding="utf-8"?>
<ds:datastoreItem xmlns:ds="http://schemas.openxmlformats.org/officeDocument/2006/customXml" ds:itemID="{9E05FB5F-B96F-4016-8D61-D84CCAE16A06}"/>
</file>

<file path=customXml/itemProps2.xml><?xml version="1.0" encoding="utf-8"?>
<ds:datastoreItem xmlns:ds="http://schemas.openxmlformats.org/officeDocument/2006/customXml" ds:itemID="{61CED7C3-1779-4F4D-A71C-F5E43107F344}"/>
</file>

<file path=customXml/itemProps3.xml><?xml version="1.0" encoding="utf-8"?>
<ds:datastoreItem xmlns:ds="http://schemas.openxmlformats.org/officeDocument/2006/customXml" ds:itemID="{7033EC3C-E302-440F-AC6C-CB7FD2510196}"/>
</file>

<file path=customXml/itemProps4.xml><?xml version="1.0" encoding="utf-8"?>
<ds:datastoreItem xmlns:ds="http://schemas.openxmlformats.org/officeDocument/2006/customXml" ds:itemID="{2CFA29C7-6051-42A7-A6F9-F3F39B2E8C44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2939</TotalTime>
  <Words>1887</Words>
  <Application>Microsoft Office PowerPoint</Application>
  <PresentationFormat>Widescreen</PresentationFormat>
  <Paragraphs>691</Paragraphs>
  <Slides>52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71" baseType="lpstr">
      <vt:lpstr>Arial</vt:lpstr>
      <vt:lpstr>Arial Narrow</vt:lpstr>
      <vt:lpstr>Arial Rounded MT Bold</vt:lpstr>
      <vt:lpstr>Bahnschrift Light</vt:lpstr>
      <vt:lpstr>Baskerville Old Face</vt:lpstr>
      <vt:lpstr>Bell MT</vt:lpstr>
      <vt:lpstr>Book Antiqua</vt:lpstr>
      <vt:lpstr>Britannic Bold</vt:lpstr>
      <vt:lpstr>Calibri</vt:lpstr>
      <vt:lpstr>Calibri Light</vt:lpstr>
      <vt:lpstr>Century Gothic</vt:lpstr>
      <vt:lpstr>Comfortaa</vt:lpstr>
      <vt:lpstr>Constantia</vt:lpstr>
      <vt:lpstr>Harrington</vt:lpstr>
      <vt:lpstr>inherit</vt:lpstr>
      <vt:lpstr>Lucida Handwriting</vt:lpstr>
      <vt:lpstr>Times New Roman</vt:lpstr>
      <vt:lpstr>Wingdings</vt:lpstr>
      <vt:lpstr>Office Theme</vt:lpstr>
      <vt:lpstr>Perceived Levels of Critical Thinking Competences  &amp;  Preference of Learning Platforms </vt:lpstr>
      <vt:lpstr>CONTENT</vt:lpstr>
      <vt:lpstr>PowerPoint Presentation</vt:lpstr>
      <vt:lpstr>Description of Study</vt:lpstr>
      <vt:lpstr>Objective of Study</vt:lpstr>
      <vt:lpstr>PowerPoint Presentation</vt:lpstr>
      <vt:lpstr>Field of Study</vt:lpstr>
      <vt:lpstr>PowerPoint Presentation</vt:lpstr>
      <vt:lpstr>Gender </vt:lpstr>
      <vt:lpstr>Instruments</vt:lpstr>
      <vt:lpstr>PowerPoint Presentation</vt:lpstr>
      <vt:lpstr>Critical Thinking</vt:lpstr>
      <vt:lpstr>How important is critical thinking to you? </vt:lpstr>
      <vt:lpstr>How would you rate your critical thinking ability?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BLENDED LEARNING ROADMAP </vt:lpstr>
      <vt:lpstr>MMU Blended Learning Structure </vt:lpstr>
      <vt:lpstr>PowerPoint Presentation</vt:lpstr>
      <vt:lpstr>PowerPoint Presentation</vt:lpstr>
      <vt:lpstr>Official MMU Teaching &amp; Learning Platforms</vt:lpstr>
      <vt:lpstr>PowerPoint Presentation</vt:lpstr>
      <vt:lpstr>PowerPoint Presentation</vt:lpstr>
      <vt:lpstr>Google Apps</vt:lpstr>
      <vt:lpstr>PowerPoint Presentation</vt:lpstr>
      <vt:lpstr>Effectiveness of Course Delivery in  Developing CT</vt:lpstr>
      <vt:lpstr>T-Test </vt:lpstr>
      <vt:lpstr>PowerPoint Presentation</vt:lpstr>
      <vt:lpstr>Effectiveness of Methodology (F2F) in Developing CT  (Bezanilla, et al., (2019), Methodologies for teaching-learning critical thinking in higher education: The teacher’s view) </vt:lpstr>
      <vt:lpstr>PowerPoint Presentation</vt:lpstr>
      <vt:lpstr>Educational Tool/Resources/Apps</vt:lpstr>
      <vt:lpstr>PowerPoint Presentation</vt:lpstr>
      <vt:lpstr>Resources/Tools/App for Teachers</vt:lpstr>
      <vt:lpstr>PowerPoint Presentation</vt:lpstr>
      <vt:lpstr>PowerPoint Presentation</vt:lpstr>
      <vt:lpstr>PowerPoint Presentation</vt:lpstr>
      <vt:lpstr>PowerPoint Presentation</vt:lpstr>
      <vt:lpstr>Implication </vt:lpstr>
      <vt:lpstr>PowerPoint Presentation</vt:lpstr>
      <vt:lpstr>Reference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Thinking Competences in a Technology Rich Environment</dc:title>
  <dc:creator>User</dc:creator>
  <cp:lastModifiedBy>User</cp:lastModifiedBy>
  <cp:revision>122</cp:revision>
  <cp:lastPrinted>2020-01-09T02:21:12Z</cp:lastPrinted>
  <dcterms:created xsi:type="dcterms:W3CDTF">2020-01-08T22:51:05Z</dcterms:created>
  <dcterms:modified xsi:type="dcterms:W3CDTF">2020-05-14T18:22:16Z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0x01010071B8B0ECDBA3C64CA17A0EDA1F583A22</vt:lpwstr>
  </property>
  <property fmtid="{D5CDD505-2E9C-101B-9397-08002B2CF9AE}" pid="3" name="_dlc_DocIdItemGuid">
    <vt:lpwstr>9fc52701-b360-4bbe-8a5f-1b74d2223489</vt:lpwstr>
  </property>
</Properties>
</file>