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9.xml" ContentType="application/vnd.openxmlformats-officedocument.presentationml.slide+xml"/>
  <Override PartName="/ppt/slides/slide58.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9.xml" ContentType="application/vnd.openxmlformats-officedocument.presentationml.slide+xml"/>
  <Override PartName="/ppt/slides/slide68.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2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73.xml" ContentType="application/vnd.openxmlformats-officedocument.presentationml.slide+xml"/>
  <Override PartName="/ppt/slides/slide22.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6"/>
  </p:notesMasterIdLst>
  <p:handoutMasterIdLst>
    <p:handoutMasterId r:id="rId77"/>
  </p:handoutMasterIdLst>
  <p:sldIdLst>
    <p:sldId id="330" r:id="rId2"/>
    <p:sldId id="331" r:id="rId3"/>
    <p:sldId id="332" r:id="rId4"/>
    <p:sldId id="333" r:id="rId5"/>
    <p:sldId id="334" r:id="rId6"/>
    <p:sldId id="259" r:id="rId7"/>
    <p:sldId id="260" r:id="rId8"/>
    <p:sldId id="286" r:id="rId9"/>
    <p:sldId id="325" r:id="rId10"/>
    <p:sldId id="326" r:id="rId11"/>
    <p:sldId id="323" r:id="rId12"/>
    <p:sldId id="324" r:id="rId13"/>
    <p:sldId id="261" r:id="rId14"/>
    <p:sldId id="262" r:id="rId15"/>
    <p:sldId id="263" r:id="rId16"/>
    <p:sldId id="264" r:id="rId17"/>
    <p:sldId id="265" r:id="rId18"/>
    <p:sldId id="266" r:id="rId19"/>
    <p:sldId id="267" r:id="rId20"/>
    <p:sldId id="268" r:id="rId21"/>
    <p:sldId id="269" r:id="rId22"/>
    <p:sldId id="270" r:id="rId23"/>
    <p:sldId id="271" r:id="rId24"/>
    <p:sldId id="285" r:id="rId25"/>
    <p:sldId id="274" r:id="rId26"/>
    <p:sldId id="281" r:id="rId27"/>
    <p:sldId id="275" r:id="rId28"/>
    <p:sldId id="276" r:id="rId29"/>
    <p:sldId id="277" r:id="rId30"/>
    <p:sldId id="278" r:id="rId31"/>
    <p:sldId id="287" r:id="rId32"/>
    <p:sldId id="282" r:id="rId33"/>
    <p:sldId id="279" r:id="rId34"/>
    <p:sldId id="280" r:id="rId35"/>
    <p:sldId id="283" r:id="rId36"/>
    <p:sldId id="284" r:id="rId37"/>
    <p:sldId id="288" r:id="rId38"/>
    <p:sldId id="289" r:id="rId39"/>
    <p:sldId id="290" r:id="rId40"/>
    <p:sldId id="291" r:id="rId41"/>
    <p:sldId id="292" r:id="rId42"/>
    <p:sldId id="293" r:id="rId43"/>
    <p:sldId id="294" r:id="rId44"/>
    <p:sldId id="295" r:id="rId45"/>
    <p:sldId id="296" r:id="rId46"/>
    <p:sldId id="297" r:id="rId47"/>
    <p:sldId id="300" r:id="rId48"/>
    <p:sldId id="299" r:id="rId49"/>
    <p:sldId id="298" r:id="rId50"/>
    <p:sldId id="301" r:id="rId51"/>
    <p:sldId id="302" r:id="rId52"/>
    <p:sldId id="303" r:id="rId53"/>
    <p:sldId id="304" r:id="rId54"/>
    <p:sldId id="305" r:id="rId55"/>
    <p:sldId id="306" r:id="rId56"/>
    <p:sldId id="307" r:id="rId57"/>
    <p:sldId id="309" r:id="rId58"/>
    <p:sldId id="308" r:id="rId59"/>
    <p:sldId id="311" r:id="rId60"/>
    <p:sldId id="310" r:id="rId61"/>
    <p:sldId id="312" r:id="rId62"/>
    <p:sldId id="313" r:id="rId63"/>
    <p:sldId id="314" r:id="rId64"/>
    <p:sldId id="315" r:id="rId65"/>
    <p:sldId id="316" r:id="rId66"/>
    <p:sldId id="317" r:id="rId67"/>
    <p:sldId id="318" r:id="rId68"/>
    <p:sldId id="319" r:id="rId69"/>
    <p:sldId id="320" r:id="rId70"/>
    <p:sldId id="321" r:id="rId71"/>
    <p:sldId id="327" r:id="rId72"/>
    <p:sldId id="322" r:id="rId73"/>
    <p:sldId id="328" r:id="rId74"/>
    <p:sldId id="329"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522" autoAdjust="0"/>
    <p:restoredTop sz="94673" autoAdjust="0"/>
  </p:normalViewPr>
  <p:slideViewPr>
    <p:cSldViewPr>
      <p:cViewPr varScale="1">
        <p:scale>
          <a:sx n="107" d="100"/>
          <a:sy n="107" d="100"/>
        </p:scale>
        <p:origin x="-1014" y="-84"/>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customXml" Target="../customXml/item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85" Type="http://schemas.openxmlformats.org/officeDocument/2006/relationships/customXml" Target="../customXml/item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B12FAC-7011-4603-9D9B-2EC36BAD9CBB}" type="datetimeFigureOut">
              <a:rPr lang="en-US" smtClean="0"/>
              <a:t>14-Nov-17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FC38F8-CBE6-4AFA-AA16-E4D38A8BA828}" type="slidenum">
              <a:rPr lang="en-US" smtClean="0"/>
              <a:t>‹#›</a:t>
            </a:fld>
            <a:endParaRPr lang="en-US"/>
          </a:p>
        </p:txBody>
      </p:sp>
    </p:spTree>
    <p:extLst>
      <p:ext uri="{BB962C8B-B14F-4D97-AF65-F5344CB8AC3E}">
        <p14:creationId xmlns:p14="http://schemas.microsoft.com/office/powerpoint/2010/main" val="114605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5B5C7A-7DD2-44ED-A756-EAD2571E5F53}" type="datetimeFigureOut">
              <a:rPr lang="en-US" smtClean="0"/>
              <a:t>14-Nov-17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99E94-F638-49AA-BFE4-EB64A8A783F1}" type="slidenum">
              <a:rPr lang="en-US" smtClean="0"/>
              <a:t>‹#›</a:t>
            </a:fld>
            <a:endParaRPr lang="en-US"/>
          </a:p>
        </p:txBody>
      </p:sp>
    </p:spTree>
    <p:extLst>
      <p:ext uri="{BB962C8B-B14F-4D97-AF65-F5344CB8AC3E}">
        <p14:creationId xmlns:p14="http://schemas.microsoft.com/office/powerpoint/2010/main" val="2485514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5817" indent="-286853" eaLnBrk="0" hangingPunct="0">
              <a:defRPr sz="2400">
                <a:solidFill>
                  <a:schemeClr val="tx1"/>
                </a:solidFill>
                <a:latin typeface="Times New Roman" pitchFamily="18" charset="0"/>
              </a:defRPr>
            </a:lvl2pPr>
            <a:lvl3pPr marL="1147410" indent="-229482" eaLnBrk="0" hangingPunct="0">
              <a:defRPr sz="2400">
                <a:solidFill>
                  <a:schemeClr val="tx1"/>
                </a:solidFill>
                <a:latin typeface="Times New Roman" pitchFamily="18" charset="0"/>
              </a:defRPr>
            </a:lvl3pPr>
            <a:lvl4pPr marL="1606374" indent="-229482" eaLnBrk="0" hangingPunct="0">
              <a:defRPr sz="2400">
                <a:solidFill>
                  <a:schemeClr val="tx1"/>
                </a:solidFill>
                <a:latin typeface="Times New Roman" pitchFamily="18" charset="0"/>
              </a:defRPr>
            </a:lvl4pPr>
            <a:lvl5pPr marL="2065338" indent="-229482" eaLnBrk="0" hangingPunct="0">
              <a:defRPr sz="2400">
                <a:solidFill>
                  <a:schemeClr val="tx1"/>
                </a:solidFill>
                <a:latin typeface="Times New Roman" pitchFamily="18" charset="0"/>
              </a:defRPr>
            </a:lvl5pPr>
            <a:lvl6pPr marL="2524302" indent="-229482" algn="ctr" eaLnBrk="0" fontAlgn="base" hangingPunct="0">
              <a:spcBef>
                <a:spcPct val="0"/>
              </a:spcBef>
              <a:spcAft>
                <a:spcPct val="0"/>
              </a:spcAft>
              <a:defRPr sz="2400">
                <a:solidFill>
                  <a:schemeClr val="tx1"/>
                </a:solidFill>
                <a:latin typeface="Times New Roman" pitchFamily="18" charset="0"/>
              </a:defRPr>
            </a:lvl6pPr>
            <a:lvl7pPr marL="2983266" indent="-229482" algn="ctr" eaLnBrk="0" fontAlgn="base" hangingPunct="0">
              <a:spcBef>
                <a:spcPct val="0"/>
              </a:spcBef>
              <a:spcAft>
                <a:spcPct val="0"/>
              </a:spcAft>
              <a:defRPr sz="2400">
                <a:solidFill>
                  <a:schemeClr val="tx1"/>
                </a:solidFill>
                <a:latin typeface="Times New Roman" pitchFamily="18" charset="0"/>
              </a:defRPr>
            </a:lvl7pPr>
            <a:lvl8pPr marL="3442230" indent="-229482" algn="ctr" eaLnBrk="0" fontAlgn="base" hangingPunct="0">
              <a:spcBef>
                <a:spcPct val="0"/>
              </a:spcBef>
              <a:spcAft>
                <a:spcPct val="0"/>
              </a:spcAft>
              <a:defRPr sz="2400">
                <a:solidFill>
                  <a:schemeClr val="tx1"/>
                </a:solidFill>
                <a:latin typeface="Times New Roman" pitchFamily="18" charset="0"/>
              </a:defRPr>
            </a:lvl8pPr>
            <a:lvl9pPr marL="3901194" indent="-229482" algn="ctr" eaLnBrk="0" fontAlgn="base" hangingPunct="0">
              <a:spcBef>
                <a:spcPct val="0"/>
              </a:spcBef>
              <a:spcAft>
                <a:spcPct val="0"/>
              </a:spcAft>
              <a:defRPr sz="2400">
                <a:solidFill>
                  <a:schemeClr val="tx1"/>
                </a:solidFill>
                <a:latin typeface="Times New Roman" pitchFamily="18" charset="0"/>
              </a:defRPr>
            </a:lvl9pPr>
          </a:lstStyle>
          <a:p>
            <a:pPr eaLnBrk="1" hangingPunct="1"/>
            <a:fld id="{9351EC60-91EC-4415-80A7-0022C401A6DD}" type="slidenum">
              <a:rPr lang="en-US" sz="1200"/>
              <a:pPr eaLnBrk="1" hangingPunct="1"/>
              <a:t>1</a:t>
            </a:fld>
            <a:endParaRPr lang="en-US" sz="1200" dirty="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404982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2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sz="1050"/>
            </a:lvl1pPr>
          </a:lstStyle>
          <a:p>
            <a:fld id="{96955A31-BB88-4D75-8A73-49F4589F1329}" type="datetime1">
              <a:rPr lang="en-US" smtClean="0"/>
              <a:t>14-Nov-17</a:t>
            </a:fld>
            <a:endParaRPr lang="en-US" dirty="0"/>
          </a:p>
        </p:txBody>
      </p:sp>
      <p:sp>
        <p:nvSpPr>
          <p:cNvPr id="5" name="Footer Placeholder 4"/>
          <p:cNvSpPr>
            <a:spLocks noGrp="1"/>
          </p:cNvSpPr>
          <p:nvPr>
            <p:ph type="ftr" sz="quarter" idx="11"/>
          </p:nvPr>
        </p:nvSpPr>
        <p:spPr/>
        <p:txBody>
          <a:bodyPr/>
          <a:lstStyle>
            <a:lvl1pPr>
              <a:defRPr sz="1050"/>
            </a:lvl1pPr>
          </a:lstStyle>
          <a:p>
            <a:endParaRPr lang="en-US" dirty="0"/>
          </a:p>
        </p:txBody>
      </p:sp>
      <p:sp>
        <p:nvSpPr>
          <p:cNvPr id="6" name="Slide Number Placeholder 5"/>
          <p:cNvSpPr>
            <a:spLocks noGrp="1"/>
          </p:cNvSpPr>
          <p:nvPr>
            <p:ph type="sldNum" sz="quarter" idx="12"/>
          </p:nvPr>
        </p:nvSpPr>
        <p:spPr/>
        <p:txBody>
          <a:bodyPr/>
          <a:lstStyle>
            <a:lvl1pPr>
              <a:defRPr sz="1050"/>
            </a:lvl1pPr>
          </a:lstStyle>
          <a:p>
            <a:fld id="{F6BB3010-48F5-458F-94C3-3B1F44C20A93}" type="slidenum">
              <a:rPr lang="en-US" smtClean="0"/>
              <a:pPr/>
              <a:t>‹#›</a:t>
            </a:fld>
            <a:endParaRPr lang="en-US" dirty="0"/>
          </a:p>
        </p:txBody>
      </p:sp>
    </p:spTree>
    <p:extLst>
      <p:ext uri="{BB962C8B-B14F-4D97-AF65-F5344CB8AC3E}">
        <p14:creationId xmlns:p14="http://schemas.microsoft.com/office/powerpoint/2010/main" val="419676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E05A7-74F5-4840-ACC0-F13C44866763}" type="datetime1">
              <a:rPr lang="en-US" smtClean="0"/>
              <a:t>14-Nov-17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B3010-48F5-458F-94C3-3B1F44C20A93}" type="slidenum">
              <a:rPr lang="en-US" smtClean="0"/>
              <a:t>‹#›</a:t>
            </a:fld>
            <a:endParaRPr lang="en-US"/>
          </a:p>
        </p:txBody>
      </p:sp>
    </p:spTree>
    <p:extLst>
      <p:ext uri="{BB962C8B-B14F-4D97-AF65-F5344CB8AC3E}">
        <p14:creationId xmlns:p14="http://schemas.microsoft.com/office/powerpoint/2010/main" val="556566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9E65F-0C0E-48E4-B36A-F3D334A9C81A}" type="datetime1">
              <a:rPr lang="en-US" smtClean="0"/>
              <a:t>14-Nov-17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B3010-48F5-458F-94C3-3B1F44C20A93}" type="slidenum">
              <a:rPr lang="en-US" smtClean="0"/>
              <a:t>‹#›</a:t>
            </a:fld>
            <a:endParaRPr lang="en-US"/>
          </a:p>
        </p:txBody>
      </p:sp>
    </p:spTree>
    <p:extLst>
      <p:ext uri="{BB962C8B-B14F-4D97-AF65-F5344CB8AC3E}">
        <p14:creationId xmlns:p14="http://schemas.microsoft.com/office/powerpoint/2010/main" val="486126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a:lvl1pPr>
            <a:lvl2pPr>
              <a:defRPr sz="18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38045AB-2AC4-4A73-9DE7-D9F3F66788A0}" type="datetime1">
              <a:rPr lang="en-US" smtClean="0"/>
              <a:t>14-Nov-17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B3010-48F5-458F-94C3-3B1F44C20A93}" type="slidenum">
              <a:rPr lang="en-US" smtClean="0"/>
              <a:t>‹#›</a:t>
            </a:fld>
            <a:endParaRPr lang="en-US"/>
          </a:p>
        </p:txBody>
      </p:sp>
    </p:spTree>
    <p:extLst>
      <p:ext uri="{BB962C8B-B14F-4D97-AF65-F5344CB8AC3E}">
        <p14:creationId xmlns:p14="http://schemas.microsoft.com/office/powerpoint/2010/main" val="466631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209801"/>
            <a:ext cx="7772400" cy="1219200"/>
          </a:xfrm>
        </p:spPr>
        <p:txBody>
          <a:bodyPr anchor="t">
            <a:normAutofit/>
          </a:bodyPr>
          <a:lstStyle>
            <a:lvl1pPr algn="l">
              <a:defRPr sz="3200" b="1" cap="none"/>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170A045C-3522-4F08-87F4-4966E56F5CFA}" type="datetime1">
              <a:rPr lang="en-US" smtClean="0"/>
              <a:t>14-Nov-17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B3010-48F5-458F-94C3-3B1F44C20A93}" type="slidenum">
              <a:rPr lang="en-US" smtClean="0"/>
              <a:t>‹#›</a:t>
            </a:fld>
            <a:endParaRPr lang="en-US"/>
          </a:p>
        </p:txBody>
      </p:sp>
    </p:spTree>
    <p:extLst>
      <p:ext uri="{BB962C8B-B14F-4D97-AF65-F5344CB8AC3E}">
        <p14:creationId xmlns:p14="http://schemas.microsoft.com/office/powerpoint/2010/main" val="3269845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743227-7C48-4E4A-9C01-45346875FCD2}" type="datetime1">
              <a:rPr lang="en-US" smtClean="0"/>
              <a:t>14-Nov-17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B3010-48F5-458F-94C3-3B1F44C20A93}" type="slidenum">
              <a:rPr lang="en-US" smtClean="0"/>
              <a:t>‹#›</a:t>
            </a:fld>
            <a:endParaRPr lang="en-US"/>
          </a:p>
        </p:txBody>
      </p:sp>
    </p:spTree>
    <p:extLst>
      <p:ext uri="{BB962C8B-B14F-4D97-AF65-F5344CB8AC3E}">
        <p14:creationId xmlns:p14="http://schemas.microsoft.com/office/powerpoint/2010/main" val="946198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6E4119-EF7C-4748-865C-1C4E27DD9518}" type="datetime1">
              <a:rPr lang="en-US" smtClean="0"/>
              <a:t>14-Nov-17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BB3010-48F5-458F-94C3-3B1F44C20A93}" type="slidenum">
              <a:rPr lang="en-US" smtClean="0"/>
              <a:t>‹#›</a:t>
            </a:fld>
            <a:endParaRPr lang="en-US"/>
          </a:p>
        </p:txBody>
      </p:sp>
    </p:spTree>
    <p:extLst>
      <p:ext uri="{BB962C8B-B14F-4D97-AF65-F5344CB8AC3E}">
        <p14:creationId xmlns:p14="http://schemas.microsoft.com/office/powerpoint/2010/main" val="480088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52B45B-8452-4BD8-A083-3B44EA5F39F2}" type="datetime1">
              <a:rPr lang="en-US" smtClean="0"/>
              <a:t>14-Nov-17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BB3010-48F5-458F-94C3-3B1F44C20A93}" type="slidenum">
              <a:rPr lang="en-US" smtClean="0"/>
              <a:t>‹#›</a:t>
            </a:fld>
            <a:endParaRPr lang="en-US"/>
          </a:p>
        </p:txBody>
      </p:sp>
    </p:spTree>
    <p:extLst>
      <p:ext uri="{BB962C8B-B14F-4D97-AF65-F5344CB8AC3E}">
        <p14:creationId xmlns:p14="http://schemas.microsoft.com/office/powerpoint/2010/main" val="3713621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A8CB0-6C16-4C9D-98AD-F3497147A741}" type="datetime1">
              <a:rPr lang="en-US" smtClean="0"/>
              <a:t>14-Nov-17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BB3010-48F5-458F-94C3-3B1F44C20A93}" type="slidenum">
              <a:rPr lang="en-US" smtClean="0"/>
              <a:t>‹#›</a:t>
            </a:fld>
            <a:endParaRPr lang="en-US"/>
          </a:p>
        </p:txBody>
      </p:sp>
    </p:spTree>
    <p:extLst>
      <p:ext uri="{BB962C8B-B14F-4D97-AF65-F5344CB8AC3E}">
        <p14:creationId xmlns:p14="http://schemas.microsoft.com/office/powerpoint/2010/main" val="224505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DF2AB-3D74-4E79-9798-783388389540}" type="datetime1">
              <a:rPr lang="en-US" smtClean="0"/>
              <a:t>14-Nov-17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B3010-48F5-458F-94C3-3B1F44C20A93}" type="slidenum">
              <a:rPr lang="en-US" smtClean="0"/>
              <a:t>‹#›</a:t>
            </a:fld>
            <a:endParaRPr lang="en-US"/>
          </a:p>
        </p:txBody>
      </p:sp>
    </p:spTree>
    <p:extLst>
      <p:ext uri="{BB962C8B-B14F-4D97-AF65-F5344CB8AC3E}">
        <p14:creationId xmlns:p14="http://schemas.microsoft.com/office/powerpoint/2010/main" val="376760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DEDCF-5FDA-4350-84F8-73261692A663}" type="datetime1">
              <a:rPr lang="en-US" smtClean="0"/>
              <a:t>14-Nov-17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B3010-48F5-458F-94C3-3B1F44C20A93}" type="slidenum">
              <a:rPr lang="en-US" smtClean="0"/>
              <a:t>‹#›</a:t>
            </a:fld>
            <a:endParaRPr lang="en-US"/>
          </a:p>
        </p:txBody>
      </p:sp>
    </p:spTree>
    <p:extLst>
      <p:ext uri="{BB962C8B-B14F-4D97-AF65-F5344CB8AC3E}">
        <p14:creationId xmlns:p14="http://schemas.microsoft.com/office/powerpoint/2010/main" val="212613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FF">
                <a:alpha val="0"/>
              </a:srgbClr>
            </a:gs>
            <a:gs pos="88000">
              <a:srgbClr val="0000FF">
                <a:alpha val="50000"/>
              </a:srgbClr>
            </a:gs>
            <a:gs pos="100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D4B57-D641-49BC-8BD3-639ACCA4DF59}" type="datetime1">
              <a:rPr lang="en-US" smtClean="0"/>
              <a:t>14-Nov-17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B3010-48F5-458F-94C3-3B1F44C20A93}" type="slidenum">
              <a:rPr lang="en-US" smtClean="0"/>
              <a:t>‹#›</a:t>
            </a:fld>
            <a:endParaRPr lang="en-US"/>
          </a:p>
        </p:txBody>
      </p:sp>
    </p:spTree>
    <p:extLst>
      <p:ext uri="{BB962C8B-B14F-4D97-AF65-F5344CB8AC3E}">
        <p14:creationId xmlns:p14="http://schemas.microsoft.com/office/powerpoint/2010/main" val="2747812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www.ibm.com/analytics/us/en/technology/spss/" TargetMode="External"/><Relationship Id="rId2" Type="http://schemas.openxmlformats.org/officeDocument/2006/relationships/hyperlink" Target="http://www.stata.com/" TargetMode="External"/><Relationship Id="rId1" Type="http://schemas.openxmlformats.org/officeDocument/2006/relationships/slideLayout" Target="../slideLayouts/slideLayout2.xml"/><Relationship Id="rId6" Type="http://schemas.openxmlformats.org/officeDocument/2006/relationships/hyperlink" Target="http://www.ats.ucla.edu/stat/" TargetMode="External"/><Relationship Id="rId5" Type="http://schemas.openxmlformats.org/officeDocument/2006/relationships/hyperlink" Target="http://www.isr.umich.edu/src/smp/asda/" TargetMode="External"/><Relationship Id="rId4" Type="http://schemas.openxmlformats.org/officeDocument/2006/relationships/hyperlink" Target="https://support.sas.com/" TargetMode="External"/></Relationships>
</file>

<file path=ppt/slides/_rels/slide74.xml.rels><?xml version="1.0" encoding="UTF-8" standalone="yes"?>
<Relationships xmlns="http://schemas.openxmlformats.org/package/2006/relationships"><Relationship Id="rId2" Type="http://schemas.openxmlformats.org/officeDocument/2006/relationships/hyperlink" Target="mailto:pberg@umich.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143000"/>
            <a:ext cx="9144000" cy="1143000"/>
          </a:xfrm>
        </p:spPr>
        <p:txBody>
          <a:bodyPr rtlCol="0">
            <a:normAutofit fontScale="90000"/>
          </a:bodyPr>
          <a:lstStyle/>
          <a:p>
            <a:pPr>
              <a:defRPr/>
            </a:pPr>
            <a:r>
              <a:rPr lang="en-US" dirty="0" smtClean="0">
                <a:solidFill>
                  <a:srgbClr val="990099"/>
                </a:solidFill>
              </a:rPr>
              <a:t/>
            </a:r>
            <a:br>
              <a:rPr lang="en-US" dirty="0" smtClean="0">
                <a:solidFill>
                  <a:srgbClr val="990099"/>
                </a:solidFill>
              </a:rPr>
            </a:br>
            <a:r>
              <a:rPr lang="en-US" sz="2000" i="1" dirty="0">
                <a:solidFill>
                  <a:schemeClr val="tx2">
                    <a:lumMod val="20000"/>
                    <a:lumOff val="80000"/>
                  </a:schemeClr>
                </a:solidFill>
              </a:rPr>
              <a:t>A four-day short course sponsored by the </a:t>
            </a:r>
            <a:br>
              <a:rPr lang="en-US" sz="2000" i="1" dirty="0">
                <a:solidFill>
                  <a:schemeClr val="tx2">
                    <a:lumMod val="20000"/>
                    <a:lumOff val="80000"/>
                  </a:schemeClr>
                </a:solidFill>
              </a:rPr>
            </a:br>
            <a:r>
              <a:rPr lang="en-US" sz="2000" i="1" dirty="0">
                <a:solidFill>
                  <a:schemeClr val="tx2">
                    <a:lumMod val="20000"/>
                    <a:lumOff val="80000"/>
                  </a:schemeClr>
                </a:solidFill>
              </a:rPr>
              <a:t>Social &amp; Economic Survey Research Institute</a:t>
            </a:r>
            <a:br>
              <a:rPr lang="en-US" sz="2000" i="1" dirty="0">
                <a:solidFill>
                  <a:schemeClr val="tx2">
                    <a:lumMod val="20000"/>
                    <a:lumOff val="80000"/>
                  </a:schemeClr>
                </a:solidFill>
              </a:rPr>
            </a:br>
            <a:r>
              <a:rPr lang="en-US" sz="2000" i="1" dirty="0">
                <a:solidFill>
                  <a:schemeClr val="tx2">
                    <a:lumMod val="20000"/>
                    <a:lumOff val="80000"/>
                  </a:schemeClr>
                </a:solidFill>
              </a:rPr>
              <a:t>Qatar University</a:t>
            </a:r>
            <a:r>
              <a:rPr lang="en-US" sz="1600" i="1" dirty="0"/>
              <a:t/>
            </a:r>
            <a:br>
              <a:rPr lang="en-US" sz="1600" i="1" dirty="0"/>
            </a:br>
            <a:r>
              <a:rPr lang="en-US" sz="1800" i="1" dirty="0"/>
              <a:t/>
            </a:r>
            <a:br>
              <a:rPr lang="en-US" sz="1800" i="1" dirty="0"/>
            </a:br>
            <a:endParaRPr lang="en-US" sz="1600" i="1" dirty="0"/>
          </a:p>
        </p:txBody>
      </p:sp>
      <p:sp>
        <p:nvSpPr>
          <p:cNvPr id="2051" name="Rectangle 3"/>
          <p:cNvSpPr>
            <a:spLocks noGrp="1" noChangeArrowheads="1"/>
          </p:cNvSpPr>
          <p:nvPr>
            <p:ph type="subTitle" idx="1"/>
          </p:nvPr>
        </p:nvSpPr>
        <p:spPr>
          <a:xfrm>
            <a:off x="0" y="2057400"/>
            <a:ext cx="9144000" cy="4419600"/>
          </a:xfrm>
        </p:spPr>
        <p:txBody>
          <a:bodyPr rtlCol="0">
            <a:normAutofit lnSpcReduction="10000"/>
          </a:bodyPr>
          <a:lstStyle/>
          <a:p>
            <a:pPr>
              <a:lnSpc>
                <a:spcPct val="80000"/>
              </a:lnSpc>
              <a:defRPr/>
            </a:pPr>
            <a:endParaRPr lang="en-US" b="1" dirty="0" smtClean="0">
              <a:effectLst>
                <a:outerShdw blurRad="38100" dist="38100" dir="2700000" algn="tl">
                  <a:srgbClr val="C0C0C0"/>
                </a:outerShdw>
              </a:effectLst>
            </a:endParaRPr>
          </a:p>
          <a:p>
            <a:pPr>
              <a:lnSpc>
                <a:spcPct val="80000"/>
              </a:lnSpc>
              <a:defRPr/>
            </a:pPr>
            <a:r>
              <a:rPr lang="en-US" sz="4800" b="1" dirty="0">
                <a:solidFill>
                  <a:srgbClr val="FFFF00"/>
                </a:solidFill>
                <a:effectLst>
                  <a:outerShdw blurRad="38100" dist="38100" dir="2700000" algn="tl">
                    <a:srgbClr val="C0C0C0"/>
                  </a:outerShdw>
                </a:effectLst>
              </a:rPr>
              <a:t>Analysis of Complex Sample Data</a:t>
            </a:r>
          </a:p>
          <a:p>
            <a:pPr>
              <a:lnSpc>
                <a:spcPct val="80000"/>
              </a:lnSpc>
              <a:defRPr/>
            </a:pPr>
            <a:r>
              <a:rPr lang="en-US" sz="4800" b="1" i="1" dirty="0" smtClean="0">
                <a:solidFill>
                  <a:srgbClr val="FFFF00"/>
                </a:solidFill>
                <a:effectLst>
                  <a:outerShdw blurRad="38100" dist="38100" dir="2700000" algn="tl">
                    <a:srgbClr val="C0C0C0"/>
                  </a:outerShdw>
                </a:effectLst>
              </a:rPr>
              <a:t>Computing Lab </a:t>
            </a:r>
            <a:r>
              <a:rPr lang="en-US" sz="4800" b="1" i="1" dirty="0">
                <a:solidFill>
                  <a:srgbClr val="FFFF00"/>
                </a:solidFill>
                <a:effectLst>
                  <a:outerShdw blurRad="38100" dist="38100" dir="2700000" algn="tl">
                    <a:srgbClr val="C0C0C0"/>
                  </a:outerShdw>
                </a:effectLst>
              </a:rPr>
              <a:t>Notes</a:t>
            </a:r>
            <a:endParaRPr lang="en-US" sz="4400" i="1" dirty="0">
              <a:solidFill>
                <a:srgbClr val="FFFF00"/>
              </a:solidFill>
              <a:effectLst>
                <a:outerShdw blurRad="38100" dist="38100" dir="2700000" algn="tl">
                  <a:srgbClr val="C0C0C0"/>
                </a:outerShdw>
              </a:effectLst>
            </a:endParaRPr>
          </a:p>
          <a:p>
            <a:pPr>
              <a:lnSpc>
                <a:spcPct val="80000"/>
              </a:lnSpc>
              <a:defRPr/>
            </a:pPr>
            <a:endParaRPr lang="en-US" sz="2800" b="1" dirty="0">
              <a:solidFill>
                <a:srgbClr val="FFFF00"/>
              </a:solidFill>
              <a:effectLst>
                <a:outerShdw blurRad="38100" dist="38100" dir="2700000" algn="tl">
                  <a:srgbClr val="C0C0C0"/>
                </a:outerShdw>
              </a:effectLst>
            </a:endParaRPr>
          </a:p>
          <a:p>
            <a:pPr>
              <a:lnSpc>
                <a:spcPct val="80000"/>
              </a:lnSpc>
              <a:defRPr/>
            </a:pPr>
            <a:r>
              <a:rPr lang="en-US" sz="2800" b="1" dirty="0" smtClean="0">
                <a:solidFill>
                  <a:srgbClr val="FFFF00"/>
                </a:solidFill>
                <a:effectLst>
                  <a:outerShdw blurRad="38100" dist="38100" dir="2700000" algn="tl">
                    <a:srgbClr val="C0C0C0"/>
                  </a:outerShdw>
                </a:effectLst>
              </a:rPr>
              <a:t>Pat Berglund</a:t>
            </a:r>
          </a:p>
          <a:p>
            <a:pPr>
              <a:lnSpc>
                <a:spcPct val="80000"/>
              </a:lnSpc>
              <a:defRPr/>
            </a:pPr>
            <a:r>
              <a:rPr lang="en-US" sz="2800" b="1" dirty="0" smtClean="0">
                <a:solidFill>
                  <a:srgbClr val="FFFF00"/>
                </a:solidFill>
                <a:effectLst>
                  <a:outerShdw blurRad="38100" dist="38100" dir="2700000" algn="tl">
                    <a:srgbClr val="C0C0C0"/>
                  </a:outerShdw>
                </a:effectLst>
              </a:rPr>
              <a:t>Jim Lepkowski</a:t>
            </a:r>
            <a:endParaRPr lang="en-US" sz="2800" b="1" dirty="0">
              <a:solidFill>
                <a:srgbClr val="FFFF00"/>
              </a:solidFill>
              <a:effectLst>
                <a:outerShdw blurRad="38100" dist="38100" dir="2700000" algn="tl">
                  <a:srgbClr val="C0C0C0"/>
                </a:outerShdw>
              </a:effectLst>
            </a:endParaRPr>
          </a:p>
          <a:p>
            <a:pPr>
              <a:lnSpc>
                <a:spcPct val="80000"/>
              </a:lnSpc>
              <a:defRPr/>
            </a:pPr>
            <a:r>
              <a:rPr lang="en-US" sz="1600" i="1" dirty="0">
                <a:solidFill>
                  <a:srgbClr val="FFFF00"/>
                </a:solidFill>
              </a:rPr>
              <a:t>Institute for Social Research</a:t>
            </a:r>
          </a:p>
          <a:p>
            <a:pPr>
              <a:lnSpc>
                <a:spcPct val="80000"/>
              </a:lnSpc>
              <a:defRPr/>
            </a:pPr>
            <a:r>
              <a:rPr lang="en-US" sz="1600" i="1" dirty="0">
                <a:solidFill>
                  <a:srgbClr val="FFFF00"/>
                </a:solidFill>
              </a:rPr>
              <a:t>University of Michigan</a:t>
            </a:r>
          </a:p>
          <a:p>
            <a:pPr>
              <a:lnSpc>
                <a:spcPct val="80000"/>
              </a:lnSpc>
              <a:defRPr/>
            </a:pPr>
            <a:endParaRPr lang="en-US" sz="1800" b="1" dirty="0">
              <a:solidFill>
                <a:srgbClr val="FFFF00"/>
              </a:solidFill>
            </a:endParaRPr>
          </a:p>
          <a:p>
            <a:pPr>
              <a:lnSpc>
                <a:spcPct val="80000"/>
              </a:lnSpc>
              <a:defRPr/>
            </a:pPr>
            <a:endParaRPr lang="en-US" sz="1800" b="1" dirty="0">
              <a:solidFill>
                <a:srgbClr val="FFFF00"/>
              </a:solidFill>
            </a:endParaRPr>
          </a:p>
          <a:p>
            <a:pPr>
              <a:lnSpc>
                <a:spcPct val="80000"/>
              </a:lnSpc>
              <a:defRPr/>
            </a:pPr>
            <a:r>
              <a:rPr lang="en-US" b="1" dirty="0">
                <a:solidFill>
                  <a:srgbClr val="FFFF00"/>
                </a:solidFill>
                <a:effectLst>
                  <a:outerShdw blurRad="38100" dist="38100" dir="2700000" algn="tl">
                    <a:srgbClr val="C0C0C0"/>
                  </a:outerShdw>
                </a:effectLst>
              </a:rPr>
              <a:t>October 10-13, 2016</a:t>
            </a:r>
            <a:endParaRPr lang="en-US" i="1" dirty="0">
              <a:solidFill>
                <a:srgbClr val="FFFF00"/>
              </a:solidFill>
              <a:effectLst>
                <a:outerShdw blurRad="38100" dist="38100" dir="2700000" algn="tl">
                  <a:srgbClr val="C0C0C0"/>
                </a:outerShdw>
              </a:effectLst>
            </a:endParaRPr>
          </a:p>
        </p:txBody>
      </p:sp>
      <p:pic>
        <p:nvPicPr>
          <p:cNvPr id="3" name="Picture 2" descr="sesriLogo_0.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3500" y="508000"/>
            <a:ext cx="1587500" cy="746125"/>
          </a:xfrm>
          <a:prstGeom prst="rect">
            <a:avLst/>
          </a:prstGeom>
        </p:spPr>
      </p:pic>
      <p:pic>
        <p:nvPicPr>
          <p:cNvPr id="6" name="Picture 5" descr="imgres.png"/>
          <p:cNvPicPr/>
          <p:nvPr/>
        </p:nvPicPr>
        <p:blipFill>
          <a:blip r:embed="rId4">
            <a:extLst>
              <a:ext uri="{28A0092B-C50C-407E-A947-70E740481C1C}">
                <a14:useLocalDpi xmlns:a14="http://schemas.microsoft.com/office/drawing/2010/main" val="0"/>
              </a:ext>
            </a:extLst>
          </a:blip>
          <a:stretch>
            <a:fillRect/>
          </a:stretch>
        </p:blipFill>
        <p:spPr>
          <a:xfrm>
            <a:off x="8064500" y="5588000"/>
            <a:ext cx="952500" cy="12065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Stata Software</a:t>
            </a:r>
            <a:endParaRPr lang="en-US" dirty="0"/>
          </a:p>
        </p:txBody>
      </p:sp>
      <p:sp>
        <p:nvSpPr>
          <p:cNvPr id="4" name="Content Placeholder 3"/>
          <p:cNvSpPr>
            <a:spLocks noGrp="1"/>
          </p:cNvSpPr>
          <p:nvPr>
            <p:ph idx="1"/>
          </p:nvPr>
        </p:nvSpPr>
        <p:spPr/>
        <p:txBody>
          <a:bodyPr/>
          <a:lstStyle/>
          <a:p>
            <a:r>
              <a:rPr lang="en-US" dirty="0" smtClean="0"/>
              <a:t>Stata is an excellent data management and data analysis tool</a:t>
            </a:r>
          </a:p>
          <a:p>
            <a:r>
              <a:rPr lang="en-US" dirty="0" smtClean="0"/>
              <a:t>Stata can be used with either a GUI interface for point and click work or a command driven approach with “do” command files</a:t>
            </a:r>
          </a:p>
          <a:p>
            <a:r>
              <a:rPr lang="en-US" dirty="0" smtClean="0"/>
              <a:t>We will use the command or “do file” method where we write/execute Stata commands and save in a “do” file as we go</a:t>
            </a:r>
          </a:p>
          <a:p>
            <a:r>
              <a:rPr lang="en-US" dirty="0" smtClean="0"/>
              <a:t>This is not the only way to use Stata but this method ensures that you learn to write and save commands for future work or to replicate results  </a:t>
            </a:r>
          </a:p>
          <a:p>
            <a:r>
              <a:rPr lang="en-US" dirty="0" smtClean="0"/>
              <a:t>Stata has a tremendous range of survey commands (svy) and we will explore just some of the svy commands during our training this week</a:t>
            </a:r>
          </a:p>
          <a:p>
            <a:r>
              <a:rPr lang="en-US" dirty="0"/>
              <a:t>For more information on Stata </a:t>
            </a:r>
            <a:r>
              <a:rPr lang="en-US" dirty="0" smtClean="0"/>
              <a:t>and what it can do, see </a:t>
            </a:r>
            <a:r>
              <a:rPr lang="en-US" dirty="0">
                <a:solidFill>
                  <a:srgbClr val="FF0000"/>
                </a:solidFill>
              </a:rPr>
              <a:t>http://www.stata.com/</a:t>
            </a:r>
          </a:p>
        </p:txBody>
      </p:sp>
      <p:sp>
        <p:nvSpPr>
          <p:cNvPr id="5" name="Slide Number Placeholder 4"/>
          <p:cNvSpPr>
            <a:spLocks noGrp="1"/>
          </p:cNvSpPr>
          <p:nvPr>
            <p:ph type="sldNum" sz="quarter" idx="12"/>
          </p:nvPr>
        </p:nvSpPr>
        <p:spPr/>
        <p:txBody>
          <a:bodyPr/>
          <a:lstStyle/>
          <a:p>
            <a:fld id="{F6BB3010-48F5-458F-94C3-3B1F44C20A93}" type="slidenum">
              <a:rPr lang="en-US" smtClean="0"/>
              <a:t>10</a:t>
            </a:fld>
            <a:endParaRPr lang="en-US"/>
          </a:p>
        </p:txBody>
      </p:sp>
    </p:spTree>
    <p:extLst>
      <p:ext uri="{BB962C8B-B14F-4D97-AF65-F5344CB8AC3E}">
        <p14:creationId xmlns:p14="http://schemas.microsoft.com/office/powerpoint/2010/main" val="3415469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Stata Do File Editor Window</a:t>
            </a:r>
            <a:endParaRPr lang="en-US" dirty="0"/>
          </a:p>
        </p:txBody>
      </p:sp>
      <p:pic>
        <p:nvPicPr>
          <p:cNvPr id="4" name="Content Placeholder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168750"/>
            <a:ext cx="5791200" cy="51388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705600" y="1981200"/>
            <a:ext cx="2133600" cy="403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“do” file editor is where you write and execute commands.  The results of the commands will appear in the Results window (next slide).</a:t>
            </a:r>
            <a:endParaRPr lang="en-US" dirty="0"/>
          </a:p>
        </p:txBody>
      </p:sp>
      <p:sp>
        <p:nvSpPr>
          <p:cNvPr id="7" name="Slide Number Placeholder 6"/>
          <p:cNvSpPr>
            <a:spLocks noGrp="1"/>
          </p:cNvSpPr>
          <p:nvPr>
            <p:ph type="sldNum" sz="quarter" idx="12"/>
          </p:nvPr>
        </p:nvSpPr>
        <p:spPr/>
        <p:txBody>
          <a:bodyPr/>
          <a:lstStyle/>
          <a:p>
            <a:fld id="{F6BB3010-48F5-458F-94C3-3B1F44C20A93}" type="slidenum">
              <a:rPr lang="en-US" smtClean="0"/>
              <a:t>11</a:t>
            </a:fld>
            <a:endParaRPr lang="en-US"/>
          </a:p>
        </p:txBody>
      </p:sp>
    </p:spTree>
    <p:extLst>
      <p:ext uri="{BB962C8B-B14F-4D97-AF65-F5344CB8AC3E}">
        <p14:creationId xmlns:p14="http://schemas.microsoft.com/office/powerpoint/2010/main" val="28715858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lstStyle/>
          <a:p>
            <a:r>
              <a:rPr lang="en-US" dirty="0" smtClean="0"/>
              <a:t>Stata Results, Command, Review, and Variables Windows</a:t>
            </a:r>
            <a:endParaRPr lang="en-US" dirty="0"/>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92072" y="1219200"/>
            <a:ext cx="6485217" cy="5090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7467600" y="1219200"/>
            <a:ext cx="1524000" cy="541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Commands executed from the Stata do file editor are echoed back in the Results window along with analysis results or error messages if your syntax has errors.  The Command, Review, and Variables windows are also available if you like to have them open.  </a:t>
            </a:r>
            <a:endParaRPr lang="en-US" sz="1600" dirty="0"/>
          </a:p>
        </p:txBody>
      </p:sp>
      <p:sp>
        <p:nvSpPr>
          <p:cNvPr id="6" name="Slide Number Placeholder 5"/>
          <p:cNvSpPr>
            <a:spLocks noGrp="1"/>
          </p:cNvSpPr>
          <p:nvPr>
            <p:ph type="sldNum" sz="quarter" idx="12"/>
          </p:nvPr>
        </p:nvSpPr>
        <p:spPr/>
        <p:txBody>
          <a:bodyPr/>
          <a:lstStyle/>
          <a:p>
            <a:fld id="{F6BB3010-48F5-458F-94C3-3B1F44C20A93}" type="slidenum">
              <a:rPr lang="en-US" smtClean="0"/>
              <a:t>12</a:t>
            </a:fld>
            <a:endParaRPr lang="en-US"/>
          </a:p>
        </p:txBody>
      </p:sp>
    </p:spTree>
    <p:extLst>
      <p:ext uri="{BB962C8B-B14F-4D97-AF65-F5344CB8AC3E}">
        <p14:creationId xmlns:p14="http://schemas.microsoft.com/office/powerpoint/2010/main" val="1698634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Demonstration: Open Data Set, </a:t>
            </a:r>
            <a:br>
              <a:rPr lang="en-US" dirty="0" smtClean="0"/>
            </a:br>
            <a:r>
              <a:rPr lang="en-US" dirty="0" smtClean="0"/>
              <a:t>Execute Stata Code, Obtain Results</a:t>
            </a:r>
            <a:endParaRPr lang="en-US" dirty="0"/>
          </a:p>
        </p:txBody>
      </p:sp>
      <p:sp>
        <p:nvSpPr>
          <p:cNvPr id="3" name="Content Placeholder 2"/>
          <p:cNvSpPr>
            <a:spLocks noGrp="1"/>
          </p:cNvSpPr>
          <p:nvPr>
            <p:ph idx="1"/>
          </p:nvPr>
        </p:nvSpPr>
        <p:spPr>
          <a:xfrm>
            <a:off x="457200" y="838200"/>
            <a:ext cx="8229600" cy="5791200"/>
          </a:xfrm>
        </p:spPr>
        <p:txBody>
          <a:bodyPr>
            <a:normAutofit lnSpcReduction="10000"/>
          </a:bodyPr>
          <a:lstStyle/>
          <a:p>
            <a:r>
              <a:rPr lang="en-US" sz="1700" dirty="0" smtClean="0"/>
              <a:t>After opening Stata and the do file editor and reading in commands provided, the syntax  below: </a:t>
            </a:r>
          </a:p>
          <a:p>
            <a:pPr lvl="1"/>
            <a:r>
              <a:rPr lang="en-US" sz="1500" dirty="0" smtClean="0"/>
              <a:t>“uses or opens” the data set called </a:t>
            </a:r>
            <a:r>
              <a:rPr lang="en-US" sz="1500" b="1" dirty="0" smtClean="0"/>
              <a:t>train_data.dta</a:t>
            </a:r>
            <a:r>
              <a:rPr lang="en-US" sz="1500" dirty="0" smtClean="0"/>
              <a:t> into Stata memory</a:t>
            </a:r>
          </a:p>
          <a:p>
            <a:pPr lvl="1"/>
            <a:r>
              <a:rPr lang="en-US" sz="1500" dirty="0" smtClean="0"/>
              <a:t>Sets the “more” command off to stop having to tell Stata to scroll</a:t>
            </a:r>
          </a:p>
          <a:p>
            <a:pPr lvl="1"/>
            <a:r>
              <a:rPr lang="en-US" sz="1500" dirty="0" smtClean="0"/>
              <a:t>Renames all variables to lower case, eliminates hassle of needing to think about case-sensitive variable names, </a:t>
            </a:r>
            <a:r>
              <a:rPr lang="en-US" sz="1500" b="1" dirty="0" smtClean="0"/>
              <a:t>Stata is case sensitive!</a:t>
            </a:r>
          </a:p>
          <a:p>
            <a:pPr lvl="1"/>
            <a:r>
              <a:rPr lang="en-US" sz="1500" dirty="0" smtClean="0"/>
              <a:t>Summarizes all numeric variables in data set (more on this command to come) or describes the contents of the data set </a:t>
            </a:r>
          </a:p>
          <a:p>
            <a:pPr marL="400050" lvl="1" indent="0">
              <a:buNone/>
            </a:pPr>
            <a:r>
              <a:rPr lang="en-US" sz="1500" dirty="0" smtClean="0"/>
              <a:t> </a:t>
            </a:r>
            <a:r>
              <a:rPr lang="en-US" sz="1500" dirty="0"/>
              <a:t> </a:t>
            </a:r>
            <a:r>
              <a:rPr lang="en-US" sz="1500" dirty="0" smtClean="0"/>
              <a:t>        . </a:t>
            </a:r>
            <a:r>
              <a:rPr lang="en-US" sz="800" dirty="0" smtClean="0">
                <a:latin typeface="Lucida Console" panose="020B0609040504020204" pitchFamily="49" charset="0"/>
              </a:rPr>
              <a:t>use "P:\SESRI Training 2016\train_data.dta", clear</a:t>
            </a:r>
          </a:p>
          <a:p>
            <a:pPr marL="800100" lvl="2" indent="0">
              <a:buNone/>
            </a:pPr>
            <a:r>
              <a:rPr lang="en-US" sz="800" dirty="0" smtClean="0">
                <a:latin typeface="Lucida Console" panose="020B0609040504020204" pitchFamily="49" charset="0"/>
              </a:rPr>
              <a:t>. set more off </a:t>
            </a:r>
          </a:p>
          <a:p>
            <a:pPr marL="800100" lvl="2" indent="0">
              <a:buNone/>
            </a:pPr>
            <a:r>
              <a:rPr lang="en-US" sz="800" dirty="0" smtClean="0">
                <a:latin typeface="Lucida Console" panose="020B0609040504020204" pitchFamily="49" charset="0"/>
              </a:rPr>
              <a:t>. rename *, lower </a:t>
            </a:r>
          </a:p>
          <a:p>
            <a:pPr marL="0" indent="0">
              <a:buNone/>
            </a:pPr>
            <a:endParaRPr lang="en-US" sz="800" dirty="0" smtClean="0">
              <a:latin typeface="Lucida Console" panose="020B0609040504020204" pitchFamily="49" charset="0"/>
              <a:cs typeface="Angsana New" panose="02020603050405020304" pitchFamily="18" charset="-34"/>
            </a:endParaRPr>
          </a:p>
          <a:p>
            <a:pPr marL="800100" lvl="2" indent="0">
              <a:buNone/>
            </a:pPr>
            <a:r>
              <a:rPr lang="en-US" sz="800" dirty="0" smtClean="0">
                <a:latin typeface="Lucida Console" panose="020B0609040504020204" pitchFamily="49" charset="0"/>
                <a:cs typeface="Angsana New" panose="02020603050405020304" pitchFamily="18" charset="-34"/>
              </a:rPr>
              <a:t>. summarize </a:t>
            </a:r>
          </a:p>
          <a:p>
            <a:pPr marL="800100" lvl="2" indent="0">
              <a:buNone/>
            </a:pPr>
            <a:r>
              <a:rPr lang="en-US" sz="800" dirty="0" smtClean="0">
                <a:latin typeface="Lucida Console" panose="020B0609040504020204" pitchFamily="49" charset="0"/>
                <a:cs typeface="Angsana New" panose="02020603050405020304" pitchFamily="18" charset="-34"/>
              </a:rPr>
              <a:t>    Variable |        Obs        Mean    Std. Dev.       Min        Max</a:t>
            </a:r>
          </a:p>
          <a:p>
            <a:pPr marL="800100" lvl="2" indent="0">
              <a:buNone/>
            </a:pPr>
            <a:r>
              <a:rPr lang="en-US" sz="800" dirty="0" smtClean="0">
                <a:latin typeface="Lucida Console" panose="020B0609040504020204" pitchFamily="49" charset="0"/>
                <a:cs typeface="Angsana New" panose="02020603050405020304" pitchFamily="18" charset="-34"/>
              </a:rPr>
              <a:t>-------------+---------------------------------------------------------</a:t>
            </a:r>
          </a:p>
          <a:p>
            <a:pPr marL="800100" lvl="2" indent="0">
              <a:buNone/>
            </a:pPr>
            <a:r>
              <a:rPr lang="en-US" sz="800" dirty="0" smtClean="0">
                <a:latin typeface="Lucida Console" panose="020B0609040504020204" pitchFamily="49" charset="0"/>
                <a:cs typeface="Angsana New" panose="02020603050405020304" pitchFamily="18" charset="-34"/>
              </a:rPr>
              <a:t>     barcode |          0</a:t>
            </a:r>
          </a:p>
          <a:p>
            <a:pPr marL="800100" lvl="2" indent="0">
              <a:buNone/>
            </a:pPr>
            <a:r>
              <a:rPr lang="en-US" sz="800" dirty="0" smtClean="0">
                <a:latin typeface="Lucida Console" panose="020B0609040504020204" pitchFamily="49" charset="0"/>
                <a:cs typeface="Angsana New" panose="02020603050405020304" pitchFamily="18" charset="-34"/>
              </a:rPr>
              <a:t>  schoolcode |      1,803    20.65613    11.83865          1         42</a:t>
            </a:r>
          </a:p>
          <a:p>
            <a:pPr marL="800100" lvl="2" indent="0">
              <a:buNone/>
            </a:pPr>
            <a:r>
              <a:rPr lang="en-US" sz="800" dirty="0" smtClean="0">
                <a:latin typeface="Lucida Console" panose="020B0609040504020204" pitchFamily="49" charset="0"/>
                <a:cs typeface="Angsana New" panose="02020603050405020304" pitchFamily="18" charset="-34"/>
              </a:rPr>
              <a:t>    schoolid |      1,803    24733.56    7369.158      10028      31009</a:t>
            </a:r>
          </a:p>
          <a:p>
            <a:pPr marL="800100" lvl="2" indent="0">
              <a:buNone/>
            </a:pPr>
            <a:r>
              <a:rPr lang="en-US" sz="800" dirty="0" smtClean="0">
                <a:latin typeface="Lucida Console" panose="020B0609040504020204" pitchFamily="49" charset="0"/>
                <a:cs typeface="Angsana New" panose="02020603050405020304" pitchFamily="18" charset="-34"/>
              </a:rPr>
              <a:t>       grade |      1,803    9.753744    1.569454          8         12</a:t>
            </a:r>
          </a:p>
          <a:p>
            <a:pPr marL="800100" lvl="2" indent="0">
              <a:buNone/>
            </a:pPr>
            <a:endParaRPr lang="en-US" sz="800" dirty="0" smtClean="0">
              <a:latin typeface="Lucida Console" panose="020B0609040504020204" pitchFamily="49" charset="0"/>
              <a:cs typeface="Angsana New" panose="02020603050405020304" pitchFamily="18" charset="-34"/>
            </a:endParaRPr>
          </a:p>
          <a:p>
            <a:pPr marL="800100" lvl="2" indent="0">
              <a:buNone/>
            </a:pPr>
            <a:endParaRPr lang="en-US" sz="800" dirty="0">
              <a:latin typeface="Lucida Console" panose="020B0609040504020204" pitchFamily="49" charset="0"/>
              <a:cs typeface="Angsana New" panose="02020603050405020304" pitchFamily="18" charset="-34"/>
            </a:endParaRPr>
          </a:p>
          <a:p>
            <a:pPr marL="800100" lvl="2" indent="0">
              <a:buNone/>
            </a:pPr>
            <a:r>
              <a:rPr lang="en-US" sz="800" dirty="0" smtClean="0">
                <a:latin typeface="Lucida Console" panose="020B0609040504020204" pitchFamily="49" charset="0"/>
                <a:cs typeface="Angsana New" panose="02020603050405020304" pitchFamily="18" charset="-34"/>
              </a:rPr>
              <a:t>. describe </a:t>
            </a:r>
          </a:p>
          <a:p>
            <a:pPr marL="800100" lvl="2" indent="0">
              <a:buNone/>
            </a:pPr>
            <a:r>
              <a:rPr lang="en-US" sz="800" dirty="0" smtClean="0">
                <a:latin typeface="Lucida Console" panose="020B0609040504020204" pitchFamily="49" charset="0"/>
                <a:cs typeface="Angsana New" panose="02020603050405020304" pitchFamily="18" charset="-34"/>
              </a:rPr>
              <a:t>Contains data from P:\SESRI Training 2016\train_data.dta</a:t>
            </a:r>
          </a:p>
          <a:p>
            <a:pPr marL="800100" lvl="2" indent="0">
              <a:buNone/>
            </a:pPr>
            <a:r>
              <a:rPr lang="en-US" sz="800" dirty="0" smtClean="0">
                <a:latin typeface="Lucida Console" panose="020B0609040504020204" pitchFamily="49" charset="0"/>
                <a:cs typeface="Angsana New" panose="02020603050405020304" pitchFamily="18" charset="-34"/>
              </a:rPr>
              <a:t>  obs:         1,803                          </a:t>
            </a:r>
          </a:p>
          <a:p>
            <a:pPr marL="800100" lvl="2" indent="0">
              <a:buNone/>
            </a:pPr>
            <a:r>
              <a:rPr lang="en-US" sz="800" dirty="0" smtClean="0">
                <a:latin typeface="Lucida Console" panose="020B0609040504020204" pitchFamily="49" charset="0"/>
                <a:cs typeface="Angsana New" panose="02020603050405020304" pitchFamily="18" charset="-34"/>
              </a:rPr>
              <a:t> vars:           229                          26 AUG 2016 16:32</a:t>
            </a:r>
          </a:p>
          <a:p>
            <a:pPr marL="800100" lvl="2" indent="0">
              <a:buNone/>
            </a:pPr>
            <a:r>
              <a:rPr lang="en-US" sz="800" dirty="0" smtClean="0">
                <a:latin typeface="Lucida Console" panose="020B0609040504020204" pitchFamily="49" charset="0"/>
                <a:cs typeface="Angsana New" panose="02020603050405020304" pitchFamily="18" charset="-34"/>
              </a:rPr>
              <a:t> size:     1,374,888                          </a:t>
            </a:r>
          </a:p>
          <a:p>
            <a:pPr marL="800100" lvl="2" indent="0">
              <a:buNone/>
            </a:pPr>
            <a:r>
              <a:rPr lang="en-US" sz="800" dirty="0" smtClean="0">
                <a:latin typeface="Lucida Console" panose="020B0609040504020204" pitchFamily="49" charset="0"/>
                <a:cs typeface="Angsana New" panose="02020603050405020304" pitchFamily="18" charset="-34"/>
              </a:rPr>
              <a:t>----------------------------------------------------------------------------------</a:t>
            </a:r>
          </a:p>
          <a:p>
            <a:pPr marL="800100" lvl="2" indent="0">
              <a:buNone/>
            </a:pPr>
            <a:r>
              <a:rPr lang="en-US" sz="800" dirty="0" smtClean="0">
                <a:latin typeface="Lucida Console" panose="020B0609040504020204" pitchFamily="49" charset="0"/>
                <a:cs typeface="Angsana New" panose="02020603050405020304" pitchFamily="18" charset="-34"/>
              </a:rPr>
              <a:t>              storage   display    value</a:t>
            </a:r>
          </a:p>
          <a:p>
            <a:pPr marL="800100" lvl="2" indent="0">
              <a:buNone/>
            </a:pPr>
            <a:r>
              <a:rPr lang="en-US" sz="800" dirty="0" smtClean="0">
                <a:latin typeface="Lucida Console" panose="020B0609040504020204" pitchFamily="49" charset="0"/>
                <a:cs typeface="Angsana New" panose="02020603050405020304" pitchFamily="18" charset="-34"/>
              </a:rPr>
              <a:t>variable name   type    format     label      variable label</a:t>
            </a:r>
          </a:p>
          <a:p>
            <a:pPr marL="800100" lvl="2" indent="0">
              <a:buNone/>
            </a:pPr>
            <a:r>
              <a:rPr lang="en-US" sz="800" dirty="0" smtClean="0">
                <a:latin typeface="Lucida Console" panose="020B0609040504020204" pitchFamily="49" charset="0"/>
                <a:cs typeface="Angsana New" panose="02020603050405020304" pitchFamily="18" charset="-34"/>
              </a:rPr>
              <a:t>-------------------------------_--------------------------------------------------</a:t>
            </a:r>
          </a:p>
          <a:p>
            <a:pPr marL="800100" lvl="2" indent="0">
              <a:buNone/>
            </a:pPr>
            <a:r>
              <a:rPr lang="en-US" sz="800" dirty="0" smtClean="0">
                <a:latin typeface="Lucida Console" panose="020B0609040504020204" pitchFamily="49" charset="0"/>
                <a:cs typeface="Angsana New" panose="02020603050405020304" pitchFamily="18" charset="-34"/>
              </a:rPr>
              <a:t>barcode         str7    %7s                   </a:t>
            </a:r>
          </a:p>
          <a:p>
            <a:pPr marL="800100" lvl="2" indent="0">
              <a:buNone/>
            </a:pPr>
            <a:r>
              <a:rPr lang="en-US" sz="800" dirty="0" smtClean="0">
                <a:latin typeface="Lucida Console" panose="020B0609040504020204" pitchFamily="49" charset="0"/>
                <a:cs typeface="Angsana New" panose="02020603050405020304" pitchFamily="18" charset="-34"/>
              </a:rPr>
              <a:t>schoolcode      byte    %8.0g                 School Code:</a:t>
            </a:r>
          </a:p>
          <a:p>
            <a:pPr marL="800100" lvl="2" indent="0">
              <a:buNone/>
            </a:pPr>
            <a:endParaRPr lang="en-US" sz="800" dirty="0" smtClean="0">
              <a:latin typeface="Lucida Console" panose="020B0609040504020204" pitchFamily="49" charset="0"/>
              <a:cs typeface="Angsana New" panose="02020603050405020304" pitchFamily="18" charset="-34"/>
            </a:endParaRPr>
          </a:p>
          <a:p>
            <a:pPr marL="0" indent="0">
              <a:buNone/>
            </a:pPr>
            <a:endParaRPr lang="en-US" sz="1200" dirty="0"/>
          </a:p>
        </p:txBody>
      </p:sp>
      <p:sp>
        <p:nvSpPr>
          <p:cNvPr id="4" name="Slide Number Placeholder 3"/>
          <p:cNvSpPr>
            <a:spLocks noGrp="1"/>
          </p:cNvSpPr>
          <p:nvPr>
            <p:ph type="sldNum" sz="quarter" idx="12"/>
          </p:nvPr>
        </p:nvSpPr>
        <p:spPr/>
        <p:txBody>
          <a:bodyPr/>
          <a:lstStyle/>
          <a:p>
            <a:fld id="{F6BB3010-48F5-458F-94C3-3B1F44C20A93}" type="slidenum">
              <a:rPr lang="en-US" smtClean="0"/>
              <a:t>13</a:t>
            </a:fld>
            <a:endParaRPr lang="en-US"/>
          </a:p>
        </p:txBody>
      </p:sp>
    </p:spTree>
    <p:extLst>
      <p:ext uri="{BB962C8B-B14F-4D97-AF65-F5344CB8AC3E}">
        <p14:creationId xmlns:p14="http://schemas.microsoft.com/office/powerpoint/2010/main" val="1584835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 of Complex Sample Design Variables </a:t>
            </a:r>
            <a:endParaRPr lang="en-US" dirty="0"/>
          </a:p>
        </p:txBody>
      </p:sp>
      <p:sp>
        <p:nvSpPr>
          <p:cNvPr id="3" name="Content Placeholder 2"/>
          <p:cNvSpPr>
            <a:spLocks noGrp="1"/>
          </p:cNvSpPr>
          <p:nvPr>
            <p:ph idx="1"/>
          </p:nvPr>
        </p:nvSpPr>
        <p:spPr>
          <a:xfrm>
            <a:off x="457200" y="1219200"/>
            <a:ext cx="8229600" cy="5562600"/>
          </a:xfrm>
        </p:spPr>
        <p:txBody>
          <a:bodyPr>
            <a:normAutofit fontScale="62500" lnSpcReduction="20000"/>
          </a:bodyPr>
          <a:lstStyle/>
          <a:p>
            <a:r>
              <a:rPr lang="en-US" sz="2600" dirty="0" smtClean="0"/>
              <a:t>As preparation for analysis of complex sample survey data, step 1 is to explore the stratification, cluster, and finite population variables along with the weight</a:t>
            </a:r>
          </a:p>
          <a:p>
            <a:r>
              <a:rPr lang="en-US" sz="2600" dirty="0" smtClean="0"/>
              <a:t>Code below “sets up” the survey variables using the Stata “svyset” command, has entry for cluster (schoolid), pweight (wgt), strata (strat) and finite population correction (nstrat)</a:t>
            </a:r>
          </a:p>
          <a:p>
            <a:r>
              <a:rPr lang="en-US" sz="2600" dirty="0" smtClean="0"/>
              <a:t>Variance estimation is set to default “linearized” or Taylor Series Linearization method and single clusters with stratum are set to default of missing (excluded from analysis)</a:t>
            </a:r>
          </a:p>
          <a:p>
            <a:r>
              <a:rPr lang="en-US" sz="2600" dirty="0" smtClean="0"/>
              <a:t>Variables used are supplied by project staff</a:t>
            </a:r>
            <a:endParaRPr lang="en-US" sz="2600" dirty="0"/>
          </a:p>
          <a:p>
            <a:pPr marL="400050" lvl="1" indent="0">
              <a:buNone/>
            </a:pPr>
            <a:endParaRPr lang="en-US" sz="1400" dirty="0" smtClean="0">
              <a:latin typeface="Lucida Console" panose="020B0609040504020204" pitchFamily="49" charset="0"/>
            </a:endParaRPr>
          </a:p>
          <a:p>
            <a:pPr marL="400050" lvl="1" indent="0">
              <a:buNone/>
            </a:pPr>
            <a:r>
              <a:rPr lang="en-US" sz="1300" dirty="0" smtClean="0">
                <a:latin typeface="Lucida Console" panose="020B0609040504020204" pitchFamily="49" charset="0"/>
              </a:rPr>
              <a:t>* Day 1 Part 1: Preparation for Complex Sample Survey data analysis, getting to know the survey variables, original form of design variables </a:t>
            </a:r>
          </a:p>
          <a:p>
            <a:pPr marL="400050" lvl="1" indent="0">
              <a:buNone/>
            </a:pPr>
            <a:endParaRPr lang="en-US" sz="1300" dirty="0" smtClean="0">
              <a:latin typeface="Lucida Console" panose="020B0609040504020204" pitchFamily="49" charset="0"/>
            </a:endParaRPr>
          </a:p>
          <a:p>
            <a:pPr marL="400050" lvl="1" indent="0">
              <a:buNone/>
            </a:pPr>
            <a:r>
              <a:rPr lang="en-US" sz="1300" dirty="0" smtClean="0">
                <a:latin typeface="Lucida Console" panose="020B0609040504020204" pitchFamily="49" charset="0"/>
              </a:rPr>
              <a:t>. svyset schoolid  [pweight=wgt], strata(strat) fpc(nstrat) vce(linearized) singleunit(missing)</a:t>
            </a:r>
          </a:p>
          <a:p>
            <a:pPr marL="400050" lvl="1" indent="0">
              <a:buNone/>
            </a:pPr>
            <a:r>
              <a:rPr lang="en-US" sz="1300" dirty="0" smtClean="0">
                <a:latin typeface="Lucida Console" panose="020B0609040504020204" pitchFamily="49" charset="0"/>
              </a:rPr>
              <a:t>. svydes   </a:t>
            </a:r>
          </a:p>
          <a:p>
            <a:pPr marL="400050" lvl="1" indent="0">
              <a:buNone/>
            </a:pPr>
            <a:endParaRPr lang="en-US" sz="1300" dirty="0" smtClean="0">
              <a:latin typeface="Lucida Console" panose="020B0609040504020204" pitchFamily="49" charset="0"/>
            </a:endParaRPr>
          </a:p>
          <a:p>
            <a:pPr marL="400050" lvl="1" indent="0">
              <a:buNone/>
            </a:pPr>
            <a:r>
              <a:rPr lang="en-US" sz="1300" dirty="0" smtClean="0">
                <a:latin typeface="Lucida Console" panose="020B0609040504020204" pitchFamily="49" charset="0"/>
              </a:rPr>
              <a:t>Survey: Describing stage 1 sampling units</a:t>
            </a:r>
          </a:p>
          <a:p>
            <a:pPr marL="400050" lvl="1" indent="0">
              <a:buNone/>
            </a:pPr>
            <a:endParaRPr lang="en-US" sz="1300" dirty="0" smtClean="0">
              <a:latin typeface="Lucida Console" panose="020B0609040504020204" pitchFamily="49" charset="0"/>
            </a:endParaRPr>
          </a:p>
          <a:p>
            <a:pPr marL="400050" lvl="1" indent="0">
              <a:buNone/>
            </a:pPr>
            <a:r>
              <a:rPr lang="en-US" sz="1300" dirty="0" smtClean="0">
                <a:latin typeface="Lucida Console" panose="020B0609040504020204" pitchFamily="49" charset="0"/>
              </a:rPr>
              <a:t>      pweight: wgt</a:t>
            </a:r>
          </a:p>
          <a:p>
            <a:pPr marL="400050" lvl="1" indent="0">
              <a:buNone/>
            </a:pPr>
            <a:r>
              <a:rPr lang="en-US" sz="1300" dirty="0" smtClean="0">
                <a:latin typeface="Lucida Console" panose="020B0609040504020204" pitchFamily="49" charset="0"/>
              </a:rPr>
              <a:t>          VCE: linearized</a:t>
            </a:r>
          </a:p>
          <a:p>
            <a:pPr marL="400050" lvl="1" indent="0">
              <a:buNone/>
            </a:pPr>
            <a:r>
              <a:rPr lang="en-US" sz="1300" dirty="0" smtClean="0">
                <a:latin typeface="Lucida Console" panose="020B0609040504020204" pitchFamily="49" charset="0"/>
              </a:rPr>
              <a:t>  Single unit: missing</a:t>
            </a:r>
          </a:p>
          <a:p>
            <a:pPr marL="400050" lvl="1" indent="0">
              <a:buNone/>
            </a:pPr>
            <a:r>
              <a:rPr lang="en-US" sz="1300" dirty="0" smtClean="0">
                <a:latin typeface="Lucida Console" panose="020B0609040504020204" pitchFamily="49" charset="0"/>
              </a:rPr>
              <a:t>     Strata 1: strat</a:t>
            </a:r>
          </a:p>
          <a:p>
            <a:pPr marL="400050" lvl="1" indent="0">
              <a:buNone/>
            </a:pPr>
            <a:r>
              <a:rPr lang="en-US" sz="1300" dirty="0" smtClean="0">
                <a:latin typeface="Lucida Console" panose="020B0609040504020204" pitchFamily="49" charset="0"/>
              </a:rPr>
              <a:t>         SU 1: schoolid</a:t>
            </a:r>
          </a:p>
          <a:p>
            <a:pPr marL="400050" lvl="1" indent="0">
              <a:buNone/>
            </a:pPr>
            <a:r>
              <a:rPr lang="en-US" sz="1300" dirty="0" smtClean="0">
                <a:latin typeface="Lucida Console" panose="020B0609040504020204" pitchFamily="49" charset="0"/>
              </a:rPr>
              <a:t>        FPC 1: nstrat</a:t>
            </a:r>
          </a:p>
          <a:p>
            <a:pPr marL="400050" lvl="1" indent="0">
              <a:buNone/>
            </a:pPr>
            <a:r>
              <a:rPr lang="en-US" sz="1300" dirty="0" smtClean="0">
                <a:latin typeface="Lucida Console" panose="020B0609040504020204" pitchFamily="49" charset="0"/>
              </a:rPr>
              <a:t>                                      #Obs per Unit</a:t>
            </a:r>
          </a:p>
          <a:p>
            <a:pPr marL="400050" lvl="1" indent="0">
              <a:buNone/>
            </a:pPr>
            <a:r>
              <a:rPr lang="en-US" sz="1300" dirty="0" smtClean="0">
                <a:latin typeface="Lucida Console" panose="020B0609040504020204" pitchFamily="49" charset="0"/>
              </a:rPr>
              <a:t>                              ----------------------------</a:t>
            </a:r>
          </a:p>
          <a:p>
            <a:pPr marL="400050" lvl="1" indent="0">
              <a:buNone/>
            </a:pPr>
            <a:r>
              <a:rPr lang="en-US" sz="1300" dirty="0" smtClean="0">
                <a:latin typeface="Lucida Console" panose="020B0609040504020204" pitchFamily="49" charset="0"/>
              </a:rPr>
              <a:t>Stratum    #Units     #Obs      min       mean      max   </a:t>
            </a:r>
          </a:p>
          <a:p>
            <a:pPr marL="400050" lvl="1" indent="0">
              <a:buNone/>
            </a:pPr>
            <a:r>
              <a:rPr lang="en-US" sz="1300" dirty="0" smtClean="0">
                <a:latin typeface="Lucida Console" panose="020B0609040504020204" pitchFamily="49" charset="0"/>
              </a:rPr>
              <a:t>--------  --------  --------  --------  --------  --------</a:t>
            </a:r>
          </a:p>
          <a:p>
            <a:pPr marL="400050" lvl="1" indent="0">
              <a:buNone/>
            </a:pPr>
            <a:r>
              <a:rPr lang="en-US" sz="1300" dirty="0" smtClean="0">
                <a:latin typeface="Lucida Console" panose="020B0609040504020204" pitchFamily="49" charset="0"/>
              </a:rPr>
              <a:t>       1         6       319        30      53.2        69</a:t>
            </a:r>
          </a:p>
          <a:p>
            <a:pPr marL="400050" lvl="1" indent="0">
              <a:buNone/>
            </a:pPr>
            <a:r>
              <a:rPr lang="en-US" sz="1300" dirty="0" smtClean="0">
                <a:latin typeface="Lucida Console" panose="020B0609040504020204" pitchFamily="49" charset="0"/>
              </a:rPr>
              <a:t>       2         7       260        27      37.1        46</a:t>
            </a:r>
          </a:p>
          <a:p>
            <a:pPr marL="400050" lvl="1" indent="0">
              <a:buNone/>
            </a:pPr>
            <a:r>
              <a:rPr lang="en-US" sz="1300" dirty="0" smtClean="0">
                <a:latin typeface="Lucida Console" panose="020B0609040504020204" pitchFamily="49" charset="0"/>
              </a:rPr>
              <a:t>       3         6       323        51      53.8        58</a:t>
            </a:r>
          </a:p>
          <a:p>
            <a:pPr marL="400050" lvl="1" indent="0">
              <a:buNone/>
            </a:pPr>
            <a:r>
              <a:rPr lang="en-US" sz="1300" dirty="0" smtClean="0">
                <a:latin typeface="Lucida Console" panose="020B0609040504020204" pitchFamily="49" charset="0"/>
              </a:rPr>
              <a:t>       4         7       308        23      44.0        54</a:t>
            </a:r>
          </a:p>
          <a:p>
            <a:pPr marL="400050" lvl="1" indent="0">
              <a:buNone/>
            </a:pPr>
            <a:r>
              <a:rPr lang="en-US" sz="1300" dirty="0" smtClean="0">
                <a:latin typeface="Lucida Console" panose="020B0609040504020204" pitchFamily="49" charset="0"/>
              </a:rPr>
              <a:t>       5         7       340        30      48.6        70</a:t>
            </a:r>
          </a:p>
          <a:p>
            <a:pPr marL="400050" lvl="1" indent="0">
              <a:buNone/>
            </a:pPr>
            <a:r>
              <a:rPr lang="en-US" sz="1300" dirty="0" smtClean="0">
                <a:latin typeface="Lucida Console" panose="020B0609040504020204" pitchFamily="49" charset="0"/>
              </a:rPr>
              <a:t>       6         3       117        24      39.0        47</a:t>
            </a:r>
          </a:p>
          <a:p>
            <a:pPr marL="400050" lvl="1" indent="0">
              <a:buNone/>
            </a:pPr>
            <a:r>
              <a:rPr lang="en-US" sz="1300" dirty="0" smtClean="0">
                <a:latin typeface="Lucida Console" panose="020B0609040504020204" pitchFamily="49" charset="0"/>
              </a:rPr>
              <a:t>       </a:t>
            </a:r>
            <a:r>
              <a:rPr lang="en-US" sz="1300" dirty="0" smtClean="0">
                <a:solidFill>
                  <a:schemeClr val="tx2"/>
                </a:solidFill>
                <a:latin typeface="Lucida Console" panose="020B0609040504020204" pitchFamily="49" charset="0"/>
              </a:rPr>
              <a:t>7         1*       70        70      70.0        70</a:t>
            </a:r>
          </a:p>
          <a:p>
            <a:pPr marL="400050" lvl="1" indent="0">
              <a:buNone/>
            </a:pPr>
            <a:r>
              <a:rPr lang="en-US" sz="1300" dirty="0" smtClean="0">
                <a:solidFill>
                  <a:schemeClr val="tx2"/>
                </a:solidFill>
                <a:latin typeface="Lucida Console" panose="020B0609040504020204" pitchFamily="49" charset="0"/>
              </a:rPr>
              <a:t>       8         1*       66        66      66.0        66</a:t>
            </a:r>
          </a:p>
          <a:p>
            <a:pPr marL="400050" lvl="1" indent="0">
              <a:buNone/>
            </a:pPr>
            <a:r>
              <a:rPr lang="en-US" sz="1300" dirty="0" smtClean="0">
                <a:latin typeface="Lucida Console" panose="020B0609040504020204" pitchFamily="49" charset="0"/>
              </a:rPr>
              <a:t>--------  --------  --------  --------  --------  --------</a:t>
            </a:r>
          </a:p>
          <a:p>
            <a:pPr marL="400050" lvl="1" indent="0">
              <a:buNone/>
            </a:pPr>
            <a:r>
              <a:rPr lang="en-US" sz="1300" dirty="0" smtClean="0">
                <a:latin typeface="Lucida Console" panose="020B0609040504020204" pitchFamily="49" charset="0"/>
              </a:rPr>
              <a:t>       8        38     1,803        23      47.4        70</a:t>
            </a:r>
          </a:p>
          <a:p>
            <a:pPr marL="400050" lvl="1" indent="0">
              <a:buNone/>
            </a:pPr>
            <a:endParaRPr lang="en-US" sz="1100" b="1" dirty="0">
              <a:latin typeface="Lucida Console" panose="020B0609040504020204" pitchFamily="49" charset="0"/>
            </a:endParaRPr>
          </a:p>
          <a:p>
            <a:pPr marL="400050" lvl="1" indent="0">
              <a:buNone/>
            </a:pPr>
            <a:endParaRPr lang="en-US" sz="1100" b="1" dirty="0" smtClean="0">
              <a:latin typeface="Lucida Console" panose="020B0609040504020204" pitchFamily="49" charset="0"/>
            </a:endParaRPr>
          </a:p>
          <a:p>
            <a:pPr marL="0" indent="0">
              <a:buNone/>
            </a:pPr>
            <a:endParaRPr lang="en-US" sz="1400" dirty="0"/>
          </a:p>
        </p:txBody>
      </p:sp>
      <p:sp>
        <p:nvSpPr>
          <p:cNvPr id="4" name="Rectangle 3"/>
          <p:cNvSpPr/>
          <p:nvPr/>
        </p:nvSpPr>
        <p:spPr>
          <a:xfrm>
            <a:off x="5105400" y="4800600"/>
            <a:ext cx="3810000" cy="1752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Stratum 7 and 8 have 1* in #Units colomn, meaning only one cluster (schoolid) per each stratum 7 and 8.  This merits investigation due to possible problems in estimating variance</a:t>
            </a:r>
            <a:r>
              <a:rPr lang="en-US" dirty="0" smtClean="0"/>
              <a:t>. </a:t>
            </a:r>
            <a:endParaRPr lang="en-US" dirty="0"/>
          </a:p>
        </p:txBody>
      </p:sp>
      <p:sp>
        <p:nvSpPr>
          <p:cNvPr id="5" name="Slide Number Placeholder 4"/>
          <p:cNvSpPr>
            <a:spLocks noGrp="1"/>
          </p:cNvSpPr>
          <p:nvPr>
            <p:ph type="sldNum" sz="quarter" idx="12"/>
          </p:nvPr>
        </p:nvSpPr>
        <p:spPr/>
        <p:txBody>
          <a:bodyPr/>
          <a:lstStyle/>
          <a:p>
            <a:fld id="{F6BB3010-48F5-458F-94C3-3B1F44C20A93}" type="slidenum">
              <a:rPr lang="en-US" smtClean="0"/>
              <a:t>14</a:t>
            </a:fld>
            <a:endParaRPr lang="en-US"/>
          </a:p>
        </p:txBody>
      </p:sp>
    </p:spTree>
    <p:extLst>
      <p:ext uri="{BB962C8B-B14F-4D97-AF65-F5344CB8AC3E}">
        <p14:creationId xmlns:p14="http://schemas.microsoft.com/office/powerpoint/2010/main" val="1561147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Output from Tabulation of School ID and Strat Variable</a:t>
            </a:r>
            <a:endParaRPr lang="en-US" dirty="0"/>
          </a:p>
        </p:txBody>
      </p:sp>
      <p:sp>
        <p:nvSpPr>
          <p:cNvPr id="3" name="Content Placeholder 2"/>
          <p:cNvSpPr>
            <a:spLocks noGrp="1"/>
          </p:cNvSpPr>
          <p:nvPr>
            <p:ph idx="1"/>
          </p:nvPr>
        </p:nvSpPr>
        <p:spPr/>
        <p:txBody>
          <a:bodyPr>
            <a:normAutofit fontScale="40000" lnSpcReduction="20000"/>
          </a:bodyPr>
          <a:lstStyle/>
          <a:p>
            <a:r>
              <a:rPr lang="en-US" sz="4000" dirty="0" smtClean="0"/>
              <a:t>The tabulation </a:t>
            </a:r>
            <a:r>
              <a:rPr lang="en-US" sz="4000" dirty="0"/>
              <a:t>(partial output) </a:t>
            </a:r>
            <a:r>
              <a:rPr lang="en-US" sz="4000" dirty="0" smtClean="0"/>
              <a:t>below shows the SchoolID numbers by each value of the Strat variable, note that School ID is 30347 for both Strat =7 and 8, this is an issue since we need 2 clusters per stratum for variance estimation to be robust, how to deal with this?</a:t>
            </a:r>
          </a:p>
          <a:p>
            <a:endParaRPr lang="en-US" dirty="0" smtClean="0"/>
          </a:p>
          <a:p>
            <a:pPr marL="0" indent="0">
              <a:buNone/>
            </a:pPr>
            <a:r>
              <a:rPr lang="en-US" dirty="0" smtClean="0"/>
              <a:t>.  </a:t>
            </a:r>
            <a:r>
              <a:rPr lang="en-US" dirty="0" smtClean="0">
                <a:latin typeface="Lucida Console" panose="020B0609040504020204" pitchFamily="49" charset="0"/>
              </a:rPr>
              <a:t>tab schoolid strat </a:t>
            </a:r>
          </a:p>
          <a:p>
            <a:pPr marL="0" indent="0">
              <a:buNone/>
            </a:pPr>
            <a:endParaRPr lang="en-US" dirty="0" smtClean="0">
              <a:latin typeface="Lucida Console" panose="020B0609040504020204" pitchFamily="49" charset="0"/>
            </a:endParaRPr>
          </a:p>
          <a:p>
            <a:pPr marL="0" indent="0">
              <a:buNone/>
            </a:pPr>
            <a:r>
              <a:rPr lang="en-US" dirty="0" smtClean="0">
                <a:latin typeface="Lucida Console" panose="020B0609040504020204" pitchFamily="49" charset="0"/>
              </a:rPr>
              <a:t>           |                                          strat</a:t>
            </a:r>
          </a:p>
          <a:p>
            <a:pPr marL="0" indent="0">
              <a:buNone/>
            </a:pPr>
            <a:r>
              <a:rPr lang="en-US" dirty="0" smtClean="0">
                <a:latin typeface="Lucida Console" panose="020B0609040504020204" pitchFamily="49" charset="0"/>
              </a:rPr>
              <a:t>School ID: |         1          2          3          4          5          6          7          8 |     Total</a:t>
            </a:r>
          </a:p>
          <a:p>
            <a:pPr marL="0" indent="0">
              <a:buNone/>
            </a:pPr>
            <a:r>
              <a:rPr lang="en-US" dirty="0" smtClean="0">
                <a:latin typeface="Lucida Console" panose="020B0609040504020204" pitchFamily="49" charset="0"/>
              </a:rPr>
              <a:t>-----------+----------------------------------------------------------------------------------------+----------</a:t>
            </a:r>
          </a:p>
          <a:p>
            <a:pPr marL="0" indent="0">
              <a:buNone/>
            </a:pPr>
            <a:r>
              <a:rPr lang="en-US" dirty="0" smtClean="0">
                <a:latin typeface="Lucida Console" panose="020B0609040504020204" pitchFamily="49" charset="0"/>
              </a:rPr>
              <a:t>     10028 |        54          0          0          0          0          0          0          0 |        54 </a:t>
            </a:r>
          </a:p>
          <a:p>
            <a:pPr marL="0" indent="0">
              <a:buNone/>
            </a:pPr>
            <a:r>
              <a:rPr lang="en-US" dirty="0" smtClean="0">
                <a:latin typeface="Lucida Console" panose="020B0609040504020204" pitchFamily="49" charset="0"/>
              </a:rPr>
              <a:t>     10509 |        69          0          0          0          0          0          0          0 |        69 </a:t>
            </a:r>
          </a:p>
          <a:p>
            <a:pPr marL="0" indent="0">
              <a:buNone/>
            </a:pPr>
            <a:r>
              <a:rPr lang="en-US" dirty="0" smtClean="0">
                <a:latin typeface="Lucida Console" panose="020B0609040504020204" pitchFamily="49" charset="0"/>
              </a:rPr>
              <a:t>     10510 |         0          0          0          0          0         46          0          0 |        46 </a:t>
            </a:r>
          </a:p>
          <a:p>
            <a:pPr marL="0" indent="0">
              <a:buNone/>
            </a:pPr>
            <a:r>
              <a:rPr lang="en-US" dirty="0" smtClean="0">
                <a:latin typeface="Lucida Console" panose="020B0609040504020204" pitchFamily="49" charset="0"/>
              </a:rPr>
              <a:t>     10552 |         0          0          0          0         45          0          0          0 |        45 </a:t>
            </a:r>
          </a:p>
          <a:p>
            <a:pPr marL="0" indent="0">
              <a:buNone/>
            </a:pPr>
            <a:r>
              <a:rPr lang="en-US" dirty="0" smtClean="0">
                <a:latin typeface="Lucida Console" panose="020B0609040504020204" pitchFamily="49" charset="0"/>
              </a:rPr>
              <a:t>     10568 |         0          0          0          0          0         24          0          0 |        24 </a:t>
            </a:r>
          </a:p>
          <a:p>
            <a:pPr marL="0" indent="0">
              <a:buNone/>
            </a:pPr>
            <a:r>
              <a:rPr lang="en-US" dirty="0" smtClean="0">
                <a:latin typeface="Lucida Console" panose="020B0609040504020204" pitchFamily="49" charset="0"/>
              </a:rPr>
              <a:t>     11044 |         0          0          0          0         30          0          0          0 |        30 </a:t>
            </a:r>
          </a:p>
          <a:p>
            <a:pPr marL="0" indent="0">
              <a:buNone/>
            </a:pPr>
            <a:r>
              <a:rPr lang="en-US" dirty="0" smtClean="0">
                <a:latin typeface="Lucida Console" panose="020B0609040504020204" pitchFamily="49" charset="0"/>
              </a:rPr>
              <a:t>     20048 |        59          0          0          0          0          0          0          0 |        59 </a:t>
            </a:r>
          </a:p>
          <a:p>
            <a:pPr marL="0" indent="0">
              <a:buNone/>
            </a:pPr>
            <a:r>
              <a:rPr lang="en-US" dirty="0" smtClean="0">
                <a:latin typeface="Lucida Console" panose="020B0609040504020204" pitchFamily="49" charset="0"/>
              </a:rPr>
              <a:t>     20069 |         0          0         51          0          0          0          0          0 |        51 </a:t>
            </a:r>
          </a:p>
          <a:p>
            <a:pPr marL="0" indent="0">
              <a:buNone/>
            </a:pPr>
            <a:r>
              <a:rPr lang="en-US" dirty="0" smtClean="0">
                <a:latin typeface="Lucida Console" panose="020B0609040504020204" pitchFamily="49" charset="0"/>
              </a:rPr>
              <a:t>     20211 |         0          0         58          0          0          0          0          0 |        58 </a:t>
            </a:r>
          </a:p>
          <a:p>
            <a:pPr marL="0" indent="0">
              <a:buNone/>
            </a:pPr>
            <a:r>
              <a:rPr lang="en-US" dirty="0" smtClean="0">
                <a:latin typeface="Lucida Console" panose="020B0609040504020204" pitchFamily="49" charset="0"/>
              </a:rPr>
              <a:t>     20290 |        50          0          0          0          0          0          0          0 |        50 </a:t>
            </a:r>
          </a:p>
          <a:p>
            <a:pPr marL="0" indent="0">
              <a:buNone/>
            </a:pPr>
            <a:r>
              <a:rPr lang="en-US" dirty="0" smtClean="0">
                <a:latin typeface="Lucida Console" panose="020B0609040504020204" pitchFamily="49" charset="0"/>
              </a:rPr>
              <a:t>     20377 |        57          0          0          0          0          0          0          0 |        57 </a:t>
            </a:r>
          </a:p>
          <a:p>
            <a:pPr marL="0" indent="0">
              <a:buNone/>
            </a:pPr>
            <a:r>
              <a:rPr lang="en-US" dirty="0" smtClean="0">
                <a:latin typeface="Lucida Console" panose="020B0609040504020204" pitchFamily="49" charset="0"/>
              </a:rPr>
              <a:t>     20382 |         0          0         51          0          0          0          0          0 |        51 </a:t>
            </a:r>
          </a:p>
          <a:p>
            <a:pPr marL="0" indent="0">
              <a:buNone/>
            </a:pPr>
            <a:r>
              <a:rPr lang="en-US" dirty="0" smtClean="0">
                <a:latin typeface="Lucida Console" panose="020B0609040504020204" pitchFamily="49" charset="0"/>
              </a:rPr>
              <a:t>     20422 |         0          0         56          0          0          0          0          0 |        56 </a:t>
            </a:r>
          </a:p>
          <a:p>
            <a:pPr marL="0" indent="0">
              <a:buNone/>
            </a:pPr>
            <a:r>
              <a:rPr lang="en-US" dirty="0" smtClean="0">
                <a:latin typeface="Lucida Console" panose="020B0609040504020204" pitchFamily="49" charset="0"/>
              </a:rPr>
              <a:t>     20423 |         0          0         52          0          0          0          0          0 |        52 </a:t>
            </a:r>
          </a:p>
          <a:p>
            <a:pPr marL="0" indent="0">
              <a:buNone/>
            </a:pPr>
            <a:r>
              <a:rPr lang="en-US" dirty="0" smtClean="0">
                <a:latin typeface="Lucida Console" panose="020B0609040504020204" pitchFamily="49" charset="0"/>
              </a:rPr>
              <a:t>     21003 |         0          0         55          0          0          0          0          0 |        55 </a:t>
            </a:r>
          </a:p>
          <a:p>
            <a:pPr marL="0" indent="0">
              <a:buNone/>
            </a:pPr>
            <a:r>
              <a:rPr lang="en-US" dirty="0" smtClean="0">
                <a:latin typeface="Lucida Console" panose="020B0609040504020204" pitchFamily="49" charset="0"/>
              </a:rPr>
              <a:t>     30011 |         0          0          0          0         55          0          0          0 |        55 </a:t>
            </a:r>
          </a:p>
          <a:p>
            <a:pPr marL="0" indent="0">
              <a:buNone/>
            </a:pPr>
            <a:r>
              <a:rPr lang="en-US" dirty="0" smtClean="0">
                <a:latin typeface="Lucida Console" panose="020B0609040504020204" pitchFamily="49" charset="0"/>
              </a:rPr>
              <a:t>     30075 |         0         31          0          0          0          0          0          0 |        31 </a:t>
            </a:r>
          </a:p>
          <a:p>
            <a:pPr marL="0" indent="0">
              <a:buNone/>
            </a:pPr>
            <a:r>
              <a:rPr lang="en-US" dirty="0" smtClean="0">
                <a:latin typeface="Lucida Console" panose="020B0609040504020204" pitchFamily="49" charset="0"/>
              </a:rPr>
              <a:t>     30090 |         0          0          0          0          0         47          0          0 |        47 </a:t>
            </a:r>
          </a:p>
          <a:p>
            <a:pPr marL="0" indent="0">
              <a:buNone/>
            </a:pPr>
            <a:r>
              <a:rPr lang="en-US" dirty="0" smtClean="0">
                <a:latin typeface="Lucida Console" panose="020B0609040504020204" pitchFamily="49" charset="0"/>
              </a:rPr>
              <a:t>     30105 |         0          0          0         23          0          0          0          0 |        23 </a:t>
            </a:r>
          </a:p>
          <a:p>
            <a:pPr marL="0" indent="0">
              <a:buNone/>
            </a:pPr>
            <a:r>
              <a:rPr lang="en-US" dirty="0" smtClean="0">
                <a:latin typeface="Lucida Console" panose="020B0609040504020204" pitchFamily="49" charset="0"/>
              </a:rPr>
              <a:t>     30257 |         0          0          0         33          0          0          0          0 |        33 </a:t>
            </a:r>
          </a:p>
          <a:p>
            <a:pPr marL="0" indent="0">
              <a:buNone/>
            </a:pPr>
            <a:r>
              <a:rPr lang="en-US" dirty="0" smtClean="0">
                <a:latin typeface="Lucida Console" panose="020B0609040504020204" pitchFamily="49" charset="0"/>
              </a:rPr>
              <a:t>     30301 |         0          0          0          0         33          0          0          0 |        33 </a:t>
            </a:r>
          </a:p>
          <a:p>
            <a:pPr marL="0" indent="0">
              <a:buNone/>
            </a:pPr>
            <a:r>
              <a:rPr lang="en-US" dirty="0" smtClean="0">
                <a:latin typeface="Lucida Console" panose="020B0609040504020204" pitchFamily="49" charset="0"/>
              </a:rPr>
              <a:t>     30331 |         0         41          0          0          0          0          0          0 |        41 </a:t>
            </a:r>
          </a:p>
          <a:p>
            <a:pPr marL="0" indent="0">
              <a:buNone/>
            </a:pPr>
            <a:r>
              <a:rPr lang="en-US" dirty="0" smtClean="0">
                <a:latin typeface="Lucida Console" panose="020B0609040504020204" pitchFamily="49" charset="0"/>
              </a:rPr>
              <a:t>     30332 |         0          0          0         49          0          0          0          0 |        49 </a:t>
            </a:r>
          </a:p>
          <a:p>
            <a:pPr marL="0" indent="0">
              <a:buNone/>
            </a:pPr>
            <a:r>
              <a:rPr lang="en-US" dirty="0" smtClean="0">
                <a:latin typeface="Lucida Console" panose="020B0609040504020204" pitchFamily="49" charset="0"/>
              </a:rPr>
              <a:t>     30342 |         0         39          0          0          0          0          0          0 |        39 </a:t>
            </a:r>
          </a:p>
          <a:p>
            <a:pPr marL="0" indent="0">
              <a:buNone/>
            </a:pPr>
            <a:r>
              <a:rPr lang="en-US" b="1" dirty="0" smtClean="0">
                <a:solidFill>
                  <a:schemeClr val="tx2"/>
                </a:solidFill>
                <a:latin typeface="Lucida Console" panose="020B0609040504020204" pitchFamily="49" charset="0"/>
              </a:rPr>
              <a:t>     </a:t>
            </a:r>
            <a:r>
              <a:rPr lang="en-US" dirty="0" smtClean="0">
                <a:solidFill>
                  <a:schemeClr val="tx2"/>
                </a:solidFill>
                <a:latin typeface="Lucida Console" panose="020B0609040504020204" pitchFamily="49" charset="0"/>
              </a:rPr>
              <a:t>30347 |         0          0          0          0          0          0         70         66 |       136 </a:t>
            </a:r>
          </a:p>
          <a:p>
            <a:endParaRPr lang="en-US" sz="1800" dirty="0" smtClean="0">
              <a:latin typeface="Lucida Console" panose="020B0609040504020204" pitchFamily="49" charset="0"/>
            </a:endParaRPr>
          </a:p>
        </p:txBody>
      </p:sp>
      <p:sp>
        <p:nvSpPr>
          <p:cNvPr id="4" name="Rectangle 3"/>
          <p:cNvSpPr/>
          <p:nvPr/>
        </p:nvSpPr>
        <p:spPr>
          <a:xfrm>
            <a:off x="762000" y="5867400"/>
            <a:ext cx="6858000" cy="1524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F6BB3010-48F5-458F-94C3-3B1F44C20A93}" type="slidenum">
              <a:rPr lang="en-US" smtClean="0"/>
              <a:t>15</a:t>
            </a:fld>
            <a:endParaRPr lang="en-US"/>
          </a:p>
        </p:txBody>
      </p:sp>
    </p:spTree>
    <p:extLst>
      <p:ext uri="{BB962C8B-B14F-4D97-AF65-F5344CB8AC3E}">
        <p14:creationId xmlns:p14="http://schemas.microsoft.com/office/powerpoint/2010/main" val="4142823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Deal with “Singleton” Cluster </a:t>
            </a:r>
            <a:br>
              <a:rPr lang="en-US" dirty="0" smtClean="0"/>
            </a:br>
            <a:r>
              <a:rPr lang="en-US" dirty="0" smtClean="0"/>
              <a:t>Stratum 7 and 8</a:t>
            </a:r>
            <a:endParaRPr lang="en-US" dirty="0"/>
          </a:p>
        </p:txBody>
      </p:sp>
      <p:sp>
        <p:nvSpPr>
          <p:cNvPr id="3" name="Content Placeholder 2"/>
          <p:cNvSpPr>
            <a:spLocks noGrp="1"/>
          </p:cNvSpPr>
          <p:nvPr>
            <p:ph idx="1"/>
          </p:nvPr>
        </p:nvSpPr>
        <p:spPr>
          <a:xfrm>
            <a:off x="457200" y="1295400"/>
            <a:ext cx="8229600" cy="5029200"/>
          </a:xfrm>
        </p:spPr>
        <p:txBody>
          <a:bodyPr>
            <a:noAutofit/>
          </a:bodyPr>
          <a:lstStyle/>
          <a:p>
            <a:r>
              <a:rPr lang="en-US" sz="1600" dirty="0" smtClean="0"/>
              <a:t>Our method to handle the “singleton” clusters is a multi-step process</a:t>
            </a:r>
          </a:p>
          <a:p>
            <a:r>
              <a:rPr lang="en-US" sz="1600" dirty="0" smtClean="0"/>
              <a:t>Collapse strat 7 and 8 into one stratum called “finalstrat”, sort data set by Grade variable, create an indicator of odd/even rows after sort, assign new cluster variable called “Secu” set to Schoolid for strat=1-6 and SchoolID = SchoolID +1 if finalstrat=7 and row is odd, else SchoolID =SchoolID if finalstrat=7 and row is even</a:t>
            </a:r>
          </a:p>
          <a:p>
            <a:pPr lvl="1"/>
            <a:endParaRPr lang="en-US" sz="800" dirty="0" smtClean="0"/>
          </a:p>
          <a:p>
            <a:pPr marL="0" indent="0">
              <a:buNone/>
            </a:pPr>
            <a:r>
              <a:rPr lang="en-US" sz="800" b="1" dirty="0" smtClean="0">
                <a:latin typeface="Lucida Console" panose="020B0609040504020204" pitchFamily="49" charset="0"/>
              </a:rPr>
              <a:t>* </a:t>
            </a:r>
            <a:r>
              <a:rPr lang="en-US" sz="800" dirty="0" smtClean="0">
                <a:latin typeface="Lucida Console" panose="020B0609040504020204" pitchFamily="49" charset="0"/>
              </a:rPr>
              <a:t>based on svydes, collapse stratum 7 and 8, see #units=1 for both of these stratum </a:t>
            </a:r>
          </a:p>
          <a:p>
            <a:pPr marL="0" indent="0">
              <a:buNone/>
            </a:pPr>
            <a:r>
              <a:rPr lang="en-US" sz="800" dirty="0" smtClean="0">
                <a:latin typeface="Lucida Console" panose="020B0609040504020204" pitchFamily="49" charset="0"/>
              </a:rPr>
              <a:t>generate finalstrat=.</a:t>
            </a:r>
          </a:p>
          <a:p>
            <a:pPr marL="0" indent="0">
              <a:buNone/>
            </a:pPr>
            <a:r>
              <a:rPr lang="en-US" sz="800" dirty="0" smtClean="0">
                <a:latin typeface="Lucida Console" panose="020B0609040504020204" pitchFamily="49" charset="0"/>
              </a:rPr>
              <a:t>replace finalstrat=strat if strat&lt;=6</a:t>
            </a:r>
          </a:p>
          <a:p>
            <a:pPr marL="0" indent="0">
              <a:buNone/>
            </a:pPr>
            <a:r>
              <a:rPr lang="en-US" sz="800" dirty="0" smtClean="0">
                <a:latin typeface="Lucida Console" panose="020B0609040504020204" pitchFamily="49" charset="0"/>
              </a:rPr>
              <a:t>replace finalstrat=7 if strat ==7 | strat==8</a:t>
            </a:r>
          </a:p>
          <a:p>
            <a:pPr marL="0" indent="0">
              <a:buNone/>
            </a:pPr>
            <a:r>
              <a:rPr lang="en-US" sz="800" dirty="0" smtClean="0">
                <a:latin typeface="Lucida Console" panose="020B0609040504020204" pitchFamily="49" charset="0"/>
              </a:rPr>
              <a:t>tab finalstrat</a:t>
            </a:r>
          </a:p>
          <a:p>
            <a:pPr marL="0" indent="0">
              <a:buNone/>
            </a:pPr>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 sort by grade and then do half sample secu by selecting every other row  </a:t>
            </a:r>
          </a:p>
          <a:p>
            <a:pPr marL="0" indent="0">
              <a:buNone/>
            </a:pPr>
            <a:r>
              <a:rPr lang="en-US" sz="800" dirty="0" smtClean="0">
                <a:latin typeface="Lucida Console" panose="020B0609040504020204" pitchFamily="49" charset="0"/>
              </a:rPr>
              <a:t>sort grade </a:t>
            </a:r>
          </a:p>
          <a:p>
            <a:pPr marL="0" indent="0">
              <a:buNone/>
            </a:pPr>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 create indicator of even / odd rows, if _n / 2 eq 1 (row/2 remainder not equal to 0) then odd, else even </a:t>
            </a:r>
          </a:p>
          <a:p>
            <a:pPr marL="0" indent="0">
              <a:buNone/>
            </a:pPr>
            <a:r>
              <a:rPr lang="en-US" sz="800" dirty="0" smtClean="0">
                <a:latin typeface="Lucida Console" panose="020B0609040504020204" pitchFamily="49" charset="0"/>
              </a:rPr>
              <a:t>gen odd =1 if mod(_n,2) </a:t>
            </a:r>
          </a:p>
          <a:p>
            <a:pPr marL="0" indent="0">
              <a:buNone/>
            </a:pPr>
            <a:r>
              <a:rPr lang="en-US" sz="800" dirty="0" smtClean="0">
                <a:latin typeface="Lucida Console" panose="020B0609040504020204" pitchFamily="49" charset="0"/>
              </a:rPr>
              <a:t>replace odd=0 if !mod(_n,2) </a:t>
            </a:r>
          </a:p>
          <a:p>
            <a:pPr marL="0" indent="0">
              <a:buNone/>
            </a:pPr>
            <a:r>
              <a:rPr lang="en-US" sz="800" dirty="0" smtClean="0">
                <a:latin typeface="Lucida Console" panose="020B0609040504020204" pitchFamily="49" charset="0"/>
              </a:rPr>
              <a:t>tab odd </a:t>
            </a:r>
          </a:p>
          <a:p>
            <a:pPr marL="0" indent="0">
              <a:buNone/>
            </a:pPr>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 create a cluster variable called secu </a:t>
            </a:r>
          </a:p>
          <a:p>
            <a:pPr marL="0" indent="0">
              <a:buNone/>
            </a:pPr>
            <a:r>
              <a:rPr lang="en-US" sz="800" dirty="0" smtClean="0">
                <a:latin typeface="Lucida Console" panose="020B0609040504020204" pitchFamily="49" charset="0"/>
              </a:rPr>
              <a:t>generate secu=schoolid </a:t>
            </a:r>
          </a:p>
          <a:p>
            <a:pPr marL="0" indent="0">
              <a:buNone/>
            </a:pPr>
            <a:r>
              <a:rPr lang="en-US" sz="800" dirty="0" smtClean="0">
                <a:latin typeface="Lucida Console" panose="020B0609040504020204" pitchFamily="49" charset="0"/>
              </a:rPr>
              <a:t>replace secu=schoolid + 1 if finalstrat==7 &amp; odd==1</a:t>
            </a:r>
          </a:p>
          <a:p>
            <a:pPr marL="0" indent="0">
              <a:buNone/>
            </a:pPr>
            <a:r>
              <a:rPr lang="en-US" sz="800" dirty="0" smtClean="0">
                <a:latin typeface="Lucida Console" panose="020B0609040504020204" pitchFamily="49" charset="0"/>
              </a:rPr>
              <a:t>replace secu=schoolid if finalstrat==7 &amp; odd==0 </a:t>
            </a:r>
          </a:p>
          <a:p>
            <a:pPr marL="0" indent="0">
              <a:buNone/>
            </a:pPr>
            <a:endParaRPr lang="en-US" sz="1050" dirty="0" smtClean="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16</a:t>
            </a:fld>
            <a:endParaRPr lang="en-US"/>
          </a:p>
        </p:txBody>
      </p:sp>
    </p:spTree>
    <p:extLst>
      <p:ext uri="{BB962C8B-B14F-4D97-AF65-F5344CB8AC3E}">
        <p14:creationId xmlns:p14="http://schemas.microsoft.com/office/powerpoint/2010/main" val="2245617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Tabulation of Secu and Finalstrat Variables</a:t>
            </a:r>
            <a:endParaRPr lang="en-US" dirty="0"/>
          </a:p>
        </p:txBody>
      </p:sp>
      <p:sp>
        <p:nvSpPr>
          <p:cNvPr id="3" name="Content Placeholder 2"/>
          <p:cNvSpPr>
            <a:spLocks noGrp="1"/>
          </p:cNvSpPr>
          <p:nvPr>
            <p:ph idx="1"/>
          </p:nvPr>
        </p:nvSpPr>
        <p:spPr>
          <a:xfrm>
            <a:off x="457200" y="990600"/>
            <a:ext cx="8534400" cy="5562600"/>
          </a:xfrm>
        </p:spPr>
        <p:txBody>
          <a:bodyPr>
            <a:noAutofit/>
          </a:bodyPr>
          <a:lstStyle/>
          <a:p>
            <a:pPr marL="0" indent="0">
              <a:buNone/>
            </a:pPr>
            <a:r>
              <a:rPr lang="en-US" sz="700" dirty="0" smtClean="0">
                <a:latin typeface="Lucida Console" panose="020B0609040504020204" pitchFamily="49" charset="0"/>
              </a:rPr>
              <a:t>. tab secu finalstrat </a:t>
            </a:r>
          </a:p>
          <a:p>
            <a:pPr marL="0" indent="0">
              <a:buNone/>
            </a:pPr>
            <a:r>
              <a:rPr lang="en-US" sz="700" dirty="0" smtClean="0">
                <a:latin typeface="Lucida Console" panose="020B0609040504020204" pitchFamily="49" charset="0"/>
              </a:rPr>
              <a:t>           |                                  finalstrat</a:t>
            </a:r>
          </a:p>
          <a:p>
            <a:pPr marL="0" indent="0">
              <a:buNone/>
            </a:pPr>
            <a:r>
              <a:rPr lang="en-US" sz="700" dirty="0" smtClean="0">
                <a:latin typeface="Lucida Console" panose="020B0609040504020204" pitchFamily="49" charset="0"/>
              </a:rPr>
              <a:t>      secu |         1          2          3          4          5          6          7 |     Total</a:t>
            </a:r>
          </a:p>
          <a:p>
            <a:pPr marL="0" indent="0">
              <a:buNone/>
            </a:pPr>
            <a:r>
              <a:rPr lang="en-US" sz="700" dirty="0" smtClean="0">
                <a:latin typeface="Lucida Console" panose="020B0609040504020204" pitchFamily="49" charset="0"/>
              </a:rPr>
              <a:t>-----------+-----------------------------------------------------------------------------+----------</a:t>
            </a:r>
          </a:p>
          <a:p>
            <a:pPr marL="0" indent="0">
              <a:buNone/>
            </a:pPr>
            <a:r>
              <a:rPr lang="en-US" sz="700" dirty="0" smtClean="0">
                <a:latin typeface="Lucida Console" panose="020B0609040504020204" pitchFamily="49" charset="0"/>
              </a:rPr>
              <a:t>     10028 |        54          0          0          0          0          0          0 |        54 </a:t>
            </a:r>
          </a:p>
          <a:p>
            <a:pPr marL="0" indent="0">
              <a:buNone/>
            </a:pPr>
            <a:r>
              <a:rPr lang="en-US" sz="700" dirty="0" smtClean="0">
                <a:latin typeface="Lucida Console" panose="020B0609040504020204" pitchFamily="49" charset="0"/>
              </a:rPr>
              <a:t>     10509 |        69          0          0          0          0          0          0 |        69 </a:t>
            </a:r>
          </a:p>
          <a:p>
            <a:pPr marL="0" indent="0">
              <a:buNone/>
            </a:pPr>
            <a:r>
              <a:rPr lang="en-US" sz="700" dirty="0" smtClean="0">
                <a:latin typeface="Lucida Console" panose="020B0609040504020204" pitchFamily="49" charset="0"/>
              </a:rPr>
              <a:t>     10510 |         0          0          0          0          0         46          0 |        46 </a:t>
            </a:r>
          </a:p>
          <a:p>
            <a:pPr marL="0" indent="0">
              <a:buNone/>
            </a:pPr>
            <a:r>
              <a:rPr lang="en-US" sz="700" dirty="0" smtClean="0">
                <a:latin typeface="Lucida Console" panose="020B0609040504020204" pitchFamily="49" charset="0"/>
              </a:rPr>
              <a:t>     10552 |         0          0          0          0         45          0          0 |        45 </a:t>
            </a:r>
          </a:p>
          <a:p>
            <a:pPr marL="0" indent="0">
              <a:buNone/>
            </a:pPr>
            <a:r>
              <a:rPr lang="en-US" sz="700" dirty="0" smtClean="0">
                <a:latin typeface="Lucida Console" panose="020B0609040504020204" pitchFamily="49" charset="0"/>
              </a:rPr>
              <a:t>     10568 |         0          0          0          0          0         24          0 |        24 </a:t>
            </a:r>
          </a:p>
          <a:p>
            <a:pPr marL="0" indent="0">
              <a:buNone/>
            </a:pPr>
            <a:r>
              <a:rPr lang="en-US" sz="700" dirty="0" smtClean="0">
                <a:latin typeface="Lucida Console" panose="020B0609040504020204" pitchFamily="49" charset="0"/>
              </a:rPr>
              <a:t>     11044 |         0          0          0          0         30          0          0 |        30 </a:t>
            </a:r>
          </a:p>
          <a:p>
            <a:pPr marL="0" indent="0">
              <a:buNone/>
            </a:pPr>
            <a:r>
              <a:rPr lang="en-US" sz="700" dirty="0" smtClean="0">
                <a:latin typeface="Lucida Console" panose="020B0609040504020204" pitchFamily="49" charset="0"/>
              </a:rPr>
              <a:t>     20048 |        59          0          0          0          0          0          0 |        59 </a:t>
            </a:r>
          </a:p>
          <a:p>
            <a:pPr marL="0" indent="0">
              <a:buNone/>
            </a:pPr>
            <a:r>
              <a:rPr lang="en-US" sz="700" dirty="0" smtClean="0">
                <a:latin typeface="Lucida Console" panose="020B0609040504020204" pitchFamily="49" charset="0"/>
              </a:rPr>
              <a:t>     20069 |         0          0         51          0          0          0          0 |        51 </a:t>
            </a:r>
          </a:p>
          <a:p>
            <a:pPr marL="0" indent="0">
              <a:buNone/>
            </a:pPr>
            <a:r>
              <a:rPr lang="en-US" sz="700" dirty="0" smtClean="0">
                <a:latin typeface="Lucida Console" panose="020B0609040504020204" pitchFamily="49" charset="0"/>
              </a:rPr>
              <a:t>     20211 |         0          0         58          0          0          0          0 |        58 </a:t>
            </a:r>
          </a:p>
          <a:p>
            <a:pPr marL="0" indent="0">
              <a:buNone/>
            </a:pPr>
            <a:r>
              <a:rPr lang="en-US" sz="700" dirty="0" smtClean="0">
                <a:latin typeface="Lucida Console" panose="020B0609040504020204" pitchFamily="49" charset="0"/>
              </a:rPr>
              <a:t>     20290 |        50          0          0          0          0          0          0 |        50 </a:t>
            </a:r>
          </a:p>
          <a:p>
            <a:pPr marL="0" indent="0">
              <a:buNone/>
            </a:pPr>
            <a:r>
              <a:rPr lang="en-US" sz="700" dirty="0" smtClean="0">
                <a:latin typeface="Lucida Console" panose="020B0609040504020204" pitchFamily="49" charset="0"/>
              </a:rPr>
              <a:t>     20377 |        57          0          0          0          0          0          0 |        57 </a:t>
            </a:r>
          </a:p>
          <a:p>
            <a:pPr marL="0" indent="0">
              <a:buNone/>
            </a:pPr>
            <a:r>
              <a:rPr lang="en-US" sz="700" dirty="0" smtClean="0">
                <a:latin typeface="Lucida Console" panose="020B0609040504020204" pitchFamily="49" charset="0"/>
              </a:rPr>
              <a:t>     20382 |         0          0         51          0          0          0          0 |        51 </a:t>
            </a:r>
          </a:p>
          <a:p>
            <a:pPr marL="0" indent="0">
              <a:buNone/>
            </a:pPr>
            <a:r>
              <a:rPr lang="en-US" sz="700" dirty="0" smtClean="0">
                <a:latin typeface="Lucida Console" panose="020B0609040504020204" pitchFamily="49" charset="0"/>
              </a:rPr>
              <a:t>     20422 |         0          0         56          0          0          0          0 |        56 </a:t>
            </a:r>
          </a:p>
          <a:p>
            <a:pPr marL="0" indent="0">
              <a:buNone/>
            </a:pPr>
            <a:r>
              <a:rPr lang="en-US" sz="700" dirty="0" smtClean="0">
                <a:latin typeface="Lucida Console" panose="020B0609040504020204" pitchFamily="49" charset="0"/>
              </a:rPr>
              <a:t>     20423 |         0          0         52          0          0          0          0 |        52 </a:t>
            </a:r>
          </a:p>
          <a:p>
            <a:pPr marL="0" indent="0">
              <a:buNone/>
            </a:pPr>
            <a:r>
              <a:rPr lang="en-US" sz="700" dirty="0" smtClean="0">
                <a:latin typeface="Lucida Console" panose="020B0609040504020204" pitchFamily="49" charset="0"/>
              </a:rPr>
              <a:t>     21003 |         0          0         55          0          0          0          0 |        55 </a:t>
            </a:r>
          </a:p>
          <a:p>
            <a:pPr marL="0" indent="0">
              <a:buNone/>
            </a:pPr>
            <a:r>
              <a:rPr lang="en-US" sz="700" dirty="0" smtClean="0">
                <a:latin typeface="Lucida Console" panose="020B0609040504020204" pitchFamily="49" charset="0"/>
              </a:rPr>
              <a:t>     30011 |         0          0          0          0         55          0          0 |        55 </a:t>
            </a:r>
          </a:p>
          <a:p>
            <a:pPr marL="0" indent="0">
              <a:buNone/>
            </a:pPr>
            <a:r>
              <a:rPr lang="en-US" sz="700" dirty="0" smtClean="0">
                <a:latin typeface="Lucida Console" panose="020B0609040504020204" pitchFamily="49" charset="0"/>
              </a:rPr>
              <a:t>     30075 |         0         31          0          0          0          0          0 |        31 </a:t>
            </a:r>
          </a:p>
          <a:p>
            <a:pPr marL="0" indent="0">
              <a:buNone/>
            </a:pPr>
            <a:r>
              <a:rPr lang="en-US" sz="700" dirty="0" smtClean="0">
                <a:latin typeface="Lucida Console" panose="020B0609040504020204" pitchFamily="49" charset="0"/>
              </a:rPr>
              <a:t>     30090 |         0          0          0          0          0         47          0 |        47 </a:t>
            </a:r>
          </a:p>
          <a:p>
            <a:pPr marL="0" indent="0">
              <a:buNone/>
            </a:pPr>
            <a:r>
              <a:rPr lang="en-US" sz="700" dirty="0" smtClean="0">
                <a:latin typeface="Lucida Console" panose="020B0609040504020204" pitchFamily="49" charset="0"/>
              </a:rPr>
              <a:t>     30105 |         0          0          0         23          0          0          0 |        23 </a:t>
            </a:r>
          </a:p>
          <a:p>
            <a:pPr marL="0" indent="0">
              <a:buNone/>
            </a:pPr>
            <a:r>
              <a:rPr lang="en-US" sz="700" dirty="0" smtClean="0">
                <a:latin typeface="Lucida Console" panose="020B0609040504020204" pitchFamily="49" charset="0"/>
              </a:rPr>
              <a:t>     30257 |         0          0          0         33          0          0          0 |        33 </a:t>
            </a:r>
          </a:p>
          <a:p>
            <a:pPr marL="0" indent="0">
              <a:buNone/>
            </a:pPr>
            <a:r>
              <a:rPr lang="en-US" sz="700" dirty="0" smtClean="0">
                <a:latin typeface="Lucida Console" panose="020B0609040504020204" pitchFamily="49" charset="0"/>
              </a:rPr>
              <a:t>     30301 |         0          0          0          0         33          0          0 |        33 </a:t>
            </a:r>
          </a:p>
          <a:p>
            <a:pPr marL="0" indent="0">
              <a:buNone/>
            </a:pPr>
            <a:r>
              <a:rPr lang="en-US" sz="700" dirty="0" smtClean="0">
                <a:latin typeface="Lucida Console" panose="020B0609040504020204" pitchFamily="49" charset="0"/>
              </a:rPr>
              <a:t>     30331 |         0         41          0          0          0          0          0 |        41 </a:t>
            </a:r>
          </a:p>
          <a:p>
            <a:pPr marL="0" indent="0">
              <a:buNone/>
            </a:pPr>
            <a:r>
              <a:rPr lang="en-US" sz="700" dirty="0" smtClean="0">
                <a:latin typeface="Lucida Console" panose="020B0609040504020204" pitchFamily="49" charset="0"/>
              </a:rPr>
              <a:t>     30332 |         0          0          0         49          0          0          0 |        49 </a:t>
            </a:r>
          </a:p>
          <a:p>
            <a:pPr marL="0" indent="0">
              <a:buNone/>
            </a:pPr>
            <a:r>
              <a:rPr lang="en-US" sz="700" dirty="0" smtClean="0">
                <a:latin typeface="Lucida Console" panose="020B0609040504020204" pitchFamily="49" charset="0"/>
              </a:rPr>
              <a:t>     30342 |         0         39          0          0          0          0          0 |        39 </a:t>
            </a:r>
          </a:p>
          <a:p>
            <a:pPr marL="0" indent="0">
              <a:buNone/>
            </a:pPr>
            <a:r>
              <a:rPr lang="en-US" sz="700" dirty="0" smtClean="0">
                <a:latin typeface="Lucida Console" panose="020B0609040504020204" pitchFamily="49" charset="0"/>
              </a:rPr>
              <a:t>     </a:t>
            </a:r>
            <a:r>
              <a:rPr lang="en-US" sz="700" dirty="0" smtClean="0">
                <a:solidFill>
                  <a:schemeClr val="tx2"/>
                </a:solidFill>
                <a:latin typeface="Lucida Console" panose="020B0609040504020204" pitchFamily="49" charset="0"/>
              </a:rPr>
              <a:t>30347 |         0          0          0          0          0          0         60 |        60 </a:t>
            </a:r>
          </a:p>
          <a:p>
            <a:pPr marL="0" indent="0">
              <a:buNone/>
            </a:pPr>
            <a:r>
              <a:rPr lang="en-US" sz="700" dirty="0" smtClean="0">
                <a:solidFill>
                  <a:schemeClr val="tx2"/>
                </a:solidFill>
                <a:latin typeface="Lucida Console" panose="020B0609040504020204" pitchFamily="49" charset="0"/>
              </a:rPr>
              <a:t>     30348 |         0          0          0          0          0          0         76 |        76 </a:t>
            </a:r>
          </a:p>
          <a:p>
            <a:pPr marL="0" indent="0">
              <a:buNone/>
            </a:pPr>
            <a:r>
              <a:rPr lang="en-US" sz="700" dirty="0" smtClean="0">
                <a:latin typeface="Lucida Console" panose="020B0609040504020204" pitchFamily="49" charset="0"/>
              </a:rPr>
              <a:t>     30352 |         0          0          0          0         67          0          0 |        67 </a:t>
            </a:r>
          </a:p>
          <a:p>
            <a:pPr marL="0" indent="0">
              <a:buNone/>
            </a:pPr>
            <a:r>
              <a:rPr lang="en-US" sz="700" dirty="0" smtClean="0">
                <a:latin typeface="Lucida Console" panose="020B0609040504020204" pitchFamily="49" charset="0"/>
              </a:rPr>
              <a:t>     30365 |         0          0          0          0         70          0          0 |        70 </a:t>
            </a:r>
          </a:p>
          <a:p>
            <a:pPr marL="0" indent="0">
              <a:buNone/>
            </a:pPr>
            <a:r>
              <a:rPr lang="en-US" sz="700" dirty="0" smtClean="0">
                <a:latin typeface="Lucida Console" panose="020B0609040504020204" pitchFamily="49" charset="0"/>
              </a:rPr>
              <a:t>     30386 |         0          0          0         52          0          0          0 |        52 </a:t>
            </a:r>
          </a:p>
          <a:p>
            <a:pPr marL="0" indent="0">
              <a:buNone/>
            </a:pPr>
            <a:r>
              <a:rPr lang="en-US" sz="700" dirty="0" smtClean="0">
                <a:latin typeface="Lucida Console" panose="020B0609040504020204" pitchFamily="49" charset="0"/>
              </a:rPr>
              <a:t>     30423 |         0         32          0          0          0          0          0 |        32 </a:t>
            </a:r>
          </a:p>
          <a:p>
            <a:pPr marL="0" indent="0">
              <a:buNone/>
            </a:pPr>
            <a:r>
              <a:rPr lang="en-US" sz="700" dirty="0" smtClean="0">
                <a:latin typeface="Lucida Console" panose="020B0609040504020204" pitchFamily="49" charset="0"/>
              </a:rPr>
              <a:t>     30424 |         0         46          0          0          0          0          0 |        46 </a:t>
            </a:r>
          </a:p>
          <a:p>
            <a:pPr marL="0" indent="0">
              <a:buNone/>
            </a:pPr>
            <a:r>
              <a:rPr lang="en-US" sz="700" dirty="0" smtClean="0">
                <a:latin typeface="Lucida Console" panose="020B0609040504020204" pitchFamily="49" charset="0"/>
              </a:rPr>
              <a:t>     30430 |         0          0          0          0         40          0          0 |        40 </a:t>
            </a:r>
          </a:p>
          <a:p>
            <a:pPr marL="0" indent="0">
              <a:buNone/>
            </a:pPr>
            <a:r>
              <a:rPr lang="en-US" sz="700" dirty="0" smtClean="0">
                <a:latin typeface="Lucida Console" panose="020B0609040504020204" pitchFamily="49" charset="0"/>
              </a:rPr>
              <a:t>     30467 |         0          0          0         48          0          0          0 |        48 </a:t>
            </a:r>
          </a:p>
          <a:p>
            <a:pPr marL="0" indent="0">
              <a:buNone/>
            </a:pPr>
            <a:r>
              <a:rPr lang="en-US" sz="700" dirty="0" smtClean="0">
                <a:latin typeface="Lucida Console" panose="020B0609040504020204" pitchFamily="49" charset="0"/>
              </a:rPr>
              <a:t>     30654 |         0         44          0          0          0          0          0 |        44 </a:t>
            </a:r>
          </a:p>
          <a:p>
            <a:pPr marL="0" indent="0">
              <a:buNone/>
            </a:pPr>
            <a:r>
              <a:rPr lang="en-US" sz="700" dirty="0" smtClean="0">
                <a:latin typeface="Lucida Console" panose="020B0609040504020204" pitchFamily="49" charset="0"/>
              </a:rPr>
              <a:t>     31002 |         0          0          0         49          0          0          0 |        49 </a:t>
            </a:r>
          </a:p>
          <a:p>
            <a:pPr marL="0" indent="0">
              <a:buNone/>
            </a:pPr>
            <a:r>
              <a:rPr lang="en-US" sz="700" dirty="0" smtClean="0">
                <a:latin typeface="Lucida Console" panose="020B0609040504020204" pitchFamily="49" charset="0"/>
              </a:rPr>
              <a:t>     31005 |         0         27          0          0          0          0          0 |        27 </a:t>
            </a:r>
          </a:p>
          <a:p>
            <a:pPr marL="0" indent="0">
              <a:buNone/>
            </a:pPr>
            <a:r>
              <a:rPr lang="en-US" sz="700" dirty="0" smtClean="0">
                <a:latin typeface="Lucida Console" panose="020B0609040504020204" pitchFamily="49" charset="0"/>
              </a:rPr>
              <a:t>     31007 |         0          0          0         54          0          0          0 |        54 </a:t>
            </a:r>
          </a:p>
          <a:p>
            <a:pPr marL="0" indent="0">
              <a:buNone/>
            </a:pPr>
            <a:r>
              <a:rPr lang="en-US" sz="700" dirty="0" smtClean="0">
                <a:latin typeface="Lucida Console" panose="020B0609040504020204" pitchFamily="49" charset="0"/>
              </a:rPr>
              <a:t>     31009 |        30          0          0          0          0          0          0 |        30 </a:t>
            </a:r>
          </a:p>
          <a:p>
            <a:pPr marL="0" indent="0">
              <a:buNone/>
            </a:pPr>
            <a:r>
              <a:rPr lang="en-US" sz="700" dirty="0" smtClean="0">
                <a:latin typeface="Lucida Console" panose="020B0609040504020204" pitchFamily="49" charset="0"/>
              </a:rPr>
              <a:t>-----------+-----------------------------------------------------------------------------+----------</a:t>
            </a:r>
          </a:p>
          <a:p>
            <a:pPr marL="0" indent="0">
              <a:buNone/>
            </a:pPr>
            <a:r>
              <a:rPr lang="en-US" sz="700" dirty="0" smtClean="0">
                <a:latin typeface="Lucida Console" panose="020B0609040504020204" pitchFamily="49" charset="0"/>
              </a:rPr>
              <a:t>     Total |       319        260        323        308        340        117        136 |     1,803 </a:t>
            </a:r>
          </a:p>
          <a:p>
            <a:pPr marL="0" indent="0">
              <a:buNone/>
            </a:pPr>
            <a:endParaRPr lang="en-US" sz="600" dirty="0">
              <a:latin typeface="Lucida Console" panose="020B0609040504020204" pitchFamily="49" charset="0"/>
            </a:endParaRPr>
          </a:p>
        </p:txBody>
      </p:sp>
      <p:sp>
        <p:nvSpPr>
          <p:cNvPr id="4" name="Rectangle 3"/>
          <p:cNvSpPr/>
          <p:nvPr/>
        </p:nvSpPr>
        <p:spPr>
          <a:xfrm>
            <a:off x="6172200" y="3886200"/>
            <a:ext cx="28956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Note that Finalstrat=7 now has 2 SchoolID values and a total of 136 observations in the stratum. Note 38 unique values of SECU and 7 unique values of FINALSTRAT. </a:t>
            </a:r>
            <a:endParaRPr lang="en-US" dirty="0"/>
          </a:p>
        </p:txBody>
      </p:sp>
      <p:sp>
        <p:nvSpPr>
          <p:cNvPr id="5" name="Slide Number Placeholder 4"/>
          <p:cNvSpPr>
            <a:spLocks noGrp="1"/>
          </p:cNvSpPr>
          <p:nvPr>
            <p:ph type="sldNum" sz="quarter" idx="12"/>
          </p:nvPr>
        </p:nvSpPr>
        <p:spPr/>
        <p:txBody>
          <a:bodyPr/>
          <a:lstStyle/>
          <a:p>
            <a:fld id="{F6BB3010-48F5-458F-94C3-3B1F44C20A93}" type="slidenum">
              <a:rPr lang="en-US" smtClean="0"/>
              <a:t>17</a:t>
            </a:fld>
            <a:endParaRPr lang="en-US"/>
          </a:p>
        </p:txBody>
      </p:sp>
    </p:spTree>
    <p:extLst>
      <p:ext uri="{BB962C8B-B14F-4D97-AF65-F5344CB8AC3E}">
        <p14:creationId xmlns:p14="http://schemas.microsoft.com/office/powerpoint/2010/main" val="2539022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Adjustment for Finite Population Correction</a:t>
            </a:r>
            <a:endParaRPr lang="en-US" dirty="0"/>
          </a:p>
        </p:txBody>
      </p:sp>
      <p:sp>
        <p:nvSpPr>
          <p:cNvPr id="3" name="Content Placeholder 2"/>
          <p:cNvSpPr>
            <a:spLocks noGrp="1"/>
          </p:cNvSpPr>
          <p:nvPr>
            <p:ph idx="1"/>
          </p:nvPr>
        </p:nvSpPr>
        <p:spPr/>
        <p:txBody>
          <a:bodyPr>
            <a:normAutofit/>
          </a:bodyPr>
          <a:lstStyle/>
          <a:p>
            <a:r>
              <a:rPr lang="en-US" dirty="0" smtClean="0"/>
              <a:t>Adjustment needed since each stratum can have only one value for the FPC variable called “nstrat”</a:t>
            </a:r>
          </a:p>
          <a:p>
            <a:r>
              <a:rPr lang="en-US" dirty="0" smtClean="0"/>
              <a:t>Strategy is to add the values of nstrat and use for observations where  finalstrat=7, create a new variable called “fpc”, then redo svyset command with new variables:</a:t>
            </a:r>
          </a:p>
          <a:p>
            <a:endParaRPr lang="en-US" sz="800" dirty="0" smtClean="0">
              <a:latin typeface="Lucida Console" panose="020B0609040504020204" pitchFamily="49" charset="0"/>
            </a:endParaRPr>
          </a:p>
          <a:p>
            <a:pPr marL="0" indent="0">
              <a:buNone/>
            </a:pPr>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 add values of nstrat for finalstrat=7 and generate new variable called "fpc"</a:t>
            </a:r>
          </a:p>
          <a:p>
            <a:pPr marL="0" indent="0">
              <a:buNone/>
            </a:pPr>
            <a:r>
              <a:rPr lang="en-US" sz="800" dirty="0" smtClean="0">
                <a:latin typeface="Lucida Console" panose="020B0609040504020204" pitchFamily="49" charset="0"/>
              </a:rPr>
              <a:t>gen fpc=nstrat</a:t>
            </a:r>
          </a:p>
          <a:p>
            <a:pPr marL="0" indent="0">
              <a:buNone/>
            </a:pPr>
            <a:r>
              <a:rPr lang="en-US" sz="800" dirty="0" smtClean="0">
                <a:latin typeface="Lucida Console" panose="020B0609040504020204" pitchFamily="49" charset="0"/>
              </a:rPr>
              <a:t>replace fpc = 1270 + 1516 if finalstrat==7 </a:t>
            </a:r>
          </a:p>
          <a:p>
            <a:pPr marL="0" indent="0">
              <a:buNone/>
            </a:pPr>
            <a:r>
              <a:rPr lang="en-US" sz="800" dirty="0" smtClean="0">
                <a:latin typeface="Lucida Console" panose="020B0609040504020204" pitchFamily="49" charset="0"/>
              </a:rPr>
              <a:t>tab fpc finalstrat </a:t>
            </a:r>
          </a:p>
          <a:p>
            <a:pPr marL="0" indent="0">
              <a:buNone/>
            </a:pPr>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 use finalstrat with random half samples and new fpc variable for finite population correction </a:t>
            </a:r>
          </a:p>
          <a:p>
            <a:pPr marL="0" indent="0">
              <a:buNone/>
            </a:pPr>
            <a:r>
              <a:rPr lang="en-US" sz="800" dirty="0" smtClean="0">
                <a:latin typeface="Lucida Console" panose="020B0609040504020204" pitchFamily="49" charset="0"/>
              </a:rPr>
              <a:t>svyset secu [pweight=wgt], strata(finalstrat) fpc(fpc) vce(linearized) </a:t>
            </a:r>
          </a:p>
        </p:txBody>
      </p:sp>
      <p:sp>
        <p:nvSpPr>
          <p:cNvPr id="4" name="Slide Number Placeholder 3"/>
          <p:cNvSpPr>
            <a:spLocks noGrp="1"/>
          </p:cNvSpPr>
          <p:nvPr>
            <p:ph type="sldNum" sz="quarter" idx="12"/>
          </p:nvPr>
        </p:nvSpPr>
        <p:spPr/>
        <p:txBody>
          <a:bodyPr/>
          <a:lstStyle/>
          <a:p>
            <a:fld id="{F6BB3010-48F5-458F-94C3-3B1F44C20A93}" type="slidenum">
              <a:rPr lang="en-US" smtClean="0"/>
              <a:t>18</a:t>
            </a:fld>
            <a:endParaRPr lang="en-US"/>
          </a:p>
        </p:txBody>
      </p:sp>
    </p:spTree>
    <p:extLst>
      <p:ext uri="{BB962C8B-B14F-4D97-AF65-F5344CB8AC3E}">
        <p14:creationId xmlns:p14="http://schemas.microsoft.com/office/powerpoint/2010/main" val="7151016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Svyset and Svydes Commands and Results</a:t>
            </a:r>
            <a:endParaRPr lang="en-US" dirty="0"/>
          </a:p>
        </p:txBody>
      </p:sp>
      <p:sp>
        <p:nvSpPr>
          <p:cNvPr id="3" name="Content Placeholder 2"/>
          <p:cNvSpPr>
            <a:spLocks noGrp="1"/>
          </p:cNvSpPr>
          <p:nvPr>
            <p:ph idx="1"/>
          </p:nvPr>
        </p:nvSpPr>
        <p:spPr>
          <a:xfrm>
            <a:off x="457200" y="1600200"/>
            <a:ext cx="8229600" cy="5105400"/>
          </a:xfrm>
        </p:spPr>
        <p:txBody>
          <a:bodyPr>
            <a:noAutofit/>
          </a:bodyPr>
          <a:lstStyle/>
          <a:p>
            <a:r>
              <a:rPr lang="en-US" sz="1600" dirty="0" smtClean="0"/>
              <a:t>With variables adjusted, data is now ready for the svyset and svydes commands: set survey variables/weight/FPC and describe the survey setup </a:t>
            </a:r>
          </a:p>
          <a:p>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 svyset secu [pweight=wgt], strata(finalstrat) fpc(fpc) vce(linearized) </a:t>
            </a:r>
          </a:p>
          <a:p>
            <a:pPr marL="0" indent="0">
              <a:buNone/>
            </a:pPr>
            <a:r>
              <a:rPr lang="en-US" sz="800" dirty="0" smtClean="0">
                <a:latin typeface="Lucida Console" panose="020B0609040504020204" pitchFamily="49" charset="0"/>
              </a:rPr>
              <a:t>      pweight: wgt</a:t>
            </a:r>
          </a:p>
          <a:p>
            <a:pPr marL="0" indent="0">
              <a:buNone/>
            </a:pPr>
            <a:r>
              <a:rPr lang="en-US" sz="800" dirty="0" smtClean="0">
                <a:latin typeface="Lucida Console" panose="020B0609040504020204" pitchFamily="49" charset="0"/>
              </a:rPr>
              <a:t>          VCE: linearized</a:t>
            </a:r>
          </a:p>
          <a:p>
            <a:pPr marL="0" indent="0">
              <a:buNone/>
            </a:pPr>
            <a:r>
              <a:rPr lang="en-US" sz="800" dirty="0" smtClean="0">
                <a:latin typeface="Lucida Console" panose="020B0609040504020204" pitchFamily="49" charset="0"/>
              </a:rPr>
              <a:t>  Single unit: missing</a:t>
            </a:r>
          </a:p>
          <a:p>
            <a:pPr marL="0" indent="0">
              <a:buNone/>
            </a:pPr>
            <a:r>
              <a:rPr lang="en-US" sz="800" dirty="0" smtClean="0">
                <a:latin typeface="Lucida Console" panose="020B0609040504020204" pitchFamily="49" charset="0"/>
              </a:rPr>
              <a:t>     Strata 1: finalstrat</a:t>
            </a:r>
          </a:p>
          <a:p>
            <a:pPr marL="0" indent="0">
              <a:buNone/>
            </a:pPr>
            <a:r>
              <a:rPr lang="en-US" sz="800" dirty="0" smtClean="0">
                <a:latin typeface="Lucida Console" panose="020B0609040504020204" pitchFamily="49" charset="0"/>
              </a:rPr>
              <a:t>         SU 1: secu</a:t>
            </a:r>
          </a:p>
          <a:p>
            <a:pPr marL="0" indent="0">
              <a:buNone/>
            </a:pPr>
            <a:r>
              <a:rPr lang="en-US" sz="800" dirty="0" smtClean="0">
                <a:latin typeface="Lucida Console" panose="020B0609040504020204" pitchFamily="49" charset="0"/>
              </a:rPr>
              <a:t>        FPC 1: fpc</a:t>
            </a:r>
          </a:p>
          <a:p>
            <a:pPr marL="0" indent="0">
              <a:buNone/>
            </a:pPr>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 svydes </a:t>
            </a:r>
          </a:p>
          <a:p>
            <a:pPr marL="0" indent="0">
              <a:buNone/>
            </a:pPr>
            <a:r>
              <a:rPr lang="en-US" sz="800" dirty="0" smtClean="0">
                <a:latin typeface="Lucida Console" panose="020B0609040504020204" pitchFamily="49" charset="0"/>
              </a:rPr>
              <a:t>Survey: Describing stage 1 sampling units</a:t>
            </a:r>
          </a:p>
          <a:p>
            <a:pPr marL="0" indent="0">
              <a:buNone/>
            </a:pPr>
            <a:r>
              <a:rPr lang="en-US" sz="800" dirty="0" smtClean="0">
                <a:latin typeface="Lucida Console" panose="020B0609040504020204" pitchFamily="49" charset="0"/>
              </a:rPr>
              <a:t>      pweight: wgt</a:t>
            </a:r>
          </a:p>
          <a:p>
            <a:pPr marL="0" indent="0">
              <a:buNone/>
            </a:pPr>
            <a:r>
              <a:rPr lang="en-US" sz="800" dirty="0" smtClean="0">
                <a:latin typeface="Lucida Console" panose="020B0609040504020204" pitchFamily="49" charset="0"/>
              </a:rPr>
              <a:t>          VCE: linearized</a:t>
            </a:r>
          </a:p>
          <a:p>
            <a:pPr marL="0" indent="0">
              <a:buNone/>
            </a:pPr>
            <a:r>
              <a:rPr lang="en-US" sz="800" dirty="0" smtClean="0">
                <a:latin typeface="Lucida Console" panose="020B0609040504020204" pitchFamily="49" charset="0"/>
              </a:rPr>
              <a:t>  Single unit: missing</a:t>
            </a:r>
          </a:p>
          <a:p>
            <a:pPr marL="0" indent="0">
              <a:buNone/>
            </a:pPr>
            <a:r>
              <a:rPr lang="en-US" sz="800" dirty="0" smtClean="0">
                <a:latin typeface="Lucida Console" panose="020B0609040504020204" pitchFamily="49" charset="0"/>
              </a:rPr>
              <a:t>     Strata 1: finalstrat</a:t>
            </a:r>
          </a:p>
          <a:p>
            <a:pPr marL="0" indent="0">
              <a:buNone/>
            </a:pPr>
            <a:r>
              <a:rPr lang="en-US" sz="800" dirty="0" smtClean="0">
                <a:latin typeface="Lucida Console" panose="020B0609040504020204" pitchFamily="49" charset="0"/>
              </a:rPr>
              <a:t>         SU 1: secu</a:t>
            </a:r>
          </a:p>
          <a:p>
            <a:pPr marL="0" indent="0">
              <a:buNone/>
            </a:pPr>
            <a:r>
              <a:rPr lang="en-US" sz="800" dirty="0" smtClean="0">
                <a:latin typeface="Lucida Console" panose="020B0609040504020204" pitchFamily="49" charset="0"/>
              </a:rPr>
              <a:t>        FPC 1: fpc</a:t>
            </a:r>
          </a:p>
          <a:p>
            <a:pPr marL="0" indent="0">
              <a:buNone/>
            </a:pPr>
            <a:r>
              <a:rPr lang="en-US" sz="800" dirty="0" smtClean="0">
                <a:latin typeface="Lucida Console" panose="020B0609040504020204" pitchFamily="49" charset="0"/>
              </a:rPr>
              <a:t>                                      #Obs per Unit</a:t>
            </a:r>
          </a:p>
          <a:p>
            <a:pPr marL="0" indent="0">
              <a:buNone/>
            </a:pPr>
            <a:r>
              <a:rPr lang="en-US" sz="800" dirty="0" smtClean="0">
                <a:latin typeface="Lucida Console" panose="020B0609040504020204" pitchFamily="49" charset="0"/>
              </a:rPr>
              <a:t>                              ----------------------------</a:t>
            </a:r>
          </a:p>
          <a:p>
            <a:pPr marL="0" indent="0">
              <a:buNone/>
            </a:pPr>
            <a:r>
              <a:rPr lang="en-US" sz="800" dirty="0" smtClean="0">
                <a:latin typeface="Lucida Console" panose="020B0609040504020204" pitchFamily="49" charset="0"/>
              </a:rPr>
              <a:t>Stratum    #Units     #Obs      min       mean      max   </a:t>
            </a:r>
          </a:p>
          <a:p>
            <a:pPr marL="0" indent="0">
              <a:buNone/>
            </a:pPr>
            <a:r>
              <a:rPr lang="en-US" sz="800" dirty="0" smtClean="0">
                <a:latin typeface="Lucida Console" panose="020B0609040504020204" pitchFamily="49" charset="0"/>
              </a:rPr>
              <a:t>--------  --------  --------  --------  --------  --------</a:t>
            </a:r>
          </a:p>
          <a:p>
            <a:pPr marL="0" indent="0">
              <a:buNone/>
            </a:pPr>
            <a:r>
              <a:rPr lang="en-US" sz="800" dirty="0" smtClean="0">
                <a:latin typeface="Lucida Console" panose="020B0609040504020204" pitchFamily="49" charset="0"/>
              </a:rPr>
              <a:t>       1         6       319        30      53.2        69</a:t>
            </a:r>
          </a:p>
          <a:p>
            <a:pPr marL="0" indent="0">
              <a:buNone/>
            </a:pPr>
            <a:r>
              <a:rPr lang="en-US" sz="800" dirty="0" smtClean="0">
                <a:latin typeface="Lucida Console" panose="020B0609040504020204" pitchFamily="49" charset="0"/>
              </a:rPr>
              <a:t>       2         7       260        27      37.1        46</a:t>
            </a:r>
          </a:p>
          <a:p>
            <a:pPr marL="0" indent="0">
              <a:buNone/>
            </a:pPr>
            <a:r>
              <a:rPr lang="en-US" sz="800" dirty="0" smtClean="0">
                <a:latin typeface="Lucida Console" panose="020B0609040504020204" pitchFamily="49" charset="0"/>
              </a:rPr>
              <a:t>       3         6       323        51      53.8        58</a:t>
            </a:r>
          </a:p>
          <a:p>
            <a:pPr marL="0" indent="0">
              <a:buNone/>
            </a:pPr>
            <a:r>
              <a:rPr lang="en-US" sz="800" dirty="0" smtClean="0">
                <a:latin typeface="Lucida Console" panose="020B0609040504020204" pitchFamily="49" charset="0"/>
              </a:rPr>
              <a:t>       4         7       308        23      44.0        54</a:t>
            </a:r>
          </a:p>
          <a:p>
            <a:pPr marL="0" indent="0">
              <a:buNone/>
            </a:pPr>
            <a:r>
              <a:rPr lang="en-US" sz="800" dirty="0" smtClean="0">
                <a:latin typeface="Lucida Console" panose="020B0609040504020204" pitchFamily="49" charset="0"/>
              </a:rPr>
              <a:t>       5         7       340        30      48.6        70</a:t>
            </a:r>
          </a:p>
          <a:p>
            <a:pPr marL="0" indent="0">
              <a:buNone/>
            </a:pPr>
            <a:r>
              <a:rPr lang="en-US" sz="800" dirty="0" smtClean="0">
                <a:latin typeface="Lucida Console" panose="020B0609040504020204" pitchFamily="49" charset="0"/>
              </a:rPr>
              <a:t>       6         3       117        24      39.0        47</a:t>
            </a:r>
          </a:p>
          <a:p>
            <a:pPr marL="0" indent="0">
              <a:buNone/>
            </a:pPr>
            <a:r>
              <a:rPr lang="en-US" sz="800" dirty="0" smtClean="0">
                <a:latin typeface="Lucida Console" panose="020B0609040504020204" pitchFamily="49" charset="0"/>
              </a:rPr>
              <a:t>       7         2       136        60      68.0        76</a:t>
            </a:r>
          </a:p>
          <a:p>
            <a:pPr marL="0" indent="0">
              <a:buNone/>
            </a:pPr>
            <a:r>
              <a:rPr lang="en-US" sz="800" dirty="0" smtClean="0">
                <a:latin typeface="Lucida Console" panose="020B0609040504020204" pitchFamily="49" charset="0"/>
              </a:rPr>
              <a:t>--------  --------  --------  --------  --------  --------</a:t>
            </a:r>
          </a:p>
          <a:p>
            <a:pPr marL="0" indent="0">
              <a:buNone/>
            </a:pPr>
            <a:r>
              <a:rPr lang="en-US" sz="800" dirty="0" smtClean="0">
                <a:latin typeface="Lucida Console" panose="020B0609040504020204" pitchFamily="49" charset="0"/>
              </a:rPr>
              <a:t>       7        38     1,803        23      47.4        76</a:t>
            </a:r>
          </a:p>
          <a:p>
            <a:pPr marL="0" indent="0">
              <a:buNone/>
            </a:pPr>
            <a:endParaRPr lang="en-US" sz="800" dirty="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19</a:t>
            </a:fld>
            <a:endParaRPr lang="en-US"/>
          </a:p>
        </p:txBody>
      </p:sp>
    </p:spTree>
    <p:extLst>
      <p:ext uri="{BB962C8B-B14F-4D97-AF65-F5344CB8AC3E}">
        <p14:creationId xmlns:p14="http://schemas.microsoft.com/office/powerpoint/2010/main" val="1256854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23DE0C-7F5D-4022-BF3E-D3FF5893B5A2}" type="slidenum">
              <a:rPr lang="en-US" smtClean="0"/>
              <a:pPr>
                <a:defRPr/>
              </a:pPr>
              <a:t>2</a:t>
            </a:fld>
            <a:endParaRPr lang="en-US" dirty="0"/>
          </a:p>
        </p:txBody>
      </p:sp>
      <p:sp>
        <p:nvSpPr>
          <p:cNvPr id="5" name="Rectangle 2"/>
          <p:cNvSpPr txBox="1">
            <a:spLocks noChangeArrowheads="1"/>
          </p:cNvSpPr>
          <p:nvPr/>
        </p:nvSpPr>
        <p:spPr>
          <a:xfrm>
            <a:off x="457200" y="274638"/>
            <a:ext cx="8229600" cy="1143000"/>
          </a:xfrm>
          <a:prstGeom prst="rect">
            <a:avLst/>
          </a:prstGeom>
        </p:spPr>
        <p:txBody>
          <a:bodyPr lIns="76197" tIns="38098" rIns="76197" bIns="38098" rtlCol="0">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fontAlgn="auto" hangingPunct="1">
              <a:spcAft>
                <a:spcPts val="0"/>
              </a:spcAft>
              <a:defRPr/>
            </a:pPr>
            <a:r>
              <a:rPr lang="en-US" b="1" u="sng" dirty="0">
                <a:solidFill>
                  <a:srgbClr val="FFFF00"/>
                </a:solidFill>
                <a:effectLst>
                  <a:outerShdw blurRad="38100" dist="38100" dir="2700000" algn="tl">
                    <a:srgbClr val="FFFFFF"/>
                  </a:outerShdw>
                </a:effectLst>
              </a:rPr>
              <a:t>Analysis of Complex Sample Data</a:t>
            </a:r>
          </a:p>
        </p:txBody>
      </p:sp>
      <p:sp>
        <p:nvSpPr>
          <p:cNvPr id="4" name="Footer Placeholder 3"/>
          <p:cNvSpPr>
            <a:spLocks noGrp="1"/>
          </p:cNvSpPr>
          <p:nvPr>
            <p:ph type="ftr" sz="quarter" idx="11"/>
          </p:nvPr>
        </p:nvSpPr>
        <p:spPr/>
        <p:txBody>
          <a:bodyPr/>
          <a:lstStyle/>
          <a:p>
            <a:pPr>
              <a:defRPr/>
            </a:pPr>
            <a:endParaRPr lang="en-US" dirty="0"/>
          </a:p>
        </p:txBody>
      </p:sp>
      <p:pic>
        <p:nvPicPr>
          <p:cNvPr id="3" name="Picture 2"/>
          <p:cNvPicPr>
            <a:picLocks noChangeAspect="1"/>
          </p:cNvPicPr>
          <p:nvPr/>
        </p:nvPicPr>
        <p:blipFill>
          <a:blip r:embed="rId2"/>
          <a:stretch>
            <a:fillRect/>
          </a:stretch>
        </p:blipFill>
        <p:spPr>
          <a:xfrm>
            <a:off x="1769593" y="1143000"/>
            <a:ext cx="5659908" cy="5256018"/>
          </a:xfrm>
          <a:prstGeom prst="rect">
            <a:avLst/>
          </a:prstGeom>
        </p:spPr>
      </p:pic>
    </p:spTree>
    <p:extLst>
      <p:ext uri="{BB962C8B-B14F-4D97-AF65-F5344CB8AC3E}">
        <p14:creationId xmlns:p14="http://schemas.microsoft.com/office/powerpoint/2010/main" val="1099731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Exploration of Weight Variable</a:t>
            </a:r>
            <a:endParaRPr lang="en-US" sz="2800" dirty="0"/>
          </a:p>
        </p:txBody>
      </p:sp>
      <p:sp>
        <p:nvSpPr>
          <p:cNvPr id="3" name="Content Placeholder 2"/>
          <p:cNvSpPr>
            <a:spLocks noGrp="1"/>
          </p:cNvSpPr>
          <p:nvPr>
            <p:ph sz="half" idx="1"/>
          </p:nvPr>
        </p:nvSpPr>
        <p:spPr/>
        <p:txBody>
          <a:bodyPr>
            <a:normAutofit/>
          </a:bodyPr>
          <a:lstStyle/>
          <a:p>
            <a:pPr marL="0" indent="0">
              <a:buNone/>
            </a:pPr>
            <a:r>
              <a:rPr lang="en-US" sz="800" dirty="0" smtClean="0">
                <a:latin typeface="Lucida Console" panose="020B0609040504020204" pitchFamily="49" charset="0"/>
              </a:rPr>
              <a:t>* examine weight prior to use in analysis </a:t>
            </a:r>
          </a:p>
          <a:p>
            <a:pPr marL="0" indent="0">
              <a:buNone/>
            </a:pPr>
            <a:r>
              <a:rPr lang="en-US" sz="800" dirty="0" smtClean="0">
                <a:latin typeface="Lucida Console" panose="020B0609040504020204" pitchFamily="49" charset="0"/>
              </a:rPr>
              <a:t>. sum wgt, detail</a:t>
            </a:r>
          </a:p>
          <a:p>
            <a:pPr marL="0" indent="0">
              <a:buNone/>
            </a:pPr>
            <a:r>
              <a:rPr lang="en-US" sz="800" dirty="0" smtClean="0">
                <a:latin typeface="Lucida Console" panose="020B0609040504020204" pitchFamily="49" charset="0"/>
              </a:rPr>
              <a:t> </a:t>
            </a: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wgt</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Percentiles      Smallest</a:t>
            </a:r>
          </a:p>
          <a:p>
            <a:pPr marL="0" indent="0">
              <a:buNone/>
            </a:pPr>
            <a:r>
              <a:rPr lang="en-US" sz="800" dirty="0">
                <a:latin typeface="Lucida Console" panose="020B0609040504020204" pitchFamily="49" charset="0"/>
              </a:rPr>
              <a:t> 1%     16.75312       </a:t>
            </a:r>
            <a:r>
              <a:rPr lang="en-US" sz="800" b="1" dirty="0">
                <a:latin typeface="Lucida Console" panose="020B0609040504020204" pitchFamily="49" charset="0"/>
              </a:rPr>
              <a:t>16.75312</a:t>
            </a:r>
          </a:p>
          <a:p>
            <a:pPr marL="0" indent="0">
              <a:buNone/>
            </a:pPr>
            <a:r>
              <a:rPr lang="en-US" sz="800" dirty="0">
                <a:latin typeface="Lucida Console" panose="020B0609040504020204" pitchFamily="49" charset="0"/>
              </a:rPr>
              <a:t> 5%     19.70071       16.75312</a:t>
            </a:r>
          </a:p>
          <a:p>
            <a:pPr marL="0" indent="0">
              <a:buNone/>
            </a:pPr>
            <a:r>
              <a:rPr lang="en-US" sz="800" dirty="0">
                <a:latin typeface="Lucida Console" panose="020B0609040504020204" pitchFamily="49" charset="0"/>
              </a:rPr>
              <a:t>10%     23.08841       16.75312       Obs               </a:t>
            </a:r>
            <a:r>
              <a:rPr lang="en-US" sz="800" b="1" dirty="0" smtClean="0">
                <a:latin typeface="Lucida Console" panose="020B0609040504020204" pitchFamily="49" charset="0"/>
              </a:rPr>
              <a:t>1,803</a:t>
            </a:r>
          </a:p>
          <a:p>
            <a:pPr marL="0" indent="0">
              <a:buNone/>
            </a:pPr>
            <a:r>
              <a:rPr lang="en-US" sz="800" dirty="0" smtClean="0">
                <a:latin typeface="Lucida Console" panose="020B0609040504020204" pitchFamily="49" charset="0"/>
              </a:rPr>
              <a:t>25</a:t>
            </a:r>
            <a:r>
              <a:rPr lang="en-US" sz="800" dirty="0">
                <a:latin typeface="Lucida Console" panose="020B0609040504020204" pitchFamily="49" charset="0"/>
              </a:rPr>
              <a:t>%     27.29081       16.75312       Sum of Wgt.       1,803</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50%     30.51513                      Mean           </a:t>
            </a:r>
            <a:r>
              <a:rPr lang="en-US" sz="800" b="1" dirty="0">
                <a:latin typeface="Lucida Console" panose="020B0609040504020204" pitchFamily="49" charset="0"/>
              </a:rPr>
              <a:t>34.38912</a:t>
            </a:r>
          </a:p>
          <a:p>
            <a:pPr marL="0" indent="0">
              <a:buNone/>
            </a:pPr>
            <a:r>
              <a:rPr lang="en-US" sz="800" dirty="0">
                <a:latin typeface="Lucida Console" panose="020B0609040504020204" pitchFamily="49" charset="0"/>
              </a:rPr>
              <a:t>                        Largest       Std. Dev.      10.72349</a:t>
            </a:r>
          </a:p>
          <a:p>
            <a:pPr marL="0" indent="0">
              <a:buNone/>
            </a:pPr>
            <a:r>
              <a:rPr lang="en-US" sz="800" dirty="0">
                <a:latin typeface="Lucida Console" panose="020B0609040504020204" pitchFamily="49" charset="0"/>
              </a:rPr>
              <a:t>75%      39.6687       61.55546</a:t>
            </a:r>
          </a:p>
          <a:p>
            <a:pPr marL="0" indent="0">
              <a:buNone/>
            </a:pPr>
            <a:r>
              <a:rPr lang="en-US" sz="800" dirty="0">
                <a:latin typeface="Lucida Console" panose="020B0609040504020204" pitchFamily="49" charset="0"/>
              </a:rPr>
              <a:t>90%     51.53344       61.55546       Variance       114.9933</a:t>
            </a:r>
          </a:p>
          <a:p>
            <a:pPr marL="0" indent="0">
              <a:buNone/>
            </a:pPr>
            <a:r>
              <a:rPr lang="en-US" sz="800" dirty="0">
                <a:latin typeface="Lucida Console" panose="020B0609040504020204" pitchFamily="49" charset="0"/>
              </a:rPr>
              <a:t>95%     54.69457       61.55546       Skewness       .7266384</a:t>
            </a:r>
          </a:p>
          <a:p>
            <a:pPr marL="0" indent="0">
              <a:buNone/>
            </a:pPr>
            <a:r>
              <a:rPr lang="en-US" sz="800" dirty="0">
                <a:latin typeface="Lucida Console" panose="020B0609040504020204" pitchFamily="49" charset="0"/>
              </a:rPr>
              <a:t>99%     61.55546       </a:t>
            </a:r>
            <a:r>
              <a:rPr lang="en-US" sz="800" b="1" dirty="0">
                <a:latin typeface="Lucida Console" panose="020B0609040504020204" pitchFamily="49" charset="0"/>
              </a:rPr>
              <a:t>61.55546 </a:t>
            </a:r>
            <a:r>
              <a:rPr lang="en-US" sz="800" dirty="0">
                <a:latin typeface="Lucida Console" panose="020B0609040504020204" pitchFamily="49" charset="0"/>
              </a:rPr>
              <a:t>      Kurtosis       2.749682</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total wgt</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Total estimation                  Number of obs   =      1,803</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      Total   Std. Err.     [95% Conf. Interval]</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wgt |   </a:t>
            </a:r>
            <a:r>
              <a:rPr lang="en-US" sz="800" b="1" dirty="0">
                <a:latin typeface="Lucida Console" panose="020B0609040504020204" pitchFamily="49" charset="0"/>
              </a:rPr>
              <a:t>62003.59</a:t>
            </a:r>
            <a:r>
              <a:rPr lang="en-US" sz="800" dirty="0">
                <a:latin typeface="Lucida Console" panose="020B0609040504020204" pitchFamily="49" charset="0"/>
              </a:rPr>
              <a:t>   455.3383      61110.54    62896.64</a:t>
            </a:r>
          </a:p>
          <a:p>
            <a:pPr marL="0" indent="0">
              <a:buNone/>
            </a:pPr>
            <a:endParaRPr lang="en-US" sz="800" dirty="0" smtClean="0">
              <a:latin typeface="Lucida Console" panose="020B0609040504020204" pitchFamily="49" charset="0"/>
            </a:endParaRPr>
          </a:p>
        </p:txBody>
      </p:sp>
      <p:sp>
        <p:nvSpPr>
          <p:cNvPr id="5" name="Content Placeholder 4"/>
          <p:cNvSpPr>
            <a:spLocks noGrp="1"/>
          </p:cNvSpPr>
          <p:nvPr>
            <p:ph sz="half" idx="2"/>
          </p:nvPr>
        </p:nvSpPr>
        <p:spPr/>
        <p:txBody>
          <a:bodyPr>
            <a:normAutofit/>
          </a:bodyPr>
          <a:lstStyle/>
          <a:p>
            <a:pPr marL="0" indent="0">
              <a:buNone/>
            </a:pPr>
            <a:r>
              <a:rPr lang="en-US" sz="800" dirty="0">
                <a:latin typeface="Lucida Console" panose="020B0609040504020204" pitchFamily="49" charset="0"/>
              </a:rPr>
              <a:t>. histogram wgt, normal title (Histogram of Probability Weight) </a:t>
            </a:r>
          </a:p>
          <a:p>
            <a:pPr marL="0" indent="0">
              <a:buNone/>
            </a:pPr>
            <a:endParaRPr lang="en-US" sz="800" dirty="0"/>
          </a:p>
        </p:txBody>
      </p:sp>
      <p:sp>
        <p:nvSpPr>
          <p:cNvPr id="4" name="Slide Number Placeholder 3"/>
          <p:cNvSpPr>
            <a:spLocks noGrp="1"/>
          </p:cNvSpPr>
          <p:nvPr>
            <p:ph type="sldNum" sz="quarter" idx="12"/>
          </p:nvPr>
        </p:nvSpPr>
        <p:spPr/>
        <p:txBody>
          <a:bodyPr/>
          <a:lstStyle/>
          <a:p>
            <a:fld id="{F6BB3010-48F5-458F-94C3-3B1F44C20A93}" type="slidenum">
              <a:rPr lang="en-US" smtClean="0"/>
              <a:t>20</a:t>
            </a:fld>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2057400"/>
            <a:ext cx="438785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9399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Variable Construction: Sum of Hours of Homework Per Day Spent on Math, English, Science, Arabic, Other Homework</a:t>
            </a:r>
            <a:endParaRPr lang="en-US" dirty="0"/>
          </a:p>
        </p:txBody>
      </p:sp>
      <p:sp>
        <p:nvSpPr>
          <p:cNvPr id="3" name="Content Placeholder 2"/>
          <p:cNvSpPr>
            <a:spLocks noGrp="1"/>
          </p:cNvSpPr>
          <p:nvPr>
            <p:ph idx="1"/>
          </p:nvPr>
        </p:nvSpPr>
        <p:spPr/>
        <p:txBody>
          <a:bodyPr>
            <a:normAutofit fontScale="77500" lnSpcReduction="20000"/>
          </a:bodyPr>
          <a:lstStyle/>
          <a:p>
            <a:r>
              <a:rPr lang="en-US" sz="2100" b="1" dirty="0" smtClean="0"/>
              <a:t>egen </a:t>
            </a:r>
            <a:r>
              <a:rPr lang="en-US" sz="2100" dirty="0" smtClean="0"/>
              <a:t>is extended variable generation, produces a row total of the variables in the parentheses with </a:t>
            </a:r>
            <a:r>
              <a:rPr lang="en-US" sz="2100" b="1" dirty="0" smtClean="0"/>
              <a:t>, missing </a:t>
            </a:r>
            <a:r>
              <a:rPr lang="en-US" sz="2100" dirty="0" smtClean="0"/>
              <a:t>option: includes missing in final variable rather than setting it to zero</a:t>
            </a:r>
          </a:p>
          <a:p>
            <a:pPr marL="0" indent="0">
              <a:buNone/>
            </a:pPr>
            <a:endParaRPr lang="en-US" sz="1000" dirty="0" smtClean="0">
              <a:latin typeface="Lucida Console" panose="020B0609040504020204" pitchFamily="49" charset="0"/>
            </a:endParaRPr>
          </a:p>
          <a:p>
            <a:pPr marL="0" indent="0">
              <a:buNone/>
            </a:pPr>
            <a:r>
              <a:rPr lang="en-US" sz="1000" dirty="0" smtClean="0">
                <a:latin typeface="Lucida Console" panose="020B0609040504020204" pitchFamily="49" charset="0"/>
              </a:rPr>
              <a:t>. egen sum_hw_perdayf = rowtotal(hm_math hm_english hm_science hm_arabic hm_other)</a:t>
            </a:r>
            <a:r>
              <a:rPr lang="en-US" sz="1000" b="1" dirty="0" smtClean="0">
                <a:latin typeface="Lucida Console" panose="020B0609040504020204" pitchFamily="49" charset="0"/>
              </a:rPr>
              <a:t>, missing  </a:t>
            </a:r>
            <a:r>
              <a:rPr lang="en-US" sz="1000" dirty="0" smtClean="0">
                <a:latin typeface="Lucida Console" panose="020B0609040504020204" pitchFamily="49" charset="0"/>
              </a:rPr>
              <a:t>(75 missing values generated)</a:t>
            </a:r>
          </a:p>
          <a:p>
            <a:pPr marL="0" indent="0">
              <a:buNone/>
            </a:pPr>
            <a:endParaRPr lang="en-US" sz="1000" dirty="0" smtClean="0">
              <a:latin typeface="Lucida Console" panose="020B0609040504020204" pitchFamily="49" charset="0"/>
            </a:endParaRPr>
          </a:p>
          <a:p>
            <a:pPr marL="0" indent="0">
              <a:buNone/>
            </a:pPr>
            <a:r>
              <a:rPr lang="en-US" sz="1000" dirty="0" smtClean="0">
                <a:latin typeface="Lucida Console" panose="020B0609040504020204" pitchFamily="49" charset="0"/>
              </a:rPr>
              <a:t>. tab sum_hw_perdayf</a:t>
            </a:r>
          </a:p>
          <a:p>
            <a:pPr marL="0" indent="0">
              <a:buNone/>
            </a:pPr>
            <a:endParaRPr lang="en-US" sz="1000" dirty="0" smtClean="0">
              <a:latin typeface="Lucida Console" panose="020B0609040504020204" pitchFamily="49" charset="0"/>
            </a:endParaRPr>
          </a:p>
          <a:p>
            <a:pPr marL="0" indent="0">
              <a:buNone/>
            </a:pPr>
            <a:r>
              <a:rPr lang="en-US" sz="1000" dirty="0" smtClean="0">
                <a:latin typeface="Lucida Console" panose="020B0609040504020204" pitchFamily="49" charset="0"/>
              </a:rPr>
              <a:t>sum_hw_perd |</a:t>
            </a:r>
          </a:p>
          <a:p>
            <a:pPr marL="0" indent="0">
              <a:buNone/>
            </a:pPr>
            <a:r>
              <a:rPr lang="en-US" sz="1000" dirty="0" smtClean="0">
                <a:latin typeface="Lucida Console" panose="020B0609040504020204" pitchFamily="49" charset="0"/>
              </a:rPr>
              <a:t>        ayf |      Freq.     Percent        Cum.</a:t>
            </a:r>
          </a:p>
          <a:p>
            <a:pPr marL="0" indent="0">
              <a:buNone/>
            </a:pPr>
            <a:r>
              <a:rPr lang="en-US" sz="1000" dirty="0" smtClean="0">
                <a:latin typeface="Lucida Console" panose="020B0609040504020204" pitchFamily="49" charset="0"/>
              </a:rPr>
              <a:t>------------+-----------------------------------</a:t>
            </a:r>
          </a:p>
          <a:p>
            <a:pPr marL="0" indent="0">
              <a:buNone/>
            </a:pPr>
            <a:r>
              <a:rPr lang="en-US" sz="1000" dirty="0" smtClean="0">
                <a:latin typeface="Lucida Console" panose="020B0609040504020204" pitchFamily="49" charset="0"/>
              </a:rPr>
              <a:t>          0 |         35        2.03        2.03</a:t>
            </a:r>
          </a:p>
          <a:p>
            <a:pPr marL="0" indent="0">
              <a:buNone/>
            </a:pPr>
            <a:r>
              <a:rPr lang="en-US" sz="1000" dirty="0" smtClean="0">
                <a:latin typeface="Lucida Console" panose="020B0609040504020204" pitchFamily="49" charset="0"/>
              </a:rPr>
              <a:t>         .5 |          9        0.52        2.55</a:t>
            </a:r>
          </a:p>
          <a:p>
            <a:pPr marL="0" indent="0">
              <a:buNone/>
            </a:pPr>
            <a:r>
              <a:rPr lang="en-US" sz="1000" dirty="0" smtClean="0">
                <a:latin typeface="Lucida Console" panose="020B0609040504020204" pitchFamily="49" charset="0"/>
              </a:rPr>
              <a:t>...</a:t>
            </a:r>
          </a:p>
          <a:p>
            <a:pPr marL="0" indent="0">
              <a:buNone/>
            </a:pPr>
            <a:endParaRPr lang="en-US" sz="1000" dirty="0">
              <a:latin typeface="Lucida Console" panose="020B0609040504020204" pitchFamily="49" charset="0"/>
            </a:endParaRPr>
          </a:p>
          <a:p>
            <a:pPr marL="0" indent="0">
              <a:buNone/>
            </a:pPr>
            <a:r>
              <a:rPr lang="en-US" sz="1000" dirty="0" smtClean="0">
                <a:latin typeface="Lucida Console" panose="020B0609040504020204" pitchFamily="49" charset="0"/>
              </a:rPr>
              <a:t>         20 |          4        0.23       98.21</a:t>
            </a:r>
          </a:p>
          <a:p>
            <a:pPr marL="0" indent="0">
              <a:buNone/>
            </a:pPr>
            <a:r>
              <a:rPr lang="en-US" sz="1000" dirty="0" smtClean="0">
                <a:latin typeface="Lucida Console" panose="020B0609040504020204" pitchFamily="49" charset="0"/>
              </a:rPr>
              <a:t>         21 |          3        0.17       98.38</a:t>
            </a:r>
          </a:p>
          <a:p>
            <a:pPr marL="0" indent="0">
              <a:buNone/>
            </a:pPr>
            <a:r>
              <a:rPr lang="en-US" sz="1000" dirty="0" smtClean="0">
                <a:latin typeface="Lucida Console" panose="020B0609040504020204" pitchFamily="49" charset="0"/>
              </a:rPr>
              <a:t>       21.5 |          1        0.06       98.44</a:t>
            </a:r>
          </a:p>
          <a:p>
            <a:pPr marL="0" indent="0">
              <a:buNone/>
            </a:pPr>
            <a:r>
              <a:rPr lang="en-US" sz="1000" dirty="0" smtClean="0">
                <a:latin typeface="Lucida Console" panose="020B0609040504020204" pitchFamily="49" charset="0"/>
              </a:rPr>
              <a:t>       22.5 |          1        0.06       98.50</a:t>
            </a:r>
          </a:p>
          <a:p>
            <a:pPr marL="0" indent="0">
              <a:buNone/>
            </a:pPr>
            <a:r>
              <a:rPr lang="en-US" sz="1000" dirty="0" smtClean="0">
                <a:latin typeface="Lucida Console" panose="020B0609040504020204" pitchFamily="49" charset="0"/>
              </a:rPr>
              <a:t>         23 |          1        0.06       98.55</a:t>
            </a:r>
          </a:p>
          <a:p>
            <a:pPr marL="0" indent="0">
              <a:buNone/>
            </a:pPr>
            <a:r>
              <a:rPr lang="en-US" sz="1000" dirty="0" smtClean="0">
                <a:latin typeface="Lucida Console" panose="020B0609040504020204" pitchFamily="49" charset="0"/>
              </a:rPr>
              <a:t>         24 |          2        0.12       98.67</a:t>
            </a:r>
          </a:p>
          <a:p>
            <a:pPr marL="0" indent="0">
              <a:buNone/>
            </a:pPr>
            <a:r>
              <a:rPr lang="en-US" sz="1000" dirty="0" smtClean="0">
                <a:latin typeface="Lucida Console" panose="020B0609040504020204" pitchFamily="49" charset="0"/>
              </a:rPr>
              <a:t>         25 |          6        0.35       99.02</a:t>
            </a:r>
          </a:p>
          <a:p>
            <a:pPr marL="0" indent="0">
              <a:buNone/>
            </a:pPr>
            <a:r>
              <a:rPr lang="en-US" sz="1000" dirty="0" smtClean="0">
                <a:latin typeface="Lucida Console" panose="020B0609040504020204" pitchFamily="49" charset="0"/>
              </a:rPr>
              <a:t>         26 |          1        0.06       99.07</a:t>
            </a:r>
          </a:p>
          <a:p>
            <a:pPr marL="0" indent="0">
              <a:buNone/>
            </a:pPr>
            <a:r>
              <a:rPr lang="en-US" sz="1000" dirty="0" smtClean="0">
                <a:latin typeface="Lucida Console" panose="020B0609040504020204" pitchFamily="49" charset="0"/>
              </a:rPr>
              <a:t>         29 |          1        0.06       99.13</a:t>
            </a:r>
          </a:p>
          <a:p>
            <a:pPr marL="0" indent="0">
              <a:buNone/>
            </a:pPr>
            <a:r>
              <a:rPr lang="en-US" sz="1000" dirty="0" smtClean="0">
                <a:latin typeface="Lucida Console" panose="020B0609040504020204" pitchFamily="49" charset="0"/>
              </a:rPr>
              <a:t>         31 |          1        0.06       99.19</a:t>
            </a:r>
          </a:p>
          <a:p>
            <a:pPr marL="0" indent="0">
              <a:buNone/>
            </a:pPr>
            <a:r>
              <a:rPr lang="en-US" sz="1000" dirty="0" smtClean="0">
                <a:latin typeface="Lucida Console" panose="020B0609040504020204" pitchFamily="49" charset="0"/>
              </a:rPr>
              <a:t>         33 |          2        0.12       99.31</a:t>
            </a:r>
          </a:p>
          <a:p>
            <a:pPr marL="0" indent="0">
              <a:buNone/>
            </a:pPr>
            <a:r>
              <a:rPr lang="en-US" sz="1000" dirty="0" smtClean="0">
                <a:latin typeface="Lucida Console" panose="020B0609040504020204" pitchFamily="49" charset="0"/>
              </a:rPr>
              <a:t>         34 |          1        0.06       99.36</a:t>
            </a:r>
          </a:p>
          <a:p>
            <a:pPr marL="0" indent="0">
              <a:buNone/>
            </a:pPr>
            <a:r>
              <a:rPr lang="en-US" sz="1000" dirty="0" smtClean="0">
                <a:latin typeface="Lucida Console" panose="020B0609040504020204" pitchFamily="49" charset="0"/>
              </a:rPr>
              <a:t>         35 |          1        0.06       99.42</a:t>
            </a:r>
          </a:p>
          <a:p>
            <a:pPr marL="0" indent="0">
              <a:buNone/>
            </a:pPr>
            <a:r>
              <a:rPr lang="en-US" sz="1000" dirty="0" smtClean="0">
                <a:latin typeface="Lucida Console" panose="020B0609040504020204" pitchFamily="49" charset="0"/>
              </a:rPr>
              <a:t>         40 |          1        0.06       99.48</a:t>
            </a:r>
          </a:p>
          <a:p>
            <a:pPr marL="0" indent="0">
              <a:buNone/>
            </a:pPr>
            <a:r>
              <a:rPr lang="en-US" sz="1000" dirty="0" smtClean="0">
                <a:latin typeface="Lucida Console" panose="020B0609040504020204" pitchFamily="49" charset="0"/>
              </a:rPr>
              <a:t>         41 |          1        0.06       99.54</a:t>
            </a:r>
          </a:p>
          <a:p>
            <a:pPr marL="0" indent="0">
              <a:buNone/>
            </a:pPr>
            <a:r>
              <a:rPr lang="en-US" sz="1000" dirty="0" smtClean="0">
                <a:latin typeface="Lucida Console" panose="020B0609040504020204" pitchFamily="49" charset="0"/>
              </a:rPr>
              <a:t>         50 |          8        0.46      100.00</a:t>
            </a:r>
          </a:p>
          <a:p>
            <a:pPr marL="0" indent="0">
              <a:buNone/>
            </a:pPr>
            <a:r>
              <a:rPr lang="en-US" sz="1000" dirty="0" smtClean="0">
                <a:latin typeface="Lucida Console" panose="020B0609040504020204" pitchFamily="49" charset="0"/>
              </a:rPr>
              <a:t>------------+-----------------------------------</a:t>
            </a:r>
          </a:p>
          <a:p>
            <a:pPr marL="0" indent="0">
              <a:buNone/>
            </a:pPr>
            <a:r>
              <a:rPr lang="en-US" sz="1000" dirty="0" smtClean="0">
                <a:latin typeface="Lucida Console" panose="020B0609040504020204" pitchFamily="49" charset="0"/>
              </a:rPr>
              <a:t>      Total |      1,728      100.00</a:t>
            </a:r>
          </a:p>
          <a:p>
            <a:pPr marL="0" indent="0">
              <a:buNone/>
            </a:pPr>
            <a:endParaRPr lang="en-US" sz="1200" dirty="0"/>
          </a:p>
        </p:txBody>
      </p:sp>
      <p:sp>
        <p:nvSpPr>
          <p:cNvPr id="4" name="Rectangle 3"/>
          <p:cNvSpPr/>
          <p:nvPr/>
        </p:nvSpPr>
        <p:spPr>
          <a:xfrm>
            <a:off x="4724400" y="4114800"/>
            <a:ext cx="3505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Values &gt; 20 are unrealistic, will be trimmed to 20 in next step.  </a:t>
            </a:r>
            <a:endParaRPr lang="en-US" dirty="0"/>
          </a:p>
        </p:txBody>
      </p:sp>
      <p:sp>
        <p:nvSpPr>
          <p:cNvPr id="5" name="Slide Number Placeholder 4"/>
          <p:cNvSpPr>
            <a:spLocks noGrp="1"/>
          </p:cNvSpPr>
          <p:nvPr>
            <p:ph type="sldNum" sz="quarter" idx="12"/>
          </p:nvPr>
        </p:nvSpPr>
        <p:spPr/>
        <p:txBody>
          <a:bodyPr/>
          <a:lstStyle/>
          <a:p>
            <a:fld id="{F6BB3010-48F5-458F-94C3-3B1F44C20A93}" type="slidenum">
              <a:rPr lang="en-US" smtClean="0"/>
              <a:t>21</a:t>
            </a:fld>
            <a:endParaRPr lang="en-US"/>
          </a:p>
        </p:txBody>
      </p:sp>
    </p:spTree>
    <p:extLst>
      <p:ext uri="{BB962C8B-B14F-4D97-AF65-F5344CB8AC3E}">
        <p14:creationId xmlns:p14="http://schemas.microsoft.com/office/powerpoint/2010/main" val="792422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Trimming Homework Per Day Variable</a:t>
            </a:r>
            <a:endParaRPr lang="en-US" dirty="0"/>
          </a:p>
        </p:txBody>
      </p:sp>
      <p:sp>
        <p:nvSpPr>
          <p:cNvPr id="3" name="Content Placeholder 2"/>
          <p:cNvSpPr>
            <a:spLocks noGrp="1"/>
          </p:cNvSpPr>
          <p:nvPr>
            <p:ph idx="1"/>
          </p:nvPr>
        </p:nvSpPr>
        <p:spPr/>
        <p:txBody>
          <a:bodyPr>
            <a:normAutofit/>
          </a:bodyPr>
          <a:lstStyle/>
          <a:p>
            <a:endParaRPr lang="en-US" dirty="0" smtClean="0"/>
          </a:p>
          <a:p>
            <a:pPr marL="0" indent="0">
              <a:buNone/>
            </a:pPr>
            <a:r>
              <a:rPr lang="en-US" sz="800" dirty="0" smtClean="0">
                <a:latin typeface="Lucida Console" panose="020B0609040504020204" pitchFamily="49" charset="0"/>
              </a:rPr>
              <a:t>* trim at 20 if &gt; 20 hours per day and less than missing (highest value in Stata)</a:t>
            </a:r>
          </a:p>
          <a:p>
            <a:pPr marL="0" indent="0">
              <a:buNone/>
            </a:pPr>
            <a:r>
              <a:rPr lang="en-US" sz="800" dirty="0" smtClean="0">
                <a:latin typeface="Lucida Console" panose="020B0609040504020204" pitchFamily="49" charset="0"/>
              </a:rPr>
              <a:t>. gen sum_hw_perdayt = sum_hw_perdayf </a:t>
            </a:r>
          </a:p>
          <a:p>
            <a:pPr marL="0" indent="0">
              <a:buNone/>
            </a:pPr>
            <a:r>
              <a:rPr lang="en-US" sz="800" dirty="0" smtClean="0">
                <a:latin typeface="Lucida Console" panose="020B0609040504020204" pitchFamily="49" charset="0"/>
              </a:rPr>
              <a:t>. replace sum_hw_perdayt=20 if sum_hw_perdayf &gt; 20 &amp; sum_hw_perdayf &lt; .  </a:t>
            </a:r>
          </a:p>
          <a:p>
            <a:pPr marL="0" indent="0">
              <a:buNone/>
            </a:pPr>
            <a:r>
              <a:rPr lang="en-US" sz="800" dirty="0" smtClean="0">
                <a:latin typeface="Lucida Console" panose="020B0609040504020204" pitchFamily="49" charset="0"/>
              </a:rPr>
              <a:t>* check results of trimming </a:t>
            </a:r>
          </a:p>
          <a:p>
            <a:pPr marL="0" indent="0">
              <a:buNone/>
            </a:pPr>
            <a:r>
              <a:rPr lang="en-US" sz="800" dirty="0" smtClean="0">
                <a:latin typeface="Lucida Console" panose="020B0609040504020204" pitchFamily="49" charset="0"/>
              </a:rPr>
              <a:t>. tab sum_hw_perdayt </a:t>
            </a:r>
          </a:p>
          <a:p>
            <a:pPr marL="0" indent="0">
              <a:buNone/>
            </a:pPr>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sum_hw_perd |</a:t>
            </a:r>
          </a:p>
          <a:p>
            <a:pPr marL="0" indent="0">
              <a:buNone/>
            </a:pPr>
            <a:r>
              <a:rPr lang="en-US" sz="800" dirty="0" smtClean="0">
                <a:latin typeface="Lucida Console" panose="020B0609040504020204" pitchFamily="49" charset="0"/>
              </a:rPr>
              <a:t>        ayt |      Freq.     Percent        Cum.</a:t>
            </a:r>
          </a:p>
          <a:p>
            <a:pPr marL="0" indent="0">
              <a:buNone/>
            </a:pPr>
            <a:r>
              <a:rPr lang="en-US" sz="800" dirty="0" smtClean="0">
                <a:latin typeface="Lucida Console" panose="020B0609040504020204" pitchFamily="49" charset="0"/>
              </a:rPr>
              <a:t>------------+-----------------------------------</a:t>
            </a:r>
          </a:p>
          <a:p>
            <a:pPr marL="0" indent="0">
              <a:buNone/>
            </a:pPr>
            <a:r>
              <a:rPr lang="en-US" sz="800" dirty="0" smtClean="0">
                <a:latin typeface="Lucida Console" panose="020B0609040504020204" pitchFamily="49" charset="0"/>
              </a:rPr>
              <a:t>          0 |         35        2.03        2.03</a:t>
            </a:r>
          </a:p>
          <a:p>
            <a:pPr marL="0" indent="0">
              <a:buNone/>
            </a:pPr>
            <a:r>
              <a:rPr lang="en-US" sz="800" dirty="0" smtClean="0">
                <a:latin typeface="Lucida Console" panose="020B0609040504020204" pitchFamily="49" charset="0"/>
              </a:rPr>
              <a:t>         .5 |          9        0.52        2.55</a:t>
            </a:r>
          </a:p>
          <a:p>
            <a:pPr marL="0" indent="0">
              <a:buNone/>
            </a:pPr>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a:t>
            </a:r>
          </a:p>
          <a:p>
            <a:pPr marL="0" indent="0">
              <a:buNone/>
            </a:pPr>
            <a:r>
              <a:rPr lang="en-US" sz="800" dirty="0" smtClean="0">
                <a:latin typeface="Lucida Console" panose="020B0609040504020204" pitchFamily="49" charset="0"/>
              </a:rPr>
              <a:t>......</a:t>
            </a:r>
          </a:p>
          <a:p>
            <a:pPr marL="0" indent="0">
              <a:buNone/>
            </a:pPr>
            <a:r>
              <a:rPr lang="en-US" sz="800" dirty="0" smtClean="0">
                <a:latin typeface="Lucida Console" panose="020B0609040504020204" pitchFamily="49" charset="0"/>
              </a:rPr>
              <a:t>......</a:t>
            </a:r>
          </a:p>
          <a:p>
            <a:pPr marL="0" indent="0">
              <a:buNone/>
            </a:pPr>
            <a:endParaRPr lang="en-US" sz="800" dirty="0">
              <a:latin typeface="Lucida Console" panose="020B0609040504020204" pitchFamily="49" charset="0"/>
            </a:endParaRPr>
          </a:p>
          <a:p>
            <a:pPr marL="0" indent="0">
              <a:buNone/>
            </a:pPr>
            <a:r>
              <a:rPr lang="en-US" sz="800" dirty="0" smtClean="0">
                <a:latin typeface="Lucida Console" panose="020B0609040504020204" pitchFamily="49" charset="0"/>
              </a:rPr>
              <a:t>       18.5 |          1        0.06       97.74</a:t>
            </a:r>
          </a:p>
          <a:p>
            <a:pPr marL="0" indent="0">
              <a:buNone/>
            </a:pPr>
            <a:r>
              <a:rPr lang="en-US" sz="800" dirty="0" smtClean="0">
                <a:latin typeface="Lucida Console" panose="020B0609040504020204" pitchFamily="49" charset="0"/>
              </a:rPr>
              <a:t>         19 |          4        0.23       97.97</a:t>
            </a:r>
          </a:p>
          <a:p>
            <a:pPr marL="0" indent="0">
              <a:buNone/>
            </a:pPr>
            <a:r>
              <a:rPr lang="en-US" sz="800" dirty="0" smtClean="0">
                <a:latin typeface="Lucida Console" panose="020B0609040504020204" pitchFamily="49" charset="0"/>
              </a:rPr>
              <a:t>         20 |         35        2.03      100.00</a:t>
            </a:r>
          </a:p>
          <a:p>
            <a:pPr marL="0" indent="0">
              <a:buNone/>
            </a:pPr>
            <a:endParaRPr lang="en-US" sz="900" dirty="0"/>
          </a:p>
        </p:txBody>
      </p:sp>
      <p:sp>
        <p:nvSpPr>
          <p:cNvPr id="4" name="Slide Number Placeholder 3"/>
          <p:cNvSpPr>
            <a:spLocks noGrp="1"/>
          </p:cNvSpPr>
          <p:nvPr>
            <p:ph type="sldNum" sz="quarter" idx="12"/>
          </p:nvPr>
        </p:nvSpPr>
        <p:spPr/>
        <p:txBody>
          <a:bodyPr/>
          <a:lstStyle/>
          <a:p>
            <a:fld id="{F6BB3010-48F5-458F-94C3-3B1F44C20A93}" type="slidenum">
              <a:rPr lang="en-US" smtClean="0"/>
              <a:t>22</a:t>
            </a:fld>
            <a:endParaRPr lang="en-US"/>
          </a:p>
        </p:txBody>
      </p:sp>
    </p:spTree>
    <p:extLst>
      <p:ext uri="{BB962C8B-B14F-4D97-AF65-F5344CB8AC3E}">
        <p14:creationId xmlns:p14="http://schemas.microsoft.com/office/powerpoint/2010/main" val="36027367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Weighted Histogram of Trimmed Sum of Hours Spent on Homework Per Day</a:t>
            </a:r>
            <a:endParaRPr lang="en-US" dirty="0"/>
          </a:p>
        </p:txBody>
      </p:sp>
      <p:sp>
        <p:nvSpPr>
          <p:cNvPr id="3" name="Content Placeholder 2"/>
          <p:cNvSpPr>
            <a:spLocks noGrp="1"/>
          </p:cNvSpPr>
          <p:nvPr>
            <p:ph idx="1"/>
          </p:nvPr>
        </p:nvSpPr>
        <p:spPr/>
        <p:txBody>
          <a:bodyPr/>
          <a:lstStyle/>
          <a:p>
            <a:endParaRPr lang="en-US" sz="1400" dirty="0" smtClean="0"/>
          </a:p>
          <a:p>
            <a:r>
              <a:rPr lang="en-US" sz="1600" dirty="0" smtClean="0"/>
              <a:t>Examine distribution of continuous variable using weight variable called int_wgt</a:t>
            </a:r>
          </a:p>
          <a:p>
            <a:r>
              <a:rPr lang="en-US" sz="1600" dirty="0" smtClean="0"/>
              <a:t>Use integer portion of weight for weighted histogram as informal workaround, OK for a rough idea of distribution but not for final analysis! </a:t>
            </a:r>
          </a:p>
          <a:p>
            <a:endParaRPr lang="en-US" sz="1600" dirty="0" smtClean="0"/>
          </a:p>
          <a:p>
            <a:pPr marL="0" indent="0">
              <a:buNone/>
            </a:pPr>
            <a:r>
              <a:rPr lang="en-US" sz="800" dirty="0" smtClean="0">
                <a:latin typeface="Lucida Console" panose="020B0609040504020204" pitchFamily="49" charset="0"/>
              </a:rPr>
              <a:t>. gen int_wgt = int(wgt)</a:t>
            </a:r>
          </a:p>
          <a:p>
            <a:pPr marL="0" indent="0">
              <a:buNone/>
            </a:pPr>
            <a:r>
              <a:rPr lang="en-US" sz="800" dirty="0" smtClean="0">
                <a:latin typeface="Lucida Console" panose="020B0609040504020204" pitchFamily="49" charset="0"/>
              </a:rPr>
              <a:t>. histogram sum_hw_perdayt [fweight=int_wgt]</a:t>
            </a:r>
          </a:p>
          <a:p>
            <a:pPr marL="0" indent="0">
              <a:buNone/>
            </a:pPr>
            <a:endParaRPr lang="en-US" sz="1600" dirty="0" smtClean="0"/>
          </a:p>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3124199"/>
            <a:ext cx="4495800" cy="3289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F6BB3010-48F5-458F-94C3-3B1F44C20A93}" type="slidenum">
              <a:rPr lang="en-US" smtClean="0"/>
              <a:t>23</a:t>
            </a:fld>
            <a:endParaRPr lang="en-US"/>
          </a:p>
        </p:txBody>
      </p:sp>
    </p:spTree>
    <p:extLst>
      <p:ext uri="{BB962C8B-B14F-4D97-AF65-F5344CB8AC3E}">
        <p14:creationId xmlns:p14="http://schemas.microsoft.com/office/powerpoint/2010/main" val="3462357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smtClean="0"/>
              <a:t>Descriptive Analysis of Continuous Variables</a:t>
            </a:r>
            <a:endParaRPr lang="en-US" cap="none" dirty="0"/>
          </a:p>
        </p:txBody>
      </p:sp>
      <p:sp>
        <p:nvSpPr>
          <p:cNvPr id="2" name="Slide Number Placeholder 1"/>
          <p:cNvSpPr>
            <a:spLocks noGrp="1"/>
          </p:cNvSpPr>
          <p:nvPr>
            <p:ph type="sldNum" sz="quarter" idx="12"/>
          </p:nvPr>
        </p:nvSpPr>
        <p:spPr/>
        <p:txBody>
          <a:bodyPr/>
          <a:lstStyle/>
          <a:p>
            <a:fld id="{F6BB3010-48F5-458F-94C3-3B1F44C20A93}" type="slidenum">
              <a:rPr lang="en-US" smtClean="0"/>
              <a:t>24</a:t>
            </a:fld>
            <a:endParaRPr lang="en-US"/>
          </a:p>
        </p:txBody>
      </p:sp>
    </p:spTree>
    <p:extLst>
      <p:ext uri="{BB962C8B-B14F-4D97-AF65-F5344CB8AC3E}">
        <p14:creationId xmlns:p14="http://schemas.microsoft.com/office/powerpoint/2010/main" val="10946252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for Analysis of Survey Data </a:t>
            </a:r>
            <a:endParaRPr lang="en-US" dirty="0"/>
          </a:p>
        </p:txBody>
      </p:sp>
      <p:sp>
        <p:nvSpPr>
          <p:cNvPr id="3" name="Content Placeholder 2"/>
          <p:cNvSpPr>
            <a:spLocks noGrp="1"/>
          </p:cNvSpPr>
          <p:nvPr>
            <p:ph idx="1"/>
          </p:nvPr>
        </p:nvSpPr>
        <p:spPr>
          <a:xfrm>
            <a:off x="457200" y="1447800"/>
            <a:ext cx="8229600" cy="5257800"/>
          </a:xfrm>
        </p:spPr>
        <p:txBody>
          <a:bodyPr>
            <a:normAutofit lnSpcReduction="10000"/>
          </a:bodyPr>
          <a:lstStyle/>
          <a:p>
            <a:r>
              <a:rPr lang="en-US" dirty="0" smtClean="0"/>
              <a:t>More on preparation to analyze data by creating variables, attaching labels, exploring raw distributions, with intended analysis in mind</a:t>
            </a:r>
          </a:p>
          <a:p>
            <a:r>
              <a:rPr lang="en-US" dirty="0" smtClean="0"/>
              <a:t>Stata code showing how to use labels for existing or generated variables/values: </a:t>
            </a:r>
          </a:p>
          <a:p>
            <a:endParaRPr lang="en-US" sz="900" dirty="0" smtClean="0">
              <a:latin typeface="Lucida Console" panose="020B0609040504020204" pitchFamily="49" charset="0"/>
            </a:endParaRPr>
          </a:p>
          <a:p>
            <a:pPr marL="0" indent="0">
              <a:buNone/>
            </a:pPr>
            <a:r>
              <a:rPr lang="en-US" sz="900" dirty="0" smtClean="0">
                <a:latin typeface="Lucida Console" panose="020B0609040504020204" pitchFamily="49" charset="0"/>
              </a:rPr>
              <a:t>* explore key demographic variables to be used in computing sessions, unweighted basic tables</a:t>
            </a:r>
          </a:p>
          <a:p>
            <a:pPr marL="0" indent="0">
              <a:buNone/>
            </a:pPr>
            <a:r>
              <a:rPr lang="en-US" sz="900" dirty="0" smtClean="0">
                <a:latin typeface="Lucida Console" panose="020B0609040504020204" pitchFamily="49" charset="0"/>
              </a:rPr>
              <a:t>label variable q1 "1=Qatari 2=Non-Qatari" </a:t>
            </a:r>
          </a:p>
          <a:p>
            <a:pPr marL="0" indent="0">
              <a:buNone/>
            </a:pPr>
            <a:r>
              <a:rPr lang="en-US" sz="900" dirty="0" smtClean="0">
                <a:latin typeface="Lucida Console" panose="020B0609040504020204" pitchFamily="49" charset="0"/>
              </a:rPr>
              <a:t>label variable grade "Student Grade" </a:t>
            </a:r>
          </a:p>
          <a:p>
            <a:pPr marL="0" indent="0">
              <a:buNone/>
            </a:pPr>
            <a:r>
              <a:rPr lang="en-US" sz="900" dirty="0" smtClean="0">
                <a:latin typeface="Lucida Console" panose="020B0609040504020204" pitchFamily="49" charset="0"/>
              </a:rPr>
              <a:t>label variable q54 "How Satisfied with School?"</a:t>
            </a:r>
          </a:p>
          <a:p>
            <a:pPr marL="0" indent="0">
              <a:buNone/>
            </a:pPr>
            <a:endParaRPr lang="en-US" sz="900" dirty="0" smtClean="0">
              <a:latin typeface="Lucida Console" panose="020B0609040504020204" pitchFamily="49" charset="0"/>
            </a:endParaRPr>
          </a:p>
          <a:p>
            <a:pPr marL="0" indent="0">
              <a:buNone/>
            </a:pPr>
            <a:r>
              <a:rPr lang="en-US" sz="900" dirty="0" smtClean="0">
                <a:latin typeface="Lucida Console" panose="020B0609040504020204" pitchFamily="49" charset="0"/>
              </a:rPr>
              <a:t>* 2 step process to define value labels and then apply to variable</a:t>
            </a:r>
          </a:p>
          <a:p>
            <a:pPr marL="0" indent="0">
              <a:buNone/>
            </a:pPr>
            <a:r>
              <a:rPr lang="en-US" sz="900" dirty="0" smtClean="0">
                <a:latin typeface="Lucida Console" panose="020B0609040504020204" pitchFamily="49" charset="0"/>
              </a:rPr>
              <a:t>label define labsat1 1 "Very_Satisfied" 2 "Satisfied" 3 "Somewhat_Dissatisfied" 4 "Very_Dissatisfied" </a:t>
            </a:r>
          </a:p>
          <a:p>
            <a:pPr marL="0" indent="0">
              <a:buNone/>
            </a:pPr>
            <a:r>
              <a:rPr lang="en-US" sz="900" dirty="0" smtClean="0">
                <a:latin typeface="Lucida Console" panose="020B0609040504020204" pitchFamily="49" charset="0"/>
              </a:rPr>
              <a:t>label values q54 labsat1 </a:t>
            </a:r>
          </a:p>
          <a:p>
            <a:pPr marL="0" indent="0">
              <a:buNone/>
            </a:pPr>
            <a:endParaRPr lang="en-US" sz="900" dirty="0" smtClean="0">
              <a:latin typeface="Lucida Console" panose="020B0609040504020204" pitchFamily="49" charset="0"/>
            </a:endParaRPr>
          </a:p>
          <a:p>
            <a:pPr marL="0" indent="0">
              <a:buNone/>
            </a:pPr>
            <a:r>
              <a:rPr lang="en-US" sz="900" dirty="0" smtClean="0">
                <a:latin typeface="Lucida Console" panose="020B0609040504020204" pitchFamily="49" charset="0"/>
              </a:rPr>
              <a:t>* gender  </a:t>
            </a:r>
          </a:p>
          <a:p>
            <a:pPr marL="0" indent="0">
              <a:buNone/>
            </a:pPr>
            <a:r>
              <a:rPr lang="en-US" sz="900" dirty="0" smtClean="0">
                <a:latin typeface="Lucida Console" panose="020B0609040504020204" pitchFamily="49" charset="0"/>
              </a:rPr>
              <a:t>label variable gender "1=Male 2=Female" </a:t>
            </a:r>
          </a:p>
          <a:p>
            <a:pPr marL="0" indent="0">
              <a:buNone/>
            </a:pPr>
            <a:r>
              <a:rPr lang="en-US" sz="900" dirty="0" smtClean="0">
                <a:latin typeface="Lucida Console" panose="020B0609040504020204" pitchFamily="49" charset="0"/>
              </a:rPr>
              <a:t>label define genderlab 1 "Male" 2 "Female" </a:t>
            </a:r>
          </a:p>
          <a:p>
            <a:pPr marL="0" indent="0">
              <a:buNone/>
            </a:pPr>
            <a:r>
              <a:rPr lang="en-US" sz="900" dirty="0" smtClean="0">
                <a:latin typeface="Lucida Console" panose="020B0609040504020204" pitchFamily="49" charset="0"/>
              </a:rPr>
              <a:t>label values gender genderlab </a:t>
            </a:r>
          </a:p>
          <a:p>
            <a:pPr marL="0" indent="0">
              <a:buNone/>
            </a:pPr>
            <a:r>
              <a:rPr lang="en-US" sz="900" dirty="0" smtClean="0">
                <a:latin typeface="Lucida Console" panose="020B0609040504020204" pitchFamily="49" charset="0"/>
              </a:rPr>
              <a:t>tab </a:t>
            </a:r>
          </a:p>
          <a:p>
            <a:pPr marL="0" indent="0">
              <a:buNone/>
            </a:pPr>
            <a:endParaRPr lang="en-US" sz="900" dirty="0" smtClean="0">
              <a:latin typeface="Lucida Console" panose="020B0609040504020204" pitchFamily="49" charset="0"/>
            </a:endParaRPr>
          </a:p>
          <a:p>
            <a:pPr marL="0" indent="0">
              <a:buNone/>
            </a:pPr>
            <a:r>
              <a:rPr lang="en-US" sz="900" dirty="0" smtClean="0">
                <a:latin typeface="Lucida Console" panose="020B0609040504020204" pitchFamily="49" charset="0"/>
              </a:rPr>
              <a:t>. tab gender</a:t>
            </a:r>
          </a:p>
          <a:p>
            <a:pPr marL="0" indent="0">
              <a:buNone/>
            </a:pPr>
            <a:endParaRPr lang="en-US" sz="900" dirty="0" smtClean="0">
              <a:latin typeface="Lucida Console" panose="020B0609040504020204" pitchFamily="49" charset="0"/>
            </a:endParaRPr>
          </a:p>
          <a:p>
            <a:pPr marL="0" indent="0">
              <a:buNone/>
            </a:pPr>
            <a:r>
              <a:rPr lang="en-US" sz="900" dirty="0" smtClean="0">
                <a:latin typeface="Lucida Console" panose="020B0609040504020204" pitchFamily="49" charset="0"/>
              </a:rPr>
              <a:t>     1=Male |</a:t>
            </a:r>
          </a:p>
          <a:p>
            <a:pPr marL="0" indent="0">
              <a:buNone/>
            </a:pPr>
            <a:r>
              <a:rPr lang="en-US" sz="900" dirty="0" smtClean="0">
                <a:latin typeface="Lucida Console" panose="020B0609040504020204" pitchFamily="49" charset="0"/>
              </a:rPr>
              <a:t>   2=Female |      Freq.     Percent        Cum.</a:t>
            </a:r>
          </a:p>
          <a:p>
            <a:pPr marL="0" indent="0">
              <a:buNone/>
            </a:pPr>
            <a:r>
              <a:rPr lang="en-US" sz="900" dirty="0" smtClean="0">
                <a:latin typeface="Lucida Console" panose="020B0609040504020204" pitchFamily="49" charset="0"/>
              </a:rPr>
              <a:t>------------+-----------------------------------</a:t>
            </a:r>
          </a:p>
          <a:p>
            <a:pPr marL="0" indent="0">
              <a:buNone/>
            </a:pPr>
            <a:r>
              <a:rPr lang="en-US" sz="900" dirty="0" smtClean="0">
                <a:latin typeface="Lucida Console" panose="020B0609040504020204" pitchFamily="49" charset="0"/>
              </a:rPr>
              <a:t>       Male |        857       47.77       47.77</a:t>
            </a:r>
          </a:p>
          <a:p>
            <a:pPr marL="0" indent="0">
              <a:buNone/>
            </a:pPr>
            <a:r>
              <a:rPr lang="en-US" sz="900" dirty="0" smtClean="0">
                <a:latin typeface="Lucida Console" panose="020B0609040504020204" pitchFamily="49" charset="0"/>
              </a:rPr>
              <a:t>     Female |        937       52.23      100.00</a:t>
            </a:r>
          </a:p>
          <a:p>
            <a:pPr marL="0" indent="0">
              <a:buNone/>
            </a:pPr>
            <a:r>
              <a:rPr lang="en-US" sz="900" dirty="0" smtClean="0">
                <a:latin typeface="Lucida Console" panose="020B0609040504020204" pitchFamily="49" charset="0"/>
              </a:rPr>
              <a:t>------------+-----------------------------------</a:t>
            </a:r>
          </a:p>
          <a:p>
            <a:pPr marL="0" indent="0">
              <a:buNone/>
            </a:pPr>
            <a:r>
              <a:rPr lang="en-US" sz="900" dirty="0" smtClean="0">
                <a:latin typeface="Lucida Console" panose="020B0609040504020204" pitchFamily="49" charset="0"/>
              </a:rPr>
              <a:t>      Total |      1,794      100.00</a:t>
            </a:r>
          </a:p>
          <a:p>
            <a:pPr marL="0" indent="0">
              <a:buNone/>
            </a:pPr>
            <a:endParaRPr lang="en-US" sz="900" dirty="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25</a:t>
            </a:fld>
            <a:endParaRPr lang="en-US"/>
          </a:p>
        </p:txBody>
      </p:sp>
    </p:spTree>
    <p:extLst>
      <p:ext uri="{BB962C8B-B14F-4D97-AF65-F5344CB8AC3E}">
        <p14:creationId xmlns:p14="http://schemas.microsoft.com/office/powerpoint/2010/main" val="11339072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9677400" cy="1143000"/>
          </a:xfrm>
        </p:spPr>
        <p:txBody>
          <a:bodyPr>
            <a:normAutofit/>
          </a:bodyPr>
          <a:lstStyle/>
          <a:p>
            <a:r>
              <a:rPr lang="en-US" dirty="0" smtClean="0"/>
              <a:t>Hours Spent on Homework Per Day,  </a:t>
            </a:r>
            <a:br>
              <a:rPr lang="en-US" dirty="0" smtClean="0"/>
            </a:br>
            <a:r>
              <a:rPr lang="en-US" dirty="0" smtClean="0"/>
              <a:t>Comparison of Design-Based and SRS Estimates </a:t>
            </a:r>
            <a:endParaRPr lang="en-US" dirty="0"/>
          </a:p>
        </p:txBody>
      </p:sp>
      <p:sp>
        <p:nvSpPr>
          <p:cNvPr id="3" name="Content Placeholder 2"/>
          <p:cNvSpPr>
            <a:spLocks noGrp="1"/>
          </p:cNvSpPr>
          <p:nvPr>
            <p:ph idx="1"/>
          </p:nvPr>
        </p:nvSpPr>
        <p:spPr>
          <a:xfrm>
            <a:off x="457200" y="1447800"/>
            <a:ext cx="8229600" cy="5257800"/>
          </a:xfrm>
        </p:spPr>
        <p:txBody>
          <a:bodyPr>
            <a:normAutofit/>
          </a:bodyPr>
          <a:lstStyle/>
          <a:p>
            <a:r>
              <a:rPr lang="en-US" sz="1600" dirty="0" smtClean="0"/>
              <a:t>This analysis compares mean hours spent on homework per day (trimmed version) using the </a:t>
            </a:r>
            <a:r>
              <a:rPr lang="en-US" sz="1600" b="1" dirty="0" smtClean="0"/>
              <a:t>svy:mean</a:t>
            </a:r>
            <a:r>
              <a:rPr lang="en-US" sz="1600" dirty="0" smtClean="0"/>
              <a:t> and </a:t>
            </a:r>
            <a:r>
              <a:rPr lang="en-US" sz="1600" b="1" dirty="0" smtClean="0"/>
              <a:t>mean</a:t>
            </a:r>
            <a:r>
              <a:rPr lang="en-US" sz="1600" dirty="0" smtClean="0"/>
              <a:t> commands, note that </a:t>
            </a:r>
            <a:r>
              <a:rPr lang="en-US" sz="1600" b="1" dirty="0" smtClean="0"/>
              <a:t>mean estimate </a:t>
            </a:r>
            <a:r>
              <a:rPr lang="en-US" sz="1600" dirty="0" smtClean="0"/>
              <a:t>is the same for both analyses but standard errors differ, this is expected </a:t>
            </a:r>
            <a:r>
              <a:rPr lang="en-US" sz="1600" b="1" dirty="0" smtClean="0"/>
              <a:t>expected due to incorporation of design features</a:t>
            </a:r>
          </a:p>
          <a:p>
            <a:pPr marL="0" indent="0">
              <a:buNone/>
            </a:pPr>
            <a:endParaRPr lang="en-US" sz="800" dirty="0" smtClean="0">
              <a:latin typeface="Lucida Console" panose="020B0609040504020204" pitchFamily="49" charset="0"/>
            </a:endParaRPr>
          </a:p>
          <a:p>
            <a:pPr marL="0" indent="0">
              <a:buNone/>
            </a:pPr>
            <a:endParaRPr lang="en-US" sz="800" dirty="0" smtClean="0">
              <a:latin typeface="Lucida Console" panose="020B0609040504020204" pitchFamily="49" charset="0"/>
            </a:endParaRPr>
          </a:p>
          <a:p>
            <a:pPr marL="0" indent="0">
              <a:buNone/>
            </a:pPr>
            <a:r>
              <a:rPr lang="en-US" sz="800" dirty="0">
                <a:latin typeface="Lucida Console" panose="020B0609040504020204" pitchFamily="49" charset="0"/>
              </a:rPr>
              <a:t>. * svy: mean for trimmed sum_how_perdayt (# of hours trimmed at 20 per day) </a:t>
            </a:r>
          </a:p>
          <a:p>
            <a:pPr marL="0" indent="0">
              <a:buNone/>
            </a:pPr>
            <a:r>
              <a:rPr lang="en-US" sz="800" dirty="0">
                <a:latin typeface="Lucida Console" panose="020B0609040504020204" pitchFamily="49" charset="0"/>
              </a:rPr>
              <a:t>. svy: mean sum_hw_perdayt </a:t>
            </a:r>
          </a:p>
          <a:p>
            <a:pPr marL="0" indent="0">
              <a:buNone/>
            </a:pPr>
            <a:r>
              <a:rPr lang="en-US" sz="800" dirty="0">
                <a:latin typeface="Lucida Console" panose="020B0609040504020204" pitchFamily="49" charset="0"/>
              </a:rPr>
              <a:t>(running mean on estimation sample)</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Survey: Mean estimation</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Number of strata =       7        Number of obs   =      1,728</a:t>
            </a:r>
          </a:p>
          <a:p>
            <a:pPr marL="0" indent="0">
              <a:buNone/>
            </a:pPr>
            <a:r>
              <a:rPr lang="en-US" sz="800" dirty="0">
                <a:latin typeface="Lucida Console" panose="020B0609040504020204" pitchFamily="49" charset="0"/>
              </a:rPr>
              <a:t>Number of PSUs   =      38        Population size = 59,078.795</a:t>
            </a:r>
          </a:p>
          <a:p>
            <a:pPr marL="0" indent="0">
              <a:buNone/>
            </a:pPr>
            <a:r>
              <a:rPr lang="en-US" sz="800" dirty="0">
                <a:latin typeface="Lucida Console" panose="020B0609040504020204" pitchFamily="49" charset="0"/>
              </a:rPr>
              <a:t>                                  Design df       =         31</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             Linearized</a:t>
            </a:r>
          </a:p>
          <a:p>
            <a:pPr marL="0" indent="0">
              <a:buNone/>
            </a:pPr>
            <a:r>
              <a:rPr lang="en-US" sz="800" dirty="0">
                <a:latin typeface="Lucida Console" panose="020B0609040504020204" pitchFamily="49" charset="0"/>
              </a:rPr>
              <a:t>               |       Mean   Std. Err.     [95% Conf. Interval]</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sum_hw_perdayt |   5.073532   .1644902      4.738052    5.409012</a:t>
            </a:r>
          </a:p>
          <a:p>
            <a:pPr marL="0" indent="0">
              <a:buNone/>
            </a:pPr>
            <a:r>
              <a:rPr lang="en-US" sz="800" dirty="0">
                <a:latin typeface="Lucida Console" panose="020B0609040504020204" pitchFamily="49" charset="0"/>
              </a:rPr>
              <a:t>----------------------------------------------------------------</a:t>
            </a:r>
          </a:p>
          <a:p>
            <a:pPr marL="0" indent="0">
              <a:buNone/>
            </a:pPr>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 * compare to SRS mean, note the same point estimate but why is se larger for svy:mean?</a:t>
            </a:r>
          </a:p>
          <a:p>
            <a:pPr marL="0" indent="0">
              <a:buNone/>
            </a:pPr>
            <a:r>
              <a:rPr lang="en-US" sz="800" dirty="0" smtClean="0">
                <a:latin typeface="Lucida Console" panose="020B0609040504020204" pitchFamily="49" charset="0"/>
              </a:rPr>
              <a:t>. mean sum_hw_perdayt [pweight=wgt] </a:t>
            </a:r>
          </a:p>
          <a:p>
            <a:pPr marL="0" indent="0">
              <a:buNone/>
            </a:pPr>
            <a:r>
              <a:rPr lang="en-US" sz="800" dirty="0" smtClean="0">
                <a:latin typeface="Lucida Console" panose="020B0609040504020204" pitchFamily="49" charset="0"/>
              </a:rPr>
              <a:t>Mean estimation                   Number of obs   =      1,728</a:t>
            </a:r>
          </a:p>
          <a:p>
            <a:pPr marL="0" indent="0">
              <a:buNone/>
            </a:pPr>
            <a:r>
              <a:rPr lang="en-US" sz="800" dirty="0" smtClean="0">
                <a:latin typeface="Lucida Console" panose="020B0609040504020204" pitchFamily="49" charset="0"/>
              </a:rPr>
              <a:t>----------------------------------------------------------------</a:t>
            </a:r>
          </a:p>
          <a:p>
            <a:pPr marL="0" indent="0">
              <a:buNone/>
            </a:pPr>
            <a:r>
              <a:rPr lang="en-US" sz="800" dirty="0" smtClean="0">
                <a:latin typeface="Lucida Console" panose="020B0609040504020204" pitchFamily="49" charset="0"/>
              </a:rPr>
              <a:t>               |       Mean   Std. Err.     [95% Conf. Interval]</a:t>
            </a:r>
          </a:p>
          <a:p>
            <a:pPr marL="0" indent="0">
              <a:buNone/>
            </a:pPr>
            <a:r>
              <a:rPr lang="en-US" sz="800" dirty="0" smtClean="0">
                <a:latin typeface="Lucida Console" panose="020B0609040504020204" pitchFamily="49" charset="0"/>
              </a:rPr>
              <a:t>---------------+------------------------------------------------</a:t>
            </a:r>
          </a:p>
          <a:p>
            <a:pPr marL="0" indent="0">
              <a:buNone/>
            </a:pPr>
            <a:r>
              <a:rPr lang="en-US" sz="800" dirty="0" smtClean="0">
                <a:latin typeface="Lucida Console" panose="020B0609040504020204" pitchFamily="49" charset="0"/>
              </a:rPr>
              <a:t>sum_hw_perdayt |   5.073532   </a:t>
            </a:r>
            <a:r>
              <a:rPr lang="en-US" sz="800" b="1" dirty="0" smtClean="0">
                <a:latin typeface="Lucida Console" panose="020B0609040504020204" pitchFamily="49" charset="0"/>
              </a:rPr>
              <a:t>.0991164      </a:t>
            </a:r>
            <a:r>
              <a:rPr lang="en-US" sz="800" dirty="0" smtClean="0">
                <a:latin typeface="Lucida Console" panose="020B0609040504020204" pitchFamily="49" charset="0"/>
              </a:rPr>
              <a:t>4.879132    5.267933</a:t>
            </a:r>
          </a:p>
          <a:p>
            <a:pPr marL="0" indent="0">
              <a:buNone/>
            </a:pPr>
            <a:r>
              <a:rPr lang="en-US" sz="800" dirty="0" smtClean="0">
                <a:latin typeface="Lucida Console" panose="020B0609040504020204" pitchFamily="49" charset="0"/>
              </a:rPr>
              <a:t>----------------------------------------------------------------</a:t>
            </a:r>
          </a:p>
          <a:p>
            <a:pPr marL="0" indent="0">
              <a:buNone/>
            </a:pPr>
            <a:endParaRPr lang="en-US" sz="1500" dirty="0"/>
          </a:p>
          <a:p>
            <a:pPr marL="0" indent="0">
              <a:buNone/>
            </a:pPr>
            <a:endParaRPr lang="en-US" sz="1600" dirty="0"/>
          </a:p>
        </p:txBody>
      </p:sp>
      <p:sp>
        <p:nvSpPr>
          <p:cNvPr id="4" name="Slide Number Placeholder 3"/>
          <p:cNvSpPr>
            <a:spLocks noGrp="1"/>
          </p:cNvSpPr>
          <p:nvPr>
            <p:ph type="sldNum" sz="quarter" idx="12"/>
          </p:nvPr>
        </p:nvSpPr>
        <p:spPr/>
        <p:txBody>
          <a:bodyPr/>
          <a:lstStyle/>
          <a:p>
            <a:fld id="{F6BB3010-48F5-458F-94C3-3B1F44C20A93}" type="slidenum">
              <a:rPr lang="en-US" smtClean="0"/>
              <a:t>26</a:t>
            </a:fld>
            <a:endParaRPr lang="en-US"/>
          </a:p>
        </p:txBody>
      </p:sp>
    </p:spTree>
    <p:extLst>
      <p:ext uri="{BB962C8B-B14F-4D97-AF65-F5344CB8AC3E}">
        <p14:creationId xmlns:p14="http://schemas.microsoft.com/office/powerpoint/2010/main" val="553765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Subpopulation Analysis and Linear Contrast</a:t>
            </a:r>
            <a:br>
              <a:rPr lang="en-US" dirty="0" smtClean="0"/>
            </a:br>
            <a:r>
              <a:rPr lang="en-US" dirty="0" smtClean="0"/>
              <a:t>Hours Spent Per Day on Homework by Gender </a:t>
            </a:r>
            <a:endParaRPr lang="en-US" dirty="0"/>
          </a:p>
        </p:txBody>
      </p:sp>
      <p:sp>
        <p:nvSpPr>
          <p:cNvPr id="3" name="Content Placeholder 2"/>
          <p:cNvSpPr>
            <a:spLocks noGrp="1"/>
          </p:cNvSpPr>
          <p:nvPr>
            <p:ph idx="1"/>
          </p:nvPr>
        </p:nvSpPr>
        <p:spPr>
          <a:xfrm>
            <a:off x="457200" y="1447800"/>
            <a:ext cx="8229600" cy="5181600"/>
          </a:xfrm>
        </p:spPr>
        <p:txBody>
          <a:bodyPr>
            <a:noAutofit/>
          </a:bodyPr>
          <a:lstStyle/>
          <a:p>
            <a:r>
              <a:rPr lang="en-US" sz="1600" dirty="0" smtClean="0"/>
              <a:t>Let’s say we want to estimate mean hours spent on homework per day by gender</a:t>
            </a:r>
          </a:p>
          <a:p>
            <a:r>
              <a:rPr lang="en-US" sz="1600" dirty="0" smtClean="0"/>
              <a:t>For this, a subpopulation analysis is done with either the </a:t>
            </a:r>
            <a:r>
              <a:rPr lang="en-US" sz="1600" b="1" dirty="0" smtClean="0"/>
              <a:t>over() </a:t>
            </a:r>
            <a:r>
              <a:rPr lang="en-US" sz="1600" dirty="0" smtClean="0"/>
              <a:t>or </a:t>
            </a:r>
            <a:r>
              <a:rPr lang="en-US" sz="1600" b="1" dirty="0" smtClean="0"/>
              <a:t>subpop </a:t>
            </a:r>
            <a:r>
              <a:rPr lang="en-US" sz="1600" dirty="0" smtClean="0"/>
              <a:t>statement, this is an unconditional rather than conditional approach (correct approach is unconditional!)</a:t>
            </a:r>
          </a:p>
          <a:p>
            <a:r>
              <a:rPr lang="en-US" sz="1600" dirty="0" smtClean="0"/>
              <a:t>This example shows use of </a:t>
            </a:r>
            <a:r>
              <a:rPr lang="en-US" sz="1600" b="1" dirty="0" smtClean="0"/>
              <a:t>over(gender)</a:t>
            </a:r>
            <a:r>
              <a:rPr lang="en-US" sz="1600" dirty="0" smtClean="0"/>
              <a:t> plus the </a:t>
            </a:r>
            <a:r>
              <a:rPr lang="en-US" sz="1600" b="1" dirty="0" smtClean="0"/>
              <a:t>lincom</a:t>
            </a:r>
            <a:r>
              <a:rPr lang="en-US" sz="1600" dirty="0" smtClean="0"/>
              <a:t> command for contrast of mean males-female, design-based linear contrast  </a:t>
            </a:r>
          </a:p>
          <a:p>
            <a:pPr marL="0" indent="0">
              <a:buNone/>
            </a:pPr>
            <a:endParaRPr lang="en-US" sz="700" dirty="0">
              <a:latin typeface="Lucida Console" panose="020B0609040504020204" pitchFamily="49" charset="0"/>
            </a:endParaRPr>
          </a:p>
          <a:p>
            <a:pPr marL="0" indent="0">
              <a:buNone/>
            </a:pPr>
            <a:r>
              <a:rPr lang="en-US" sz="750" dirty="0">
                <a:latin typeface="Lucida Console" panose="020B0609040504020204" pitchFamily="49" charset="0"/>
              </a:rPr>
              <a:t>. * Subpopulation Analyses </a:t>
            </a:r>
          </a:p>
          <a:p>
            <a:pPr marL="0" indent="0">
              <a:buNone/>
            </a:pPr>
            <a:r>
              <a:rPr lang="en-US" sz="750" dirty="0">
                <a:latin typeface="Lucida Console" panose="020B0609040504020204" pitchFamily="49" charset="0"/>
              </a:rPr>
              <a:t>. * design-based mean of hours of homework per day by gender, unconditional approach </a:t>
            </a:r>
          </a:p>
          <a:p>
            <a:pPr marL="0" indent="0">
              <a:buNone/>
            </a:pPr>
            <a:r>
              <a:rPr lang="en-US" sz="750" dirty="0">
                <a:latin typeface="Lucida Console" panose="020B0609040504020204" pitchFamily="49" charset="0"/>
              </a:rPr>
              <a:t>. svy: mean sum_hw_perdayt, over(gender) </a:t>
            </a:r>
          </a:p>
          <a:p>
            <a:pPr marL="0" indent="0">
              <a:buNone/>
            </a:pPr>
            <a:r>
              <a:rPr lang="en-US" sz="750" dirty="0">
                <a:latin typeface="Lucida Console" panose="020B0609040504020204" pitchFamily="49" charset="0"/>
              </a:rPr>
              <a:t>(running mean on estimation sample)</a:t>
            </a:r>
          </a:p>
          <a:p>
            <a:pPr marL="0" indent="0">
              <a:buNone/>
            </a:pPr>
            <a:r>
              <a:rPr lang="en-US" sz="750" dirty="0" smtClean="0">
                <a:latin typeface="Lucida Console" panose="020B0609040504020204" pitchFamily="49" charset="0"/>
              </a:rPr>
              <a:t>Survey</a:t>
            </a:r>
            <a:r>
              <a:rPr lang="en-US" sz="750" dirty="0">
                <a:latin typeface="Lucida Console" panose="020B0609040504020204" pitchFamily="49" charset="0"/>
              </a:rPr>
              <a:t>: Mean estimation</a:t>
            </a:r>
          </a:p>
          <a:p>
            <a:pPr marL="0" indent="0">
              <a:buNone/>
            </a:pPr>
            <a:r>
              <a:rPr lang="en-US" sz="750" dirty="0" smtClean="0">
                <a:latin typeface="Lucida Console" panose="020B0609040504020204" pitchFamily="49" charset="0"/>
              </a:rPr>
              <a:t>Number </a:t>
            </a:r>
            <a:r>
              <a:rPr lang="en-US" sz="750" dirty="0">
                <a:latin typeface="Lucida Console" panose="020B0609040504020204" pitchFamily="49" charset="0"/>
              </a:rPr>
              <a:t>of strata =       7        Number of obs   =      1,719</a:t>
            </a:r>
          </a:p>
          <a:p>
            <a:pPr marL="0" indent="0">
              <a:buNone/>
            </a:pPr>
            <a:r>
              <a:rPr lang="en-US" sz="750" dirty="0">
                <a:latin typeface="Lucida Console" panose="020B0609040504020204" pitchFamily="49" charset="0"/>
              </a:rPr>
              <a:t>Number of PSUs   =      38        Population size = 58,820.239</a:t>
            </a:r>
          </a:p>
          <a:p>
            <a:pPr marL="0" indent="0">
              <a:buNone/>
            </a:pPr>
            <a:r>
              <a:rPr lang="en-US" sz="750" dirty="0">
                <a:latin typeface="Lucida Console" panose="020B0609040504020204" pitchFamily="49" charset="0"/>
              </a:rPr>
              <a:t>                                  Design df       =         31</a:t>
            </a:r>
          </a:p>
          <a:p>
            <a:pPr marL="0" indent="0">
              <a:buNone/>
            </a:pPr>
            <a:r>
              <a:rPr lang="en-US" sz="750" dirty="0" smtClean="0">
                <a:latin typeface="Lucida Console" panose="020B0609040504020204" pitchFamily="49" charset="0"/>
              </a:rPr>
              <a:t>         </a:t>
            </a:r>
            <a:r>
              <a:rPr lang="en-US" sz="750" dirty="0">
                <a:latin typeface="Lucida Console" panose="020B0609040504020204" pitchFamily="49" charset="0"/>
              </a:rPr>
              <a:t>Male: gender = Male</a:t>
            </a:r>
          </a:p>
          <a:p>
            <a:pPr marL="0" indent="0">
              <a:buNone/>
            </a:pPr>
            <a:r>
              <a:rPr lang="en-US" sz="750" dirty="0">
                <a:latin typeface="Lucida Console" panose="020B0609040504020204" pitchFamily="49" charset="0"/>
              </a:rPr>
              <a:t>       Female: gender = Female</a:t>
            </a:r>
          </a:p>
          <a:p>
            <a:pPr marL="0" indent="0">
              <a:buNone/>
            </a:pPr>
            <a:r>
              <a:rPr lang="en-US" sz="750" dirty="0" smtClean="0">
                <a:latin typeface="Lucida Console" panose="020B0609040504020204" pitchFamily="49" charset="0"/>
              </a:rPr>
              <a:t>----------------------------------------------------------------</a:t>
            </a:r>
            <a:endParaRPr lang="en-US" sz="750" dirty="0">
              <a:latin typeface="Lucida Console" panose="020B0609040504020204" pitchFamily="49" charset="0"/>
            </a:endParaRPr>
          </a:p>
          <a:p>
            <a:pPr marL="0" indent="0">
              <a:buNone/>
            </a:pPr>
            <a:r>
              <a:rPr lang="en-US" sz="750" dirty="0">
                <a:latin typeface="Lucida Console" panose="020B0609040504020204" pitchFamily="49" charset="0"/>
              </a:rPr>
              <a:t>               |             Linearized</a:t>
            </a:r>
          </a:p>
          <a:p>
            <a:pPr marL="0" indent="0">
              <a:buNone/>
            </a:pPr>
            <a:r>
              <a:rPr lang="en-US" sz="750" dirty="0">
                <a:latin typeface="Lucida Console" panose="020B0609040504020204" pitchFamily="49" charset="0"/>
              </a:rPr>
              <a:t>          Over |       Mean   Std. Err.     [95% Conf. Interval]</a:t>
            </a:r>
          </a:p>
          <a:p>
            <a:pPr marL="0" indent="0">
              <a:buNone/>
            </a:pPr>
            <a:r>
              <a:rPr lang="en-US" sz="750" dirty="0">
                <a:latin typeface="Lucida Console" panose="020B0609040504020204" pitchFamily="49" charset="0"/>
              </a:rPr>
              <a:t>---------------+------------------------------------------------</a:t>
            </a:r>
          </a:p>
          <a:p>
            <a:pPr marL="0" indent="0">
              <a:buNone/>
            </a:pPr>
            <a:r>
              <a:rPr lang="en-US" sz="750" dirty="0">
                <a:latin typeface="Lucida Console" panose="020B0609040504020204" pitchFamily="49" charset="0"/>
              </a:rPr>
              <a:t>sum_hw_perdayt |</a:t>
            </a:r>
          </a:p>
          <a:p>
            <a:pPr marL="0" indent="0">
              <a:buNone/>
            </a:pPr>
            <a:r>
              <a:rPr lang="en-US" sz="750" dirty="0">
                <a:latin typeface="Lucida Console" panose="020B0609040504020204" pitchFamily="49" charset="0"/>
              </a:rPr>
              <a:t>          Male |   5.012752   .2311926      4.541232    5.484273</a:t>
            </a:r>
          </a:p>
          <a:p>
            <a:pPr marL="0" indent="0">
              <a:buNone/>
            </a:pPr>
            <a:r>
              <a:rPr lang="en-US" sz="750" dirty="0">
                <a:latin typeface="Lucida Console" panose="020B0609040504020204" pitchFamily="49" charset="0"/>
              </a:rPr>
              <a:t>        Female |   5.133992    .192435      4.741518    5.526465</a:t>
            </a:r>
          </a:p>
          <a:p>
            <a:pPr marL="0" indent="0">
              <a:buNone/>
            </a:pPr>
            <a:r>
              <a:rPr lang="en-US" sz="750" dirty="0">
                <a:latin typeface="Lucida Console" panose="020B0609040504020204" pitchFamily="49" charset="0"/>
              </a:rPr>
              <a:t>----------------------------------------------------------------</a:t>
            </a:r>
          </a:p>
          <a:p>
            <a:pPr marL="0" indent="0">
              <a:buNone/>
            </a:pPr>
            <a:endParaRPr lang="en-US" sz="750" dirty="0">
              <a:latin typeface="Lucida Console" panose="020B0609040504020204" pitchFamily="49" charset="0"/>
            </a:endParaRPr>
          </a:p>
          <a:p>
            <a:pPr marL="0" indent="0">
              <a:buNone/>
            </a:pPr>
            <a:r>
              <a:rPr lang="en-US" sz="750" dirty="0">
                <a:latin typeface="Lucida Console" panose="020B0609040504020204" pitchFamily="49" charset="0"/>
              </a:rPr>
              <a:t>. * is the difference between male v. females significantly different? </a:t>
            </a:r>
          </a:p>
          <a:p>
            <a:pPr marL="0" indent="0">
              <a:buNone/>
            </a:pPr>
            <a:r>
              <a:rPr lang="en-US" sz="750" dirty="0">
                <a:latin typeface="Lucida Console" panose="020B0609040504020204" pitchFamily="49" charset="0"/>
              </a:rPr>
              <a:t>. lincom [sum_hw_perdayt]Male - [sum_hw_perdayt]Female</a:t>
            </a:r>
          </a:p>
          <a:p>
            <a:pPr marL="0" indent="0">
              <a:buNone/>
            </a:pPr>
            <a:endParaRPr lang="en-US" sz="750" dirty="0">
              <a:latin typeface="Lucida Console" panose="020B0609040504020204" pitchFamily="49" charset="0"/>
            </a:endParaRPr>
          </a:p>
          <a:p>
            <a:pPr marL="0" indent="0">
              <a:buNone/>
            </a:pPr>
            <a:r>
              <a:rPr lang="en-US" sz="750" dirty="0">
                <a:latin typeface="Lucida Console" panose="020B0609040504020204" pitchFamily="49" charset="0"/>
              </a:rPr>
              <a:t> ( 1)  [sum_hw_perdayt]Male - [sum_hw_perdayt]Female = 0</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        Mean |      Coef.   Std. Err.      t    P&gt;|t|     [95% Conf. Interval]</a:t>
            </a: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         (1) </a:t>
            </a:r>
            <a:r>
              <a:rPr lang="en-US" sz="700" b="1" dirty="0">
                <a:latin typeface="Lucida Console" panose="020B0609040504020204" pitchFamily="49" charset="0"/>
              </a:rPr>
              <a:t>|  -.1212397   .2657003    -0.46   0.651     -.663139    .4206596</a:t>
            </a:r>
          </a:p>
          <a:p>
            <a:pPr marL="0" indent="0">
              <a:buNone/>
            </a:pPr>
            <a:r>
              <a:rPr lang="en-US" sz="700" dirty="0">
                <a:latin typeface="Lucida Console" panose="020B0609040504020204" pitchFamily="49" charset="0"/>
              </a:rPr>
              <a:t>------------------------------------------------------------------------------</a:t>
            </a:r>
          </a:p>
          <a:p>
            <a:pPr marL="0" indent="0">
              <a:buNone/>
            </a:pPr>
            <a:endParaRPr lang="en-US" sz="800" dirty="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27</a:t>
            </a:fld>
            <a:endParaRPr lang="en-US"/>
          </a:p>
        </p:txBody>
      </p:sp>
    </p:spTree>
    <p:extLst>
      <p:ext uri="{BB962C8B-B14F-4D97-AF65-F5344CB8AC3E}">
        <p14:creationId xmlns:p14="http://schemas.microsoft.com/office/powerpoint/2010/main" val="2342266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Subpopulation Analysis and Linear Contrast</a:t>
            </a:r>
            <a:br>
              <a:rPr lang="en-US" dirty="0" smtClean="0"/>
            </a:br>
            <a:r>
              <a:rPr lang="en-US" dirty="0" smtClean="0"/>
              <a:t>for Hours Spent on Homework Per Day, by Grade Level</a:t>
            </a:r>
            <a:endParaRPr lang="en-US" b="1" dirty="0"/>
          </a:p>
        </p:txBody>
      </p:sp>
      <p:sp>
        <p:nvSpPr>
          <p:cNvPr id="3" name="Content Placeholder 2"/>
          <p:cNvSpPr>
            <a:spLocks noGrp="1"/>
          </p:cNvSpPr>
          <p:nvPr>
            <p:ph idx="1"/>
          </p:nvPr>
        </p:nvSpPr>
        <p:spPr>
          <a:xfrm>
            <a:off x="457200" y="1371600"/>
            <a:ext cx="8229600" cy="5334000"/>
          </a:xfrm>
        </p:spPr>
        <p:txBody>
          <a:bodyPr>
            <a:normAutofit fontScale="32500" lnSpcReduction="20000"/>
          </a:bodyPr>
          <a:lstStyle/>
          <a:p>
            <a:r>
              <a:rPr lang="en-US" sz="6400" dirty="0" smtClean="0"/>
              <a:t>Analysis similar to previous slide but mean hours spent on homework by grade plus linear contrast of grade 8 – grade12</a:t>
            </a:r>
          </a:p>
          <a:p>
            <a:pPr marL="0" indent="0">
              <a:buNone/>
            </a:pPr>
            <a:r>
              <a:rPr lang="en-US" sz="2400" dirty="0" smtClean="0">
                <a:latin typeface="Lucida Console" panose="020B0609040504020204" pitchFamily="49" charset="0"/>
              </a:rPr>
              <a:t>. </a:t>
            </a:r>
            <a:r>
              <a:rPr lang="en-US" sz="2400" dirty="0">
                <a:latin typeface="Lucida Console" panose="020B0609040504020204" pitchFamily="49" charset="0"/>
              </a:rPr>
              <a:t>* mean of hours of homework per day by grade</a:t>
            </a:r>
          </a:p>
          <a:p>
            <a:pPr marL="0" indent="0">
              <a:buNone/>
            </a:pPr>
            <a:r>
              <a:rPr lang="en-US" sz="2400" dirty="0">
                <a:latin typeface="Lucida Console" panose="020B0609040504020204" pitchFamily="49" charset="0"/>
              </a:rPr>
              <a:t>. svy: mean sum_hw_perdayt, over(grade) </a:t>
            </a:r>
          </a:p>
          <a:p>
            <a:pPr marL="0" indent="0">
              <a:buNone/>
            </a:pPr>
            <a:r>
              <a:rPr lang="en-US" sz="2400" dirty="0">
                <a:latin typeface="Lucida Console" panose="020B0609040504020204" pitchFamily="49" charset="0"/>
              </a:rPr>
              <a:t>(running mean on estimation sample)</a:t>
            </a:r>
          </a:p>
          <a:p>
            <a:pPr marL="0" indent="0">
              <a:buNone/>
            </a:pPr>
            <a:endParaRPr lang="en-US" sz="2400" dirty="0">
              <a:latin typeface="Lucida Console" panose="020B0609040504020204" pitchFamily="49" charset="0"/>
            </a:endParaRPr>
          </a:p>
          <a:p>
            <a:pPr marL="0" indent="0">
              <a:buNone/>
            </a:pPr>
            <a:r>
              <a:rPr lang="en-US" sz="2400" dirty="0">
                <a:latin typeface="Lucida Console" panose="020B0609040504020204" pitchFamily="49" charset="0"/>
              </a:rPr>
              <a:t>Survey: Mean estimation</a:t>
            </a:r>
          </a:p>
          <a:p>
            <a:pPr marL="0" indent="0">
              <a:buNone/>
            </a:pPr>
            <a:endParaRPr lang="en-US" sz="2400" dirty="0">
              <a:latin typeface="Lucida Console" panose="020B0609040504020204" pitchFamily="49" charset="0"/>
            </a:endParaRPr>
          </a:p>
          <a:p>
            <a:pPr marL="0" indent="0">
              <a:buNone/>
            </a:pPr>
            <a:r>
              <a:rPr lang="en-US" sz="2400" dirty="0">
                <a:latin typeface="Lucida Console" panose="020B0609040504020204" pitchFamily="49" charset="0"/>
              </a:rPr>
              <a:t>Number of strata =       7        Number of obs   =      1,728</a:t>
            </a:r>
          </a:p>
          <a:p>
            <a:pPr marL="0" indent="0">
              <a:buNone/>
            </a:pPr>
            <a:r>
              <a:rPr lang="en-US" sz="2400" dirty="0">
                <a:latin typeface="Lucida Console" panose="020B0609040504020204" pitchFamily="49" charset="0"/>
              </a:rPr>
              <a:t>Number of PSUs   =      38        Population size = 59,078.795</a:t>
            </a:r>
          </a:p>
          <a:p>
            <a:pPr marL="0" indent="0">
              <a:buNone/>
            </a:pPr>
            <a:r>
              <a:rPr lang="en-US" sz="2400" dirty="0">
                <a:latin typeface="Lucida Console" panose="020B0609040504020204" pitchFamily="49" charset="0"/>
              </a:rPr>
              <a:t>                                  Design df       =         31</a:t>
            </a:r>
          </a:p>
          <a:p>
            <a:pPr marL="0" indent="0">
              <a:buNone/>
            </a:pPr>
            <a:endParaRPr lang="en-US" sz="2400" dirty="0">
              <a:latin typeface="Lucida Console" panose="020B0609040504020204" pitchFamily="49" charset="0"/>
            </a:endParaRPr>
          </a:p>
          <a:p>
            <a:pPr marL="0" indent="0">
              <a:buNone/>
            </a:pPr>
            <a:r>
              <a:rPr lang="en-US" sz="2400" dirty="0">
                <a:latin typeface="Lucida Console" panose="020B0609040504020204" pitchFamily="49" charset="0"/>
              </a:rPr>
              <a:t>            8: grade = 8</a:t>
            </a:r>
          </a:p>
          <a:p>
            <a:pPr marL="0" indent="0">
              <a:buNone/>
            </a:pPr>
            <a:r>
              <a:rPr lang="en-US" sz="2400" dirty="0">
                <a:latin typeface="Lucida Console" panose="020B0609040504020204" pitchFamily="49" charset="0"/>
              </a:rPr>
              <a:t>            9: grade = 9</a:t>
            </a:r>
          </a:p>
          <a:p>
            <a:pPr marL="0" indent="0">
              <a:buNone/>
            </a:pPr>
            <a:r>
              <a:rPr lang="en-US" sz="2400" dirty="0">
                <a:latin typeface="Lucida Console" panose="020B0609040504020204" pitchFamily="49" charset="0"/>
              </a:rPr>
              <a:t>           11: grade = 11</a:t>
            </a:r>
          </a:p>
          <a:p>
            <a:pPr marL="0" indent="0">
              <a:buNone/>
            </a:pPr>
            <a:r>
              <a:rPr lang="en-US" sz="2400" dirty="0">
                <a:latin typeface="Lucida Console" panose="020B0609040504020204" pitchFamily="49" charset="0"/>
              </a:rPr>
              <a:t>           12: grade = 12</a:t>
            </a:r>
          </a:p>
          <a:p>
            <a:pPr marL="0" indent="0">
              <a:buNone/>
            </a:pPr>
            <a:endParaRPr lang="en-US" sz="2400" dirty="0">
              <a:latin typeface="Lucida Console" panose="020B0609040504020204" pitchFamily="49" charset="0"/>
            </a:endParaRPr>
          </a:p>
          <a:p>
            <a:pPr marL="0" indent="0">
              <a:buNone/>
            </a:pPr>
            <a:r>
              <a:rPr lang="en-US" sz="2400" dirty="0">
                <a:latin typeface="Lucida Console" panose="020B0609040504020204" pitchFamily="49" charset="0"/>
              </a:rPr>
              <a:t>----------------------------------------------------------------</a:t>
            </a:r>
          </a:p>
          <a:p>
            <a:pPr marL="0" indent="0">
              <a:buNone/>
            </a:pPr>
            <a:r>
              <a:rPr lang="en-US" sz="2400" dirty="0">
                <a:latin typeface="Lucida Console" panose="020B0609040504020204" pitchFamily="49" charset="0"/>
              </a:rPr>
              <a:t>               |             Linearized</a:t>
            </a:r>
          </a:p>
          <a:p>
            <a:pPr marL="0" indent="0">
              <a:buNone/>
            </a:pPr>
            <a:r>
              <a:rPr lang="en-US" sz="2400" dirty="0">
                <a:latin typeface="Lucida Console" panose="020B0609040504020204" pitchFamily="49" charset="0"/>
              </a:rPr>
              <a:t>          Over |       Mean   Std. Err.     [95% Conf. Interval]</a:t>
            </a:r>
          </a:p>
          <a:p>
            <a:pPr marL="0" indent="0">
              <a:buNone/>
            </a:pPr>
            <a:r>
              <a:rPr lang="en-US" sz="2400" dirty="0">
                <a:latin typeface="Lucida Console" panose="020B0609040504020204" pitchFamily="49" charset="0"/>
              </a:rPr>
              <a:t>---------------+------------------------------------------------</a:t>
            </a:r>
          </a:p>
          <a:p>
            <a:pPr marL="0" indent="0">
              <a:buNone/>
            </a:pPr>
            <a:r>
              <a:rPr lang="en-US" sz="2400" dirty="0">
                <a:latin typeface="Lucida Console" panose="020B0609040504020204" pitchFamily="49" charset="0"/>
              </a:rPr>
              <a:t>sum_hw_perdayt |</a:t>
            </a:r>
          </a:p>
          <a:p>
            <a:pPr marL="0" indent="0">
              <a:buNone/>
            </a:pPr>
            <a:r>
              <a:rPr lang="en-US" sz="2400" dirty="0">
                <a:latin typeface="Lucida Console" panose="020B0609040504020204" pitchFamily="49" charset="0"/>
              </a:rPr>
              <a:t>             8 |   4.381748   .2112874      3.950825    4.812672</a:t>
            </a:r>
          </a:p>
          <a:p>
            <a:pPr marL="0" indent="0">
              <a:buNone/>
            </a:pPr>
            <a:r>
              <a:rPr lang="en-US" sz="2400" dirty="0">
                <a:latin typeface="Lucida Console" panose="020B0609040504020204" pitchFamily="49" charset="0"/>
              </a:rPr>
              <a:t>             9 |   4.929205   .2210625      4.478345    5.380065</a:t>
            </a:r>
          </a:p>
          <a:p>
            <a:pPr marL="0" indent="0">
              <a:buNone/>
            </a:pPr>
            <a:r>
              <a:rPr lang="en-US" sz="2400" dirty="0">
                <a:latin typeface="Lucida Console" panose="020B0609040504020204" pitchFamily="49" charset="0"/>
              </a:rPr>
              <a:t>            11 |   5.616167   .4094865      4.781014    6.451321</a:t>
            </a:r>
          </a:p>
          <a:p>
            <a:pPr marL="0" indent="0">
              <a:buNone/>
            </a:pPr>
            <a:r>
              <a:rPr lang="en-US" sz="2400" dirty="0">
                <a:latin typeface="Lucida Console" panose="020B0609040504020204" pitchFamily="49" charset="0"/>
              </a:rPr>
              <a:t>            12 |   5.658863   .3670656      4.910228    6.407498</a:t>
            </a:r>
          </a:p>
          <a:p>
            <a:pPr marL="0" indent="0">
              <a:buNone/>
            </a:pPr>
            <a:r>
              <a:rPr lang="en-US" sz="2400" dirty="0">
                <a:latin typeface="Lucida Console" panose="020B0609040504020204" pitchFamily="49" charset="0"/>
              </a:rPr>
              <a:t>----------------------------------------------------------------</a:t>
            </a:r>
          </a:p>
          <a:p>
            <a:pPr marL="0" indent="0">
              <a:buNone/>
            </a:pPr>
            <a:endParaRPr lang="en-US" sz="2400" dirty="0">
              <a:latin typeface="Lucida Console" panose="020B0609040504020204" pitchFamily="49" charset="0"/>
            </a:endParaRPr>
          </a:p>
          <a:p>
            <a:pPr marL="0" indent="0">
              <a:buNone/>
            </a:pPr>
            <a:r>
              <a:rPr lang="en-US" sz="2400" dirty="0">
                <a:latin typeface="Lucida Console" panose="020B0609040504020204" pitchFamily="49" charset="0"/>
              </a:rPr>
              <a:t>. * linear contrast of grade 8 v. grade 12, significant?</a:t>
            </a:r>
          </a:p>
          <a:p>
            <a:pPr marL="0" indent="0">
              <a:buNone/>
            </a:pPr>
            <a:r>
              <a:rPr lang="en-US" sz="2400" dirty="0">
                <a:latin typeface="Lucida Console" panose="020B0609040504020204" pitchFamily="49" charset="0"/>
              </a:rPr>
              <a:t>. lincom [sum_hw_perdayt]8 - [sum_hw_perdayt]12</a:t>
            </a:r>
          </a:p>
          <a:p>
            <a:endParaRPr lang="en-US" sz="2400" dirty="0" smtClean="0"/>
          </a:p>
          <a:p>
            <a:pPr marL="0" indent="0">
              <a:buNone/>
            </a:pPr>
            <a:endParaRPr lang="en-US" sz="2400" dirty="0">
              <a:latin typeface="Lucida Console" panose="020B0609040504020204" pitchFamily="49" charset="0"/>
            </a:endParaRPr>
          </a:p>
          <a:p>
            <a:pPr marL="0" indent="0">
              <a:buNone/>
            </a:pPr>
            <a:r>
              <a:rPr lang="en-US" sz="2400" dirty="0">
                <a:latin typeface="Lucida Console" panose="020B0609040504020204" pitchFamily="49" charset="0"/>
              </a:rPr>
              <a:t> ( 1)  [sum_hw_perdayt]8 - [sum_hw_perdayt]12 = 0</a:t>
            </a:r>
          </a:p>
          <a:p>
            <a:pPr marL="0" indent="0">
              <a:buNone/>
            </a:pPr>
            <a:endParaRPr lang="en-US" sz="2400" dirty="0">
              <a:latin typeface="Lucida Console" panose="020B0609040504020204" pitchFamily="49" charset="0"/>
            </a:endParaRPr>
          </a:p>
          <a:p>
            <a:pPr marL="0" indent="0">
              <a:buNone/>
            </a:pPr>
            <a:r>
              <a:rPr lang="en-US" sz="2400" dirty="0">
                <a:latin typeface="Lucida Console" panose="020B0609040504020204" pitchFamily="49" charset="0"/>
              </a:rPr>
              <a:t>------------------------------------------------------------------------------</a:t>
            </a:r>
          </a:p>
          <a:p>
            <a:pPr marL="0" indent="0">
              <a:buNone/>
            </a:pPr>
            <a:r>
              <a:rPr lang="en-US" sz="2400" dirty="0">
                <a:latin typeface="Lucida Console" panose="020B0609040504020204" pitchFamily="49" charset="0"/>
              </a:rPr>
              <a:t>        Mean |      Coef.   Std. Err.      t    P&gt;|t|     [95% Conf. Interval]</a:t>
            </a:r>
          </a:p>
          <a:p>
            <a:pPr marL="0" indent="0">
              <a:buNone/>
            </a:pPr>
            <a:r>
              <a:rPr lang="en-US" sz="2400" dirty="0">
                <a:latin typeface="Lucida Console" panose="020B0609040504020204" pitchFamily="49" charset="0"/>
              </a:rPr>
              <a:t>-------------+----------------------------------------------------------------</a:t>
            </a:r>
          </a:p>
          <a:p>
            <a:pPr marL="0" indent="0">
              <a:buNone/>
            </a:pPr>
            <a:r>
              <a:rPr lang="en-US" sz="2400" dirty="0">
                <a:latin typeface="Lucida Console" panose="020B0609040504020204" pitchFamily="49" charset="0"/>
              </a:rPr>
              <a:t>         (1) |  -1.277114   .4233318    -3.02   0.005    -2.140505   -.4137235</a:t>
            </a:r>
          </a:p>
          <a:p>
            <a:pPr marL="0" indent="0">
              <a:buNone/>
            </a:pPr>
            <a:r>
              <a:rPr lang="en-US" sz="2400" dirty="0">
                <a:latin typeface="Lucida Console" panose="020B0609040504020204" pitchFamily="49" charset="0"/>
              </a:rPr>
              <a:t>------------------------------------------------------------------------------ </a:t>
            </a:r>
            <a:endParaRPr lang="en-US" sz="2400" dirty="0" smtClean="0">
              <a:latin typeface="Lucida Console" panose="020B0609040504020204" pitchFamily="49" charset="0"/>
            </a:endParaRPr>
          </a:p>
        </p:txBody>
      </p:sp>
      <p:sp>
        <p:nvSpPr>
          <p:cNvPr id="4" name="TextBox 3"/>
          <p:cNvSpPr txBox="1"/>
          <p:nvPr/>
        </p:nvSpPr>
        <p:spPr>
          <a:xfrm>
            <a:off x="5105400" y="5181600"/>
            <a:ext cx="3657600" cy="738664"/>
          </a:xfrm>
          <a:prstGeom prst="rect">
            <a:avLst/>
          </a:prstGeom>
          <a:solidFill>
            <a:schemeClr val="accent1"/>
          </a:solidFill>
        </p:spPr>
        <p:txBody>
          <a:bodyPr wrap="square" rtlCol="0">
            <a:spAutoFit/>
          </a:bodyPr>
          <a:lstStyle/>
          <a:p>
            <a:r>
              <a:rPr lang="en-US" sz="1400" dirty="0" smtClean="0">
                <a:solidFill>
                  <a:schemeClr val="bg1"/>
                </a:solidFill>
              </a:rPr>
              <a:t>Test of 4.381-5.658, is this significant at alpha = 0.05 level with design-based estimation?</a:t>
            </a:r>
          </a:p>
          <a:p>
            <a:r>
              <a:rPr lang="en-US" sz="1400" dirty="0" smtClean="0">
                <a:solidFill>
                  <a:schemeClr val="bg1"/>
                </a:solidFill>
              </a:rPr>
              <a:t>Yes, p value of 0.005 is &lt; 0.05.</a:t>
            </a:r>
            <a:endParaRPr lang="en-US" sz="1400" dirty="0">
              <a:solidFill>
                <a:schemeClr val="bg1"/>
              </a:solidFill>
            </a:endParaRPr>
          </a:p>
        </p:txBody>
      </p:sp>
      <p:sp>
        <p:nvSpPr>
          <p:cNvPr id="5" name="Slide Number Placeholder 4"/>
          <p:cNvSpPr>
            <a:spLocks noGrp="1"/>
          </p:cNvSpPr>
          <p:nvPr>
            <p:ph type="sldNum" sz="quarter" idx="12"/>
          </p:nvPr>
        </p:nvSpPr>
        <p:spPr/>
        <p:txBody>
          <a:bodyPr/>
          <a:lstStyle/>
          <a:p>
            <a:fld id="{F6BB3010-48F5-458F-94C3-3B1F44C20A93}" type="slidenum">
              <a:rPr lang="en-US" smtClean="0"/>
              <a:t>28</a:t>
            </a:fld>
            <a:endParaRPr lang="en-US"/>
          </a:p>
        </p:txBody>
      </p:sp>
    </p:spTree>
    <p:extLst>
      <p:ext uri="{BB962C8B-B14F-4D97-AF65-F5344CB8AC3E}">
        <p14:creationId xmlns:p14="http://schemas.microsoft.com/office/powerpoint/2010/main" val="21415557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1 - Computing Lab Exercises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1700" dirty="0" smtClean="0"/>
              <a:t>The exercises are designed to help you learn to use Stata to do survey data analysis.  Today’s exercises focus on getting to know the survey design variables and also performing descriptive analysis of continuous variables.  </a:t>
            </a:r>
            <a:r>
              <a:rPr lang="en-US" sz="1700" b="1" dirty="0" smtClean="0"/>
              <a:t>For our first set of exercises, we will work on the exercises together as a group. </a:t>
            </a:r>
          </a:p>
          <a:p>
            <a:pPr marL="0" indent="0">
              <a:buNone/>
            </a:pPr>
            <a:r>
              <a:rPr lang="en-US" sz="1700" dirty="0" smtClean="0"/>
              <a:t>---------------------------------------------------------------------------------------------------------------------------------</a:t>
            </a:r>
          </a:p>
          <a:p>
            <a:pPr marL="0" indent="0">
              <a:buNone/>
            </a:pPr>
            <a:r>
              <a:rPr lang="en-US" sz="1700" b="1" dirty="0" smtClean="0"/>
              <a:t>Day 1 Exercises</a:t>
            </a:r>
          </a:p>
          <a:p>
            <a:pPr indent="-285750"/>
            <a:r>
              <a:rPr lang="en-US" sz="1700" dirty="0" smtClean="0"/>
              <a:t>Open </a:t>
            </a:r>
            <a:r>
              <a:rPr lang="en-US" sz="1700" dirty="0"/>
              <a:t>Stata and </a:t>
            </a:r>
            <a:r>
              <a:rPr lang="en-US" sz="1700" dirty="0" smtClean="0"/>
              <a:t>open the pre-programmed </a:t>
            </a:r>
            <a:r>
              <a:rPr lang="en-US" sz="1700" dirty="0"/>
              <a:t>syntax file called </a:t>
            </a:r>
            <a:r>
              <a:rPr lang="en-US" sz="1600" b="1" dirty="0"/>
              <a:t>Lab 1_4 </a:t>
            </a:r>
            <a:r>
              <a:rPr lang="en-US" sz="1600" b="1" dirty="0" smtClean="0"/>
              <a:t>Exercises Final.do</a:t>
            </a:r>
            <a:r>
              <a:rPr lang="en-US" sz="1600" dirty="0" smtClean="0"/>
              <a:t> </a:t>
            </a:r>
            <a:r>
              <a:rPr lang="en-US" sz="1700" dirty="0" smtClean="0"/>
              <a:t>in the Stata do file editor.  Locate the Student’s survey data set</a:t>
            </a:r>
            <a:r>
              <a:rPr lang="en-US" sz="1700" b="1" dirty="0" smtClean="0"/>
              <a:t> Day1_final.dta</a:t>
            </a:r>
            <a:r>
              <a:rPr lang="en-US" sz="1700" dirty="0" smtClean="0"/>
              <a:t> on your network or local drive, read the data into memory and obtain a listing of variables in the data set. Note that the variables created in the demonstration today, </a:t>
            </a:r>
            <a:r>
              <a:rPr lang="en-US" sz="1700" b="1" dirty="0" smtClean="0"/>
              <a:t>finalstrat, secu, wgt, hm_math,</a:t>
            </a:r>
            <a:r>
              <a:rPr lang="en-US" sz="1700" dirty="0" smtClean="0"/>
              <a:t> are already created for you and ready to use. </a:t>
            </a:r>
          </a:p>
          <a:p>
            <a:pPr indent="-285750"/>
            <a:endParaRPr lang="en-US" sz="1700" dirty="0" smtClean="0"/>
          </a:p>
          <a:p>
            <a:pPr indent="-285750"/>
            <a:r>
              <a:rPr lang="en-US" sz="1700" dirty="0" smtClean="0"/>
              <a:t>Generate a one way table of the complex sample design variable </a:t>
            </a:r>
            <a:r>
              <a:rPr lang="en-US" sz="1700" b="1" dirty="0" smtClean="0"/>
              <a:t>finalstrat </a:t>
            </a:r>
            <a:r>
              <a:rPr lang="en-US" sz="1700" dirty="0" smtClean="0"/>
              <a:t>and another one way table of the variable </a:t>
            </a:r>
            <a:r>
              <a:rPr lang="en-US" sz="1700" b="1" dirty="0" smtClean="0"/>
              <a:t>secu</a:t>
            </a:r>
            <a:r>
              <a:rPr lang="en-US" sz="1700" dirty="0" smtClean="0"/>
              <a:t>.  What do these variables represent?</a:t>
            </a:r>
          </a:p>
          <a:p>
            <a:pPr indent="-285750"/>
            <a:endParaRPr lang="en-US" sz="1700" dirty="0" smtClean="0"/>
          </a:p>
          <a:p>
            <a:pPr indent="-285750"/>
            <a:r>
              <a:rPr lang="en-US" sz="1700" dirty="0" smtClean="0"/>
              <a:t>Do a descriptive analysis of the weight variable called </a:t>
            </a:r>
            <a:r>
              <a:rPr lang="en-US" sz="1700" b="1" dirty="0" smtClean="0"/>
              <a:t>wgt</a:t>
            </a:r>
            <a:r>
              <a:rPr lang="en-US" sz="1700" dirty="0" smtClean="0"/>
              <a:t>.  Based on the results, what is the mean of this  variable?  What is the sum of the weight variable and what does this represent?</a:t>
            </a:r>
          </a:p>
          <a:p>
            <a:pPr marL="0" indent="0">
              <a:buNone/>
            </a:pPr>
            <a:endParaRPr lang="en-US" sz="1700" dirty="0" smtClean="0"/>
          </a:p>
          <a:p>
            <a:r>
              <a:rPr lang="en-US" sz="1700" dirty="0" smtClean="0"/>
              <a:t>Set up the survey variables (</a:t>
            </a:r>
            <a:r>
              <a:rPr lang="en-US" sz="1700" b="1" dirty="0" smtClean="0"/>
              <a:t>finalstrat and secu</a:t>
            </a:r>
            <a:r>
              <a:rPr lang="en-US" sz="1700" dirty="0" smtClean="0"/>
              <a:t>), finite population correction (</a:t>
            </a:r>
            <a:r>
              <a:rPr lang="en-US" sz="1700" b="1" dirty="0" smtClean="0"/>
              <a:t>fpc</a:t>
            </a:r>
            <a:r>
              <a:rPr lang="en-US" sz="1700" dirty="0" smtClean="0"/>
              <a:t>) and weight (</a:t>
            </a:r>
            <a:r>
              <a:rPr lang="en-US" sz="1700" b="1" dirty="0" smtClean="0"/>
              <a:t>wgt</a:t>
            </a:r>
            <a:r>
              <a:rPr lang="en-US" sz="1700" dirty="0" smtClean="0"/>
              <a:t>) using   the  svyset command and then use svydes to obtain a descriptive table of the key variables.   </a:t>
            </a:r>
          </a:p>
          <a:p>
            <a:endParaRPr lang="en-US" sz="1700" dirty="0" smtClean="0"/>
          </a:p>
          <a:p>
            <a:r>
              <a:rPr lang="en-US" sz="1700" dirty="0" smtClean="0"/>
              <a:t>Perform a design-based analysis to obtain the estimated mean of number of hours spent on math  homework  per day (</a:t>
            </a:r>
            <a:r>
              <a:rPr lang="en-US" sz="1700" b="1" dirty="0" smtClean="0"/>
              <a:t>hm_math</a:t>
            </a:r>
            <a:r>
              <a:rPr lang="en-US" sz="1700" dirty="0" smtClean="0"/>
              <a:t>).  What is the overall mean and the design-adjusted SE? How much missing data does the variable have?</a:t>
            </a:r>
            <a:endParaRPr lang="en-US" sz="1700" dirty="0"/>
          </a:p>
        </p:txBody>
      </p:sp>
      <p:sp>
        <p:nvSpPr>
          <p:cNvPr id="4" name="Slide Number Placeholder 3"/>
          <p:cNvSpPr>
            <a:spLocks noGrp="1"/>
          </p:cNvSpPr>
          <p:nvPr>
            <p:ph type="sldNum" sz="quarter" idx="12"/>
          </p:nvPr>
        </p:nvSpPr>
        <p:spPr/>
        <p:txBody>
          <a:bodyPr/>
          <a:lstStyle/>
          <a:p>
            <a:fld id="{F6BB3010-48F5-458F-94C3-3B1F44C20A93}" type="slidenum">
              <a:rPr lang="en-US" smtClean="0"/>
              <a:t>29</a:t>
            </a:fld>
            <a:endParaRPr lang="en-US"/>
          </a:p>
        </p:txBody>
      </p:sp>
    </p:spTree>
    <p:extLst>
      <p:ext uri="{BB962C8B-B14F-4D97-AF65-F5344CB8AC3E}">
        <p14:creationId xmlns:p14="http://schemas.microsoft.com/office/powerpoint/2010/main" val="3965258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23DE0C-7F5D-4022-BF3E-D3FF5893B5A2}" type="slidenum">
              <a:rPr lang="en-US" smtClean="0"/>
              <a:pPr>
                <a:defRPr/>
              </a:pPr>
              <a:t>3</a:t>
            </a:fld>
            <a:endParaRPr lang="en-US" dirty="0"/>
          </a:p>
        </p:txBody>
      </p:sp>
      <p:sp>
        <p:nvSpPr>
          <p:cNvPr id="5" name="Rectangle 2"/>
          <p:cNvSpPr txBox="1">
            <a:spLocks noChangeArrowheads="1"/>
          </p:cNvSpPr>
          <p:nvPr/>
        </p:nvSpPr>
        <p:spPr>
          <a:xfrm>
            <a:off x="457200" y="274638"/>
            <a:ext cx="8229600" cy="1143000"/>
          </a:xfrm>
          <a:prstGeom prst="rect">
            <a:avLst/>
          </a:prstGeom>
        </p:spPr>
        <p:txBody>
          <a:bodyPr lIns="76197" tIns="38098" rIns="76197" bIns="38098" rtlCol="0">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fontAlgn="auto" hangingPunct="1">
              <a:spcAft>
                <a:spcPts val="0"/>
              </a:spcAft>
              <a:defRPr/>
            </a:pPr>
            <a:r>
              <a:rPr lang="en-US" b="1" u="sng" dirty="0">
                <a:solidFill>
                  <a:srgbClr val="FFFF00"/>
                </a:solidFill>
                <a:effectLst>
                  <a:outerShdw blurRad="38100" dist="38100" dir="2700000" algn="tl">
                    <a:srgbClr val="FFFFFF"/>
                  </a:outerShdw>
                </a:effectLst>
              </a:rPr>
              <a:t>Analysis of Complex Sample Data</a:t>
            </a:r>
          </a:p>
        </p:txBody>
      </p:sp>
      <p:sp>
        <p:nvSpPr>
          <p:cNvPr id="4" name="Footer Placeholder 3"/>
          <p:cNvSpPr>
            <a:spLocks noGrp="1"/>
          </p:cNvSpPr>
          <p:nvPr>
            <p:ph type="ftr" sz="quarter" idx="11"/>
          </p:nvPr>
        </p:nvSpPr>
        <p:spPr/>
        <p:txBody>
          <a:bodyPr/>
          <a:lstStyle/>
          <a:p>
            <a:pPr>
              <a:defRPr/>
            </a:pPr>
            <a:endParaRPr lang="en-US" dirty="0"/>
          </a:p>
        </p:txBody>
      </p:sp>
      <p:pic>
        <p:nvPicPr>
          <p:cNvPr id="3" name="Picture 2"/>
          <p:cNvPicPr>
            <a:picLocks noChangeAspect="1"/>
          </p:cNvPicPr>
          <p:nvPr/>
        </p:nvPicPr>
        <p:blipFill>
          <a:blip r:embed="rId2"/>
          <a:stretch>
            <a:fillRect/>
          </a:stretch>
        </p:blipFill>
        <p:spPr>
          <a:xfrm>
            <a:off x="825500" y="1397000"/>
            <a:ext cx="7449775" cy="4826000"/>
          </a:xfrm>
          <a:prstGeom prst="rect">
            <a:avLst/>
          </a:prstGeom>
        </p:spPr>
      </p:pic>
    </p:spTree>
    <p:extLst>
      <p:ext uri="{BB962C8B-B14F-4D97-AF65-F5344CB8AC3E}">
        <p14:creationId xmlns:p14="http://schemas.microsoft.com/office/powerpoint/2010/main" val="3942356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Lab #2, October 11, 2016	</a:t>
            </a:r>
            <a:endParaRPr lang="en-US" dirty="0"/>
          </a:p>
        </p:txBody>
      </p:sp>
      <p:sp>
        <p:nvSpPr>
          <p:cNvPr id="3" name="Content Placeholder 2"/>
          <p:cNvSpPr>
            <a:spLocks noGrp="1"/>
          </p:cNvSpPr>
          <p:nvPr>
            <p:ph idx="1"/>
          </p:nvPr>
        </p:nvSpPr>
        <p:spPr/>
        <p:txBody>
          <a:bodyPr/>
          <a:lstStyle/>
          <a:p>
            <a:r>
              <a:rPr lang="en-US" dirty="0" smtClean="0"/>
              <a:t>Our second computing lab focuses on descriptive analysis of categorical data using weighted bar charts with tabulate and graph commands, and proportions and tabulations with svy: proportion and svy: tab commands </a:t>
            </a:r>
          </a:p>
          <a:p>
            <a:pPr lvl="1"/>
            <a:r>
              <a:rPr lang="en-US" dirty="0" smtClean="0"/>
              <a:t>Output statistics: proportions, percentages, chisq tests, contrasts </a:t>
            </a:r>
          </a:p>
          <a:p>
            <a:r>
              <a:rPr lang="en-US" dirty="0" smtClean="0"/>
              <a:t>We also cover linear and logistic regression model specification followed by linear regression examples:</a:t>
            </a:r>
          </a:p>
          <a:p>
            <a:pPr lvl="1"/>
            <a:r>
              <a:rPr lang="en-US" dirty="0" smtClean="0"/>
              <a:t>Output statistics: hypothesis tests, regression diagnostics, checks for violations of assumptions </a:t>
            </a:r>
          </a:p>
          <a:p>
            <a:r>
              <a:rPr lang="en-US" dirty="0" smtClean="0"/>
              <a:t>Computer lab exercises will build on our work yesterday and also give you a chance to focus on today’s topics, open the  </a:t>
            </a:r>
          </a:p>
          <a:p>
            <a:pPr lvl="1"/>
            <a:endParaRPr lang="en-US" dirty="0" smtClean="0"/>
          </a:p>
        </p:txBody>
      </p:sp>
      <p:sp>
        <p:nvSpPr>
          <p:cNvPr id="4" name="Slide Number Placeholder 3"/>
          <p:cNvSpPr>
            <a:spLocks noGrp="1"/>
          </p:cNvSpPr>
          <p:nvPr>
            <p:ph type="sldNum" sz="quarter" idx="12"/>
          </p:nvPr>
        </p:nvSpPr>
        <p:spPr/>
        <p:txBody>
          <a:bodyPr/>
          <a:lstStyle/>
          <a:p>
            <a:fld id="{F6BB3010-48F5-458F-94C3-3B1F44C20A93}" type="slidenum">
              <a:rPr lang="en-US" smtClean="0"/>
              <a:t>30</a:t>
            </a:fld>
            <a:endParaRPr lang="en-US"/>
          </a:p>
        </p:txBody>
      </p:sp>
    </p:spTree>
    <p:extLst>
      <p:ext uri="{BB962C8B-B14F-4D97-AF65-F5344CB8AC3E}">
        <p14:creationId xmlns:p14="http://schemas.microsoft.com/office/powerpoint/2010/main" val="39005313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Descriptive Analysis of Categorical Variables</a:t>
            </a:r>
            <a:endParaRPr lang="en-US" dirty="0"/>
          </a:p>
        </p:txBody>
      </p:sp>
      <p:sp>
        <p:nvSpPr>
          <p:cNvPr id="2" name="Slide Number Placeholder 1"/>
          <p:cNvSpPr>
            <a:spLocks noGrp="1"/>
          </p:cNvSpPr>
          <p:nvPr>
            <p:ph type="sldNum" sz="quarter" idx="12"/>
          </p:nvPr>
        </p:nvSpPr>
        <p:spPr/>
        <p:txBody>
          <a:bodyPr/>
          <a:lstStyle/>
          <a:p>
            <a:fld id="{F6BB3010-48F5-458F-94C3-3B1F44C20A93}" type="slidenum">
              <a:rPr lang="en-US" smtClean="0"/>
              <a:t>31</a:t>
            </a:fld>
            <a:endParaRPr lang="en-US"/>
          </a:p>
        </p:txBody>
      </p:sp>
    </p:spTree>
    <p:extLst>
      <p:ext uri="{BB962C8B-B14F-4D97-AF65-F5344CB8AC3E}">
        <p14:creationId xmlns:p14="http://schemas.microsoft.com/office/powerpoint/2010/main" val="10356644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lstStyle/>
          <a:p>
            <a:r>
              <a:rPr lang="en-US" dirty="0" smtClean="0"/>
              <a:t>Bar Chart (Weighted) of Q54: How Satisfied with School?</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3408070"/>
            <a:ext cx="3984526" cy="2916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219200" y="1460718"/>
            <a:ext cx="7239000" cy="1938992"/>
          </a:xfrm>
          <a:prstGeom prst="rect">
            <a:avLst/>
          </a:prstGeom>
        </p:spPr>
        <p:txBody>
          <a:bodyPr wrap="square">
            <a:spAutoFit/>
          </a:bodyPr>
          <a:lstStyle/>
          <a:p>
            <a:endParaRPr lang="en-US" sz="800" dirty="0" smtClean="0">
              <a:latin typeface="Lucida Console" panose="020B0609040504020204" pitchFamily="49" charset="0"/>
            </a:endParaRPr>
          </a:p>
          <a:p>
            <a:r>
              <a:rPr lang="en-US" sz="800" dirty="0" smtClean="0">
                <a:latin typeface="Lucida Console" panose="020B0609040504020204" pitchFamily="49" charset="0"/>
              </a:rPr>
              <a:t>* weighted bar chart to examine distribution of q54, create categories of q54 to use in bar chart  </a:t>
            </a:r>
          </a:p>
          <a:p>
            <a:r>
              <a:rPr lang="en-US" sz="800" dirty="0" smtClean="0">
                <a:latin typeface="Lucida Console" panose="020B0609040504020204" pitchFamily="49" charset="0"/>
              </a:rPr>
              <a:t>. tabulate q54, generate(q54)</a:t>
            </a:r>
          </a:p>
          <a:p>
            <a:endParaRPr lang="en-US" sz="800" dirty="0" smtClean="0">
              <a:latin typeface="Lucida Console" panose="020B0609040504020204" pitchFamily="49" charset="0"/>
            </a:endParaRPr>
          </a:p>
          <a:p>
            <a:r>
              <a:rPr lang="en-US" sz="800" dirty="0" smtClean="0">
                <a:latin typeface="Lucida Console" panose="020B0609040504020204" pitchFamily="49" charset="0"/>
              </a:rPr>
              <a:t>* Labels </a:t>
            </a:r>
          </a:p>
          <a:p>
            <a:r>
              <a:rPr lang="en-US" sz="800" dirty="0" smtClean="0">
                <a:latin typeface="Lucida Console" panose="020B0609040504020204" pitchFamily="49" charset="0"/>
              </a:rPr>
              <a:t>. label var q541 "VS"  </a:t>
            </a:r>
          </a:p>
          <a:p>
            <a:r>
              <a:rPr lang="en-US" sz="800" dirty="0" smtClean="0">
                <a:latin typeface="Lucida Console" panose="020B0609040504020204" pitchFamily="49" charset="0"/>
              </a:rPr>
              <a:t>. label var q542 "S" </a:t>
            </a:r>
          </a:p>
          <a:p>
            <a:r>
              <a:rPr lang="en-US" sz="800" dirty="0" smtClean="0">
                <a:latin typeface="Lucida Console" panose="020B0609040504020204" pitchFamily="49" charset="0"/>
              </a:rPr>
              <a:t>. label var q543 "SD"</a:t>
            </a:r>
          </a:p>
          <a:p>
            <a:r>
              <a:rPr lang="en-US" sz="800" dirty="0" smtClean="0">
                <a:latin typeface="Lucida Console" panose="020B0609040504020204" pitchFamily="49" charset="0"/>
              </a:rPr>
              <a:t>. label var q544 "VD“</a:t>
            </a:r>
          </a:p>
          <a:p>
            <a:endParaRPr lang="en-US" sz="800" dirty="0" smtClean="0">
              <a:latin typeface="Lucida Console" panose="020B0609040504020204" pitchFamily="49" charset="0"/>
            </a:endParaRPr>
          </a:p>
          <a:p>
            <a:r>
              <a:rPr lang="en-US" sz="800" dirty="0" smtClean="0">
                <a:latin typeface="Lucida Console" panose="020B0609040504020204" pitchFamily="49" charset="0"/>
              </a:rPr>
              <a:t>*Graph bar chart command, one long command, use /// to show continuation </a:t>
            </a:r>
          </a:p>
          <a:p>
            <a:r>
              <a:rPr lang="en-US" sz="800" dirty="0" smtClean="0">
                <a:latin typeface="Lucida Console" panose="020B0609040504020204" pitchFamily="49" charset="0"/>
              </a:rPr>
              <a:t>graph bar (mean) q541 q542 q543 q544 [pweight=wgt] , percentages ///</a:t>
            </a:r>
          </a:p>
          <a:p>
            <a:r>
              <a:rPr lang="en-US" sz="800" dirty="0" smtClean="0">
                <a:latin typeface="Lucida Console" panose="020B0609040504020204" pitchFamily="49" charset="0"/>
              </a:rPr>
              <a:t>bar(1,color(gs12)) bar(2,color(gs4)) bar(3,color(gs8)) bar(4,color(gs7)) ///</a:t>
            </a:r>
          </a:p>
          <a:p>
            <a:r>
              <a:rPr lang="en-US" sz="800" dirty="0" smtClean="0">
                <a:latin typeface="Lucida Console" panose="020B0609040504020204" pitchFamily="49" charset="0"/>
              </a:rPr>
              <a:t>blabel(bar, format(%5.1f)) bargap(7) scheme(s2mono) ///</a:t>
            </a:r>
          </a:p>
          <a:p>
            <a:r>
              <a:rPr lang="en-US" sz="800" dirty="0" smtClean="0">
                <a:latin typeface="Lucida Console" panose="020B0609040504020204" pitchFamily="49" charset="0"/>
              </a:rPr>
              <a:t>legend (label(1 "VS")label(2 "S") label(3 "SD") label(4 "VD")) ytitle ("Percentage")</a:t>
            </a:r>
            <a:endParaRPr lang="en-US" sz="800" dirty="0">
              <a:latin typeface="Lucida Console" panose="020B0609040504020204" pitchFamily="49" charset="0"/>
            </a:endParaRPr>
          </a:p>
        </p:txBody>
      </p:sp>
      <p:sp>
        <p:nvSpPr>
          <p:cNvPr id="3" name="Rectangle 2"/>
          <p:cNvSpPr/>
          <p:nvPr/>
        </p:nvSpPr>
        <p:spPr>
          <a:xfrm>
            <a:off x="6096000" y="4648200"/>
            <a:ext cx="28956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Important to use weight in graph to obtain unbiased percentages. </a:t>
            </a:r>
            <a:endParaRPr lang="en-US" dirty="0"/>
          </a:p>
        </p:txBody>
      </p:sp>
      <p:sp>
        <p:nvSpPr>
          <p:cNvPr id="5" name="Slide Number Placeholder 4"/>
          <p:cNvSpPr>
            <a:spLocks noGrp="1"/>
          </p:cNvSpPr>
          <p:nvPr>
            <p:ph type="sldNum" sz="quarter" idx="12"/>
          </p:nvPr>
        </p:nvSpPr>
        <p:spPr/>
        <p:txBody>
          <a:bodyPr/>
          <a:lstStyle/>
          <a:p>
            <a:fld id="{F6BB3010-48F5-458F-94C3-3B1F44C20A93}" type="slidenum">
              <a:rPr lang="en-US" smtClean="0"/>
              <a:t>32</a:t>
            </a:fld>
            <a:endParaRPr lang="en-US"/>
          </a:p>
        </p:txBody>
      </p:sp>
    </p:spTree>
    <p:extLst>
      <p:ext uri="{BB962C8B-B14F-4D97-AF65-F5344CB8AC3E}">
        <p14:creationId xmlns:p14="http://schemas.microsoft.com/office/powerpoint/2010/main" val="42040642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Svy: Proportion for Analysis of Categorical Variable</a:t>
            </a:r>
            <a:br>
              <a:rPr lang="en-US" dirty="0" smtClean="0"/>
            </a:br>
            <a:r>
              <a:rPr lang="en-US" dirty="0" smtClean="0"/>
              <a:t>Q54: How Satisfied with School?</a:t>
            </a:r>
            <a:endParaRPr lang="en-US" dirty="0"/>
          </a:p>
        </p:txBody>
      </p:sp>
      <p:sp>
        <p:nvSpPr>
          <p:cNvPr id="3" name="Content Placeholder 2"/>
          <p:cNvSpPr>
            <a:spLocks noGrp="1"/>
          </p:cNvSpPr>
          <p:nvPr>
            <p:ph idx="1"/>
          </p:nvPr>
        </p:nvSpPr>
        <p:spPr>
          <a:xfrm>
            <a:off x="457200" y="1447800"/>
            <a:ext cx="8229600" cy="5334000"/>
          </a:xfrm>
        </p:spPr>
        <p:txBody>
          <a:bodyPr>
            <a:noAutofit/>
          </a:bodyPr>
          <a:lstStyle/>
          <a:p>
            <a:r>
              <a:rPr lang="en-US" sz="1600" dirty="0" smtClean="0"/>
              <a:t>We will use svy: proportion and svy: tabulate to perform descriptive analysis of categorical variables</a:t>
            </a:r>
          </a:p>
          <a:p>
            <a:r>
              <a:rPr lang="en-US" sz="1600" dirty="0" smtClean="0"/>
              <a:t>These commands will produce the same results but are alternative ways to examine categorical variables</a:t>
            </a:r>
            <a:endParaRPr lang="en-US" sz="800" dirty="0" smtClean="0">
              <a:latin typeface="Lucida Console" panose="020B0609040504020204" pitchFamily="49" charset="0"/>
            </a:endParaRPr>
          </a:p>
          <a:p>
            <a:pPr marL="0" indent="0">
              <a:buNone/>
            </a:pPr>
            <a:endParaRPr lang="en-US" sz="800" dirty="0">
              <a:latin typeface="Lucida Console" panose="020B0609040504020204" pitchFamily="49" charset="0"/>
            </a:endParaRPr>
          </a:p>
          <a:p>
            <a:pPr marL="0" indent="0">
              <a:buNone/>
            </a:pPr>
            <a:r>
              <a:rPr lang="en-US" sz="1200" dirty="0">
                <a:latin typeface="Lucida Console" panose="020B0609040504020204" pitchFamily="49" charset="0"/>
              </a:rPr>
              <a:t> </a:t>
            </a:r>
            <a:r>
              <a:rPr lang="en-US" sz="800" dirty="0">
                <a:latin typeface="Lucida Console" panose="020B0609040504020204" pitchFamily="49" charset="0"/>
              </a:rPr>
              <a:t>* proportions and se for q54 How Satisfied with School? use of svy: proportion </a:t>
            </a:r>
          </a:p>
          <a:p>
            <a:pPr marL="0" indent="0">
              <a:buNone/>
            </a:pPr>
            <a:r>
              <a:rPr lang="en-US" sz="800" dirty="0">
                <a:latin typeface="Lucida Console" panose="020B0609040504020204" pitchFamily="49" charset="0"/>
              </a:rPr>
              <a:t>. svy: proportion q54 </a:t>
            </a:r>
          </a:p>
          <a:p>
            <a:pPr marL="0" indent="0">
              <a:buNone/>
            </a:pPr>
            <a:r>
              <a:rPr lang="en-US" sz="800" dirty="0">
                <a:latin typeface="Lucida Console" panose="020B0609040504020204" pitchFamily="49" charset="0"/>
              </a:rPr>
              <a:t>(running proportion on estimation sample)</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Survey: Proportion estimation</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Number of strata =       7        Number of obs   =      1,595</a:t>
            </a:r>
          </a:p>
          <a:p>
            <a:pPr marL="0" indent="0">
              <a:buNone/>
            </a:pPr>
            <a:r>
              <a:rPr lang="en-US" sz="800" dirty="0">
                <a:latin typeface="Lucida Console" panose="020B0609040504020204" pitchFamily="49" charset="0"/>
              </a:rPr>
              <a:t>Number of PSUs   =      38        Population size = 54,547.638</a:t>
            </a:r>
          </a:p>
          <a:p>
            <a:pPr marL="0" indent="0">
              <a:buNone/>
            </a:pPr>
            <a:r>
              <a:rPr lang="en-US" sz="800" dirty="0">
                <a:latin typeface="Lucida Console" panose="020B0609040504020204" pitchFamily="49" charset="0"/>
              </a:rPr>
              <a:t>                                  Design df       =         31</a:t>
            </a:r>
          </a:p>
          <a:p>
            <a:pPr marL="0" indent="0">
              <a:buNone/>
            </a:pPr>
            <a:r>
              <a:rPr lang="en-US" sz="800" dirty="0" smtClean="0">
                <a:latin typeface="Lucida Console" panose="020B0609040504020204" pitchFamily="49" charset="0"/>
              </a:rPr>
              <a:t>-----------------------------------------------------------------------</a:t>
            </a: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             Linearized</a:t>
            </a:r>
          </a:p>
          <a:p>
            <a:pPr marL="0" indent="0">
              <a:buNone/>
            </a:pPr>
            <a:r>
              <a:rPr lang="en-US" sz="800" dirty="0">
                <a:latin typeface="Lucida Console" panose="020B0609040504020204" pitchFamily="49" charset="0"/>
              </a:rPr>
              <a:t>                      | Proportion   Std. Err.     [95% Conf. Interval]</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q54                   |</a:t>
            </a:r>
          </a:p>
          <a:p>
            <a:pPr marL="0" indent="0">
              <a:buNone/>
            </a:pPr>
            <a:r>
              <a:rPr lang="en-US" sz="800" dirty="0">
                <a:latin typeface="Lucida Console" panose="020B0609040504020204" pitchFamily="49" charset="0"/>
              </a:rPr>
              <a:t>       Very_Satisfied |   .3307653    .020928      .2895547    .3747474</a:t>
            </a:r>
          </a:p>
          <a:p>
            <a:pPr marL="0" indent="0">
              <a:buNone/>
            </a:pPr>
            <a:r>
              <a:rPr lang="en-US" sz="800" dirty="0">
                <a:latin typeface="Lucida Console" panose="020B0609040504020204" pitchFamily="49" charset="0"/>
              </a:rPr>
              <a:t>            Satisfied |   .4753869   .0171569      .4405725    .5104422</a:t>
            </a:r>
          </a:p>
          <a:p>
            <a:pPr marL="0" indent="0">
              <a:buNone/>
            </a:pPr>
            <a:r>
              <a:rPr lang="en-US" sz="800" dirty="0">
                <a:latin typeface="Lucida Console" panose="020B0609040504020204" pitchFamily="49" charset="0"/>
              </a:rPr>
              <a:t>Somewhat_Dissatisfied |   .1217597   .0121356      .0990943    .1487532</a:t>
            </a:r>
          </a:p>
          <a:p>
            <a:pPr marL="0" indent="0">
              <a:buNone/>
            </a:pPr>
            <a:r>
              <a:rPr lang="en-US" sz="800" dirty="0">
                <a:latin typeface="Lucida Console" panose="020B0609040504020204" pitchFamily="49" charset="0"/>
              </a:rPr>
              <a:t>    Very_Dissatisfied |   .0720881    .009615       .054774     .094329</a:t>
            </a:r>
          </a:p>
          <a:p>
            <a:pPr marL="0" indent="0">
              <a:buNone/>
            </a:pPr>
            <a:r>
              <a:rPr lang="en-US" sz="800" dirty="0">
                <a:latin typeface="Lucida Console" panose="020B0609040504020204" pitchFamily="49" charset="0"/>
              </a:rPr>
              <a:t>-----------------------------------------------------------------------</a:t>
            </a:r>
          </a:p>
          <a:p>
            <a:pPr marL="0" indent="0">
              <a:buNone/>
            </a:pPr>
            <a:r>
              <a:rPr lang="en-US" sz="800" dirty="0" smtClean="0">
                <a:latin typeface="Lucida Console" panose="020B0609040504020204" pitchFamily="49" charset="0"/>
              </a:rPr>
              <a:t>. </a:t>
            </a:r>
            <a:r>
              <a:rPr lang="en-US" sz="800" dirty="0">
                <a:latin typeface="Lucida Console" panose="020B0609040504020204" pitchFamily="49" charset="0"/>
              </a:rPr>
              <a:t>lincom [q54]Very_Satisfied - [q54]Satisfied</a:t>
            </a:r>
          </a:p>
          <a:p>
            <a:pPr marL="0" indent="0">
              <a:buNone/>
            </a:pPr>
            <a:r>
              <a:rPr lang="en-US" sz="800" dirty="0" smtClean="0">
                <a:latin typeface="Lucida Console" panose="020B0609040504020204" pitchFamily="49" charset="0"/>
              </a:rPr>
              <a:t> </a:t>
            </a:r>
            <a:r>
              <a:rPr lang="en-US" sz="800" dirty="0">
                <a:latin typeface="Lucida Console" panose="020B0609040504020204" pitchFamily="49" charset="0"/>
              </a:rPr>
              <a:t>( 1)  [q54]Very_Satisfied - [q54]Satisfied = 0</a:t>
            </a:r>
          </a:p>
          <a:p>
            <a:pPr marL="0" indent="0">
              <a:buNone/>
            </a:pPr>
            <a:r>
              <a:rPr lang="en-US" sz="800" dirty="0" smtClean="0">
                <a:latin typeface="Lucida Console" panose="020B0609040504020204" pitchFamily="49" charset="0"/>
              </a:rPr>
              <a:t>------------------------------------------------------------------------------</a:t>
            </a: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Proportion |      Coef.   Std. Err.      t    P&gt;|t|     [95% Conf. Interval]</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(1) |  -.1446216   .0332358    -4.35   0.000    -.2124065   -.0768367</a:t>
            </a:r>
          </a:p>
          <a:p>
            <a:pPr marL="0" indent="0">
              <a:buNone/>
            </a:pPr>
            <a:r>
              <a:rPr lang="en-US" sz="800" dirty="0">
                <a:latin typeface="Lucida Console" panose="020B0609040504020204" pitchFamily="49" charset="0"/>
              </a:rPr>
              <a:t>------------------------------------------------------------------------------ </a:t>
            </a:r>
          </a:p>
        </p:txBody>
      </p:sp>
      <p:sp>
        <p:nvSpPr>
          <p:cNvPr id="4" name="Slide Number Placeholder 3"/>
          <p:cNvSpPr>
            <a:spLocks noGrp="1"/>
          </p:cNvSpPr>
          <p:nvPr>
            <p:ph type="sldNum" sz="quarter" idx="12"/>
          </p:nvPr>
        </p:nvSpPr>
        <p:spPr/>
        <p:txBody>
          <a:bodyPr/>
          <a:lstStyle/>
          <a:p>
            <a:fld id="{F6BB3010-48F5-458F-94C3-3B1F44C20A93}" type="slidenum">
              <a:rPr lang="en-US" smtClean="0"/>
              <a:t>33</a:t>
            </a:fld>
            <a:endParaRPr lang="en-US"/>
          </a:p>
        </p:txBody>
      </p:sp>
    </p:spTree>
    <p:extLst>
      <p:ext uri="{BB962C8B-B14F-4D97-AF65-F5344CB8AC3E}">
        <p14:creationId xmlns:p14="http://schemas.microsoft.com/office/powerpoint/2010/main" val="16192741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Svy: Tabulate with Linear Contrast (lincom) for Analysis of Categorical Variable Q54, “How Satisfied with School?”</a:t>
            </a:r>
            <a:endParaRPr lang="en-US" dirty="0"/>
          </a:p>
        </p:txBody>
      </p:sp>
      <p:sp>
        <p:nvSpPr>
          <p:cNvPr id="3" name="Content Placeholder 2"/>
          <p:cNvSpPr>
            <a:spLocks noGrp="1"/>
          </p:cNvSpPr>
          <p:nvPr>
            <p:ph idx="1"/>
          </p:nvPr>
        </p:nvSpPr>
        <p:spPr>
          <a:xfrm>
            <a:off x="457200" y="1371600"/>
            <a:ext cx="8229600" cy="5410200"/>
          </a:xfrm>
        </p:spPr>
        <p:txBody>
          <a:bodyPr>
            <a:noAutofit/>
          </a:bodyPr>
          <a:lstStyle/>
          <a:p>
            <a:r>
              <a:rPr lang="en-US" sz="1600" dirty="0" smtClean="0"/>
              <a:t>Use of svy: tab for tabulation of same variable with SE, cell proportions and CI </a:t>
            </a:r>
          </a:p>
          <a:p>
            <a:r>
              <a:rPr lang="en-US" sz="1600" dirty="0" smtClean="0"/>
              <a:t>Lincom for contrast of Very Satisfied – Satisfied</a:t>
            </a:r>
          </a:p>
          <a:p>
            <a:pPr marL="0" indent="0">
              <a:buNone/>
            </a:pPr>
            <a:r>
              <a:rPr lang="en-US" sz="800" dirty="0">
                <a:latin typeface="Lucida Console" panose="020B0609040504020204" pitchFamily="49" charset="0"/>
              </a:rPr>
              <a:t>. svy: tab q54, se cell ci </a:t>
            </a:r>
          </a:p>
          <a:p>
            <a:pPr marL="0" indent="0">
              <a:buNone/>
            </a:pPr>
            <a:r>
              <a:rPr lang="en-US" sz="800" dirty="0">
                <a:latin typeface="Lucida Console" panose="020B0609040504020204" pitchFamily="49" charset="0"/>
              </a:rPr>
              <a:t>(running tabulate on estimation sample)</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Number of strata   =         7                  Number of obs     =      1,595</a:t>
            </a:r>
          </a:p>
          <a:p>
            <a:pPr marL="0" indent="0">
              <a:buNone/>
            </a:pPr>
            <a:r>
              <a:rPr lang="en-US" sz="800" dirty="0">
                <a:latin typeface="Lucida Console" panose="020B0609040504020204" pitchFamily="49" charset="0"/>
              </a:rPr>
              <a:t>Number of PSUs     =        38                  Population size   = 54,547.638</a:t>
            </a:r>
          </a:p>
          <a:p>
            <a:pPr marL="0" indent="0">
              <a:buNone/>
            </a:pPr>
            <a:r>
              <a:rPr lang="en-US" sz="800" dirty="0">
                <a:latin typeface="Lucida Console" panose="020B0609040504020204" pitchFamily="49" charset="0"/>
              </a:rPr>
              <a:t>                                                Design df         =         31</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How       |</a:t>
            </a:r>
          </a:p>
          <a:p>
            <a:pPr marL="0" indent="0">
              <a:buNone/>
            </a:pPr>
            <a:r>
              <a:rPr lang="en-US" sz="800" dirty="0">
                <a:latin typeface="Lucida Console" panose="020B0609040504020204" pitchFamily="49" charset="0"/>
              </a:rPr>
              <a:t>Satisfied |</a:t>
            </a:r>
          </a:p>
          <a:p>
            <a:pPr marL="0" indent="0">
              <a:buNone/>
            </a:pPr>
            <a:r>
              <a:rPr lang="en-US" sz="800" dirty="0">
                <a:latin typeface="Lucida Console" panose="020B0609040504020204" pitchFamily="49" charset="0"/>
              </a:rPr>
              <a:t>with      |</a:t>
            </a:r>
          </a:p>
          <a:p>
            <a:pPr marL="0" indent="0">
              <a:buNone/>
            </a:pPr>
            <a:r>
              <a:rPr lang="en-US" sz="800" dirty="0">
                <a:latin typeface="Lucida Console" panose="020B0609040504020204" pitchFamily="49" charset="0"/>
              </a:rPr>
              <a:t>School?   | proportion          se          lb          ub</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Very_Sat |      .3308       .0209       .2896       .3747</a:t>
            </a:r>
          </a:p>
          <a:p>
            <a:pPr marL="0" indent="0">
              <a:buNone/>
            </a:pPr>
            <a:r>
              <a:rPr lang="en-US" sz="800" dirty="0">
                <a:latin typeface="Lucida Console" panose="020B0609040504020204" pitchFamily="49" charset="0"/>
              </a:rPr>
              <a:t> Satisfie |      .4754       .0172       .4406       .5104</a:t>
            </a:r>
          </a:p>
          <a:p>
            <a:pPr marL="0" indent="0">
              <a:buNone/>
            </a:pPr>
            <a:r>
              <a:rPr lang="en-US" sz="800" dirty="0">
                <a:latin typeface="Lucida Console" panose="020B0609040504020204" pitchFamily="49" charset="0"/>
              </a:rPr>
              <a:t> Somewhat |      .1218       .0121       .0991       .1488</a:t>
            </a:r>
          </a:p>
          <a:p>
            <a:pPr marL="0" indent="0">
              <a:buNone/>
            </a:pPr>
            <a:r>
              <a:rPr lang="en-US" sz="800" dirty="0">
                <a:latin typeface="Lucida Console" panose="020B0609040504020204" pitchFamily="49" charset="0"/>
              </a:rPr>
              <a:t> Very_Dis |      .0721       .0096       .0548       .0943</a:t>
            </a:r>
          </a:p>
          <a:p>
            <a:pPr marL="0" indent="0">
              <a:buNone/>
            </a:pPr>
            <a:r>
              <a:rPr lang="en-US" sz="800" dirty="0">
                <a:latin typeface="Lucida Console" panose="020B0609040504020204" pitchFamily="49" charset="0"/>
              </a:rPr>
              <a:t>          | </a:t>
            </a:r>
          </a:p>
          <a:p>
            <a:pPr marL="0" indent="0">
              <a:buNone/>
            </a:pPr>
            <a:r>
              <a:rPr lang="en-US" sz="800" dirty="0">
                <a:latin typeface="Lucida Console" panose="020B0609040504020204" pitchFamily="49" charset="0"/>
              </a:rPr>
              <a:t>    Total |          1                                    </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Key:  proportion  =  cell proportion</a:t>
            </a:r>
          </a:p>
          <a:p>
            <a:pPr marL="0" indent="0">
              <a:buNone/>
            </a:pPr>
            <a:r>
              <a:rPr lang="en-US" sz="800" dirty="0">
                <a:latin typeface="Lucida Console" panose="020B0609040504020204" pitchFamily="49" charset="0"/>
              </a:rPr>
              <a:t>        se          =  linearized standard error of cell proportion</a:t>
            </a:r>
          </a:p>
          <a:p>
            <a:pPr marL="0" indent="0">
              <a:buNone/>
            </a:pPr>
            <a:r>
              <a:rPr lang="en-US" sz="800" dirty="0">
                <a:latin typeface="Lucida Console" panose="020B0609040504020204" pitchFamily="49" charset="0"/>
              </a:rPr>
              <a:t>        lb          =  lower 95% confidence bound for cell proportion</a:t>
            </a:r>
          </a:p>
          <a:p>
            <a:pPr marL="0" indent="0">
              <a:buNone/>
            </a:pPr>
            <a:r>
              <a:rPr lang="en-US" sz="800" dirty="0">
                <a:latin typeface="Lucida Console" panose="020B0609040504020204" pitchFamily="49" charset="0"/>
              </a:rPr>
              <a:t>        ub          =  upper 95% confidence bound for cell proportion</a:t>
            </a:r>
          </a:p>
          <a:p>
            <a:pPr marL="0" indent="0">
              <a:buNone/>
            </a:pPr>
            <a:endParaRPr lang="en-US" sz="800" dirty="0">
              <a:latin typeface="Lucida Console" panose="020B0609040504020204" pitchFamily="49" charset="0"/>
            </a:endParaRPr>
          </a:p>
          <a:p>
            <a:pPr marL="0" indent="0">
              <a:buNone/>
            </a:pPr>
            <a:r>
              <a:rPr lang="en-US" sz="800" dirty="0" smtClean="0">
                <a:latin typeface="Lucida Console" panose="020B0609040504020204" pitchFamily="49" charset="0"/>
              </a:rPr>
              <a:t>] </a:t>
            </a:r>
            <a:r>
              <a:rPr lang="en-US" sz="800" b="1" dirty="0">
                <a:latin typeface="Lucida Console" panose="020B0609040504020204" pitchFamily="49" charset="0"/>
              </a:rPr>
              <a:t>. lincom _b[p1]-_b[p2</a:t>
            </a:r>
          </a:p>
          <a:p>
            <a:pPr marL="0" indent="0">
              <a:buNone/>
            </a:pPr>
            <a:r>
              <a:rPr lang="en-US" sz="800" dirty="0" smtClean="0">
                <a:latin typeface="Lucida Console" panose="020B0609040504020204" pitchFamily="49" charset="0"/>
              </a:rPr>
              <a:t> </a:t>
            </a:r>
            <a:r>
              <a:rPr lang="en-US" sz="800" b="1" dirty="0">
                <a:latin typeface="Lucida Console" panose="020B0609040504020204" pitchFamily="49" charset="0"/>
              </a:rPr>
              <a:t>( 1)  p11 - p21 = 0</a:t>
            </a:r>
          </a:p>
          <a:p>
            <a:pPr marL="0" indent="0">
              <a:buNone/>
            </a:pPr>
            <a:r>
              <a:rPr lang="en-US" sz="800" dirty="0" smtClean="0">
                <a:latin typeface="Lucida Console" panose="020B0609040504020204" pitchFamily="49" charset="0"/>
              </a:rPr>
              <a:t>------------------------------------------------------------------------------</a:t>
            </a: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Mean |      Coef.   Std. Err.      t    P&gt;|t|     [95% Conf. Interval]</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(1) |  -.1446216   .0332358    -4.35   0.000    -.2124065   -.0768367</a:t>
            </a:r>
          </a:p>
          <a:p>
            <a:pPr marL="0" indent="0">
              <a:buNone/>
            </a:pPr>
            <a:r>
              <a:rPr lang="en-US" sz="800" dirty="0">
                <a:latin typeface="Lucida Console" panose="020B0609040504020204" pitchFamily="49" charset="0"/>
              </a:rPr>
              <a:t>------------------------------------------------------------------------------</a:t>
            </a:r>
          </a:p>
          <a:p>
            <a:pPr marL="0" indent="0">
              <a:buNone/>
            </a:pPr>
            <a:endParaRPr lang="en-US" sz="800" dirty="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34</a:t>
            </a:fld>
            <a:endParaRPr lang="en-US"/>
          </a:p>
        </p:txBody>
      </p:sp>
      <p:sp>
        <p:nvSpPr>
          <p:cNvPr id="5" name="Rectangle 4"/>
          <p:cNvSpPr/>
          <p:nvPr/>
        </p:nvSpPr>
        <p:spPr>
          <a:xfrm>
            <a:off x="6019800" y="5334000"/>
            <a:ext cx="2895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 p11 – p21 in lincom to refer to proportions from table, _b refers to “beta” value stored internally.</a:t>
            </a:r>
            <a:endParaRPr lang="en-US" dirty="0"/>
          </a:p>
        </p:txBody>
      </p:sp>
    </p:spTree>
    <p:extLst>
      <p:ext uri="{BB962C8B-B14F-4D97-AF65-F5344CB8AC3E}">
        <p14:creationId xmlns:p14="http://schemas.microsoft.com/office/powerpoint/2010/main" val="23144081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Two-Way Table Analysis </a:t>
            </a:r>
            <a:endParaRPr lang="en-US" dirty="0"/>
          </a:p>
        </p:txBody>
      </p:sp>
      <p:sp>
        <p:nvSpPr>
          <p:cNvPr id="3" name="Content Placeholder 2"/>
          <p:cNvSpPr>
            <a:spLocks noGrp="1"/>
          </p:cNvSpPr>
          <p:nvPr>
            <p:ph idx="1"/>
          </p:nvPr>
        </p:nvSpPr>
        <p:spPr>
          <a:xfrm>
            <a:off x="457200" y="1295400"/>
            <a:ext cx="8229600" cy="5181600"/>
          </a:xfrm>
        </p:spPr>
        <p:txBody>
          <a:bodyPr>
            <a:normAutofit fontScale="40000" lnSpcReduction="20000"/>
          </a:bodyPr>
          <a:lstStyle/>
          <a:p>
            <a:r>
              <a:rPr lang="en-US" sz="4000" dirty="0" smtClean="0"/>
              <a:t>Here, a two-way crosstabulation is performed using svy: tab with two variables: a “factor” variable of gender and an indicator of spending &gt;=8 hours on math homework per day</a:t>
            </a:r>
          </a:p>
          <a:p>
            <a:r>
              <a:rPr lang="en-US" sz="4000" dirty="0" smtClean="0"/>
              <a:t>The analysis goal is to explore if there is a significant association between these two variables using ChiSquare and F tests (design-based</a:t>
            </a:r>
            <a:r>
              <a:rPr lang="en-US" sz="2500" dirty="0" smtClean="0"/>
              <a:t>):</a:t>
            </a:r>
          </a:p>
          <a:p>
            <a:pPr marL="0" indent="0">
              <a:buNone/>
            </a:pPr>
            <a:endParaRPr lang="en-US" sz="1500" dirty="0" smtClean="0">
              <a:latin typeface="Lucida Console" panose="020B0609040504020204" pitchFamily="49" charset="0"/>
            </a:endParaRPr>
          </a:p>
          <a:p>
            <a:pPr marL="0" indent="0">
              <a:buNone/>
            </a:pPr>
            <a:r>
              <a:rPr lang="en-US" sz="1500" dirty="0">
                <a:latin typeface="Lucida Console" panose="020B0609040504020204" pitchFamily="49" charset="0"/>
              </a:rPr>
              <a:t>. * generate a variable that is coded 1 if hour of homework per day &gt;= 8 and 0 otherwise </a:t>
            </a:r>
          </a:p>
          <a:p>
            <a:pPr marL="0" indent="0">
              <a:buNone/>
            </a:pPr>
            <a:r>
              <a:rPr lang="en-US" sz="1500" dirty="0">
                <a:latin typeface="Lucida Console" panose="020B0609040504020204" pitchFamily="49" charset="0"/>
              </a:rPr>
              <a:t>. gen hm8p=0 </a:t>
            </a:r>
          </a:p>
          <a:p>
            <a:pPr marL="0" indent="0">
              <a:buNone/>
            </a:pPr>
            <a:endParaRPr lang="en-US" sz="1500" dirty="0">
              <a:latin typeface="Lucida Console" panose="020B0609040504020204" pitchFamily="49" charset="0"/>
            </a:endParaRPr>
          </a:p>
          <a:p>
            <a:pPr marL="0" indent="0">
              <a:buNone/>
            </a:pPr>
            <a:r>
              <a:rPr lang="en-US" sz="1500" dirty="0">
                <a:latin typeface="Lucida Console" panose="020B0609040504020204" pitchFamily="49" charset="0"/>
              </a:rPr>
              <a:t>. replace hm8p =1 if sum_hw_perdayt &gt;=8  </a:t>
            </a:r>
          </a:p>
          <a:p>
            <a:pPr marL="0" indent="0">
              <a:buNone/>
            </a:pPr>
            <a:r>
              <a:rPr lang="en-US" sz="1500" dirty="0">
                <a:latin typeface="Lucida Console" panose="020B0609040504020204" pitchFamily="49" charset="0"/>
              </a:rPr>
              <a:t>(354 real changes made)</a:t>
            </a:r>
          </a:p>
          <a:p>
            <a:pPr marL="0" indent="0">
              <a:buNone/>
            </a:pPr>
            <a:endParaRPr lang="en-US" sz="1500" dirty="0">
              <a:latin typeface="Lucida Console" panose="020B0609040504020204" pitchFamily="49" charset="0"/>
            </a:endParaRPr>
          </a:p>
          <a:p>
            <a:pPr marL="0" indent="0">
              <a:buNone/>
            </a:pPr>
            <a:r>
              <a:rPr lang="en-US" sz="1500" dirty="0">
                <a:latin typeface="Lucida Console" panose="020B0609040504020204" pitchFamily="49" charset="0"/>
              </a:rPr>
              <a:t>. tab hm8p   </a:t>
            </a:r>
          </a:p>
          <a:p>
            <a:pPr marL="0" indent="0">
              <a:buNone/>
            </a:pPr>
            <a:endParaRPr lang="en-US" sz="1500" dirty="0">
              <a:latin typeface="Lucida Console" panose="020B0609040504020204" pitchFamily="49" charset="0"/>
            </a:endParaRPr>
          </a:p>
          <a:p>
            <a:pPr marL="0" indent="0">
              <a:buNone/>
            </a:pPr>
            <a:r>
              <a:rPr lang="en-US" sz="1500" dirty="0">
                <a:latin typeface="Lucida Console" panose="020B0609040504020204" pitchFamily="49" charset="0"/>
              </a:rPr>
              <a:t>       hm8p |      Freq.     Percent        Cum.</a:t>
            </a:r>
          </a:p>
          <a:p>
            <a:pPr marL="0" indent="0">
              <a:buNone/>
            </a:pPr>
            <a:r>
              <a:rPr lang="en-US" sz="1500" dirty="0">
                <a:latin typeface="Lucida Console" panose="020B0609040504020204" pitchFamily="49" charset="0"/>
              </a:rPr>
              <a:t>------------+-----------------------------------</a:t>
            </a:r>
          </a:p>
          <a:p>
            <a:pPr marL="0" indent="0">
              <a:buNone/>
            </a:pPr>
            <a:r>
              <a:rPr lang="en-US" sz="1500" dirty="0">
                <a:latin typeface="Lucida Console" panose="020B0609040504020204" pitchFamily="49" charset="0"/>
              </a:rPr>
              <a:t>          0 |      1,449       80.37       80.37</a:t>
            </a:r>
          </a:p>
          <a:p>
            <a:pPr marL="0" indent="0">
              <a:buNone/>
            </a:pPr>
            <a:r>
              <a:rPr lang="en-US" sz="1500" dirty="0">
                <a:latin typeface="Lucida Console" panose="020B0609040504020204" pitchFamily="49" charset="0"/>
              </a:rPr>
              <a:t>          1 |        354       19.63      100.00</a:t>
            </a:r>
          </a:p>
          <a:p>
            <a:pPr marL="0" indent="0">
              <a:buNone/>
            </a:pPr>
            <a:r>
              <a:rPr lang="en-US" sz="1500" dirty="0">
                <a:latin typeface="Lucida Console" panose="020B0609040504020204" pitchFamily="49" charset="0"/>
              </a:rPr>
              <a:t>------------+-----------------------------------</a:t>
            </a:r>
          </a:p>
          <a:p>
            <a:pPr marL="0" indent="0">
              <a:buNone/>
            </a:pPr>
            <a:r>
              <a:rPr lang="en-US" sz="1500" dirty="0">
                <a:latin typeface="Lucida Console" panose="020B0609040504020204" pitchFamily="49" charset="0"/>
              </a:rPr>
              <a:t>      Total |      1,803      100.00</a:t>
            </a:r>
          </a:p>
          <a:p>
            <a:pPr marL="0" indent="0">
              <a:buNone/>
            </a:pPr>
            <a:endParaRPr lang="en-US" sz="1500" dirty="0">
              <a:latin typeface="Lucida Console" panose="020B0609040504020204" pitchFamily="49" charset="0"/>
            </a:endParaRPr>
          </a:p>
          <a:p>
            <a:pPr marL="0" indent="0">
              <a:buNone/>
            </a:pPr>
            <a:r>
              <a:rPr lang="en-US" sz="1500" dirty="0" smtClean="0">
                <a:latin typeface="Lucida Console" panose="020B0609040504020204" pitchFamily="49" charset="0"/>
              </a:rPr>
              <a:t>. </a:t>
            </a:r>
            <a:r>
              <a:rPr lang="en-US" sz="1500" dirty="0">
                <a:latin typeface="Lucida Console" panose="020B0609040504020204" pitchFamily="49" charset="0"/>
              </a:rPr>
              <a:t>* perform svy: tab of hm8p * gender, is the null hypothesis of no association rejected? </a:t>
            </a:r>
          </a:p>
          <a:p>
            <a:pPr marL="0" indent="0">
              <a:buNone/>
            </a:pPr>
            <a:r>
              <a:rPr lang="en-US" sz="1500" dirty="0">
                <a:latin typeface="Lucida Console" panose="020B0609040504020204" pitchFamily="49" charset="0"/>
              </a:rPr>
              <a:t>. svy: tab gender hm8p, row se </a:t>
            </a:r>
          </a:p>
          <a:p>
            <a:pPr marL="0" indent="0">
              <a:buNone/>
            </a:pPr>
            <a:r>
              <a:rPr lang="en-US" sz="1500" dirty="0">
                <a:latin typeface="Lucida Console" panose="020B0609040504020204" pitchFamily="49" charset="0"/>
              </a:rPr>
              <a:t>(running tabulate on estimation sample)</a:t>
            </a:r>
          </a:p>
          <a:p>
            <a:pPr marL="0" indent="0">
              <a:buNone/>
            </a:pPr>
            <a:endParaRPr lang="en-US" sz="1500" dirty="0">
              <a:latin typeface="Lucida Console" panose="020B0609040504020204" pitchFamily="49" charset="0"/>
            </a:endParaRPr>
          </a:p>
          <a:p>
            <a:pPr marL="0" indent="0">
              <a:buNone/>
            </a:pPr>
            <a:r>
              <a:rPr lang="en-US" sz="1500" dirty="0">
                <a:latin typeface="Lucida Console" panose="020B0609040504020204" pitchFamily="49" charset="0"/>
              </a:rPr>
              <a:t>Number of strata   =         7                  Number of obs     =      1,794</a:t>
            </a:r>
          </a:p>
          <a:p>
            <a:pPr marL="0" indent="0">
              <a:buNone/>
            </a:pPr>
            <a:r>
              <a:rPr lang="en-US" sz="1500" dirty="0">
                <a:latin typeface="Lucida Console" panose="020B0609040504020204" pitchFamily="49" charset="0"/>
              </a:rPr>
              <a:t>Number of PSUs     =        38                  Population size   = 61,745.033</a:t>
            </a:r>
          </a:p>
          <a:p>
            <a:pPr marL="0" indent="0">
              <a:buNone/>
            </a:pPr>
            <a:r>
              <a:rPr lang="en-US" sz="1500" dirty="0">
                <a:latin typeface="Lucida Console" panose="020B0609040504020204" pitchFamily="49" charset="0"/>
              </a:rPr>
              <a:t>                                                Design df         =         31</a:t>
            </a:r>
          </a:p>
          <a:p>
            <a:pPr marL="0" indent="0">
              <a:buNone/>
            </a:pPr>
            <a:endParaRPr lang="en-US" sz="1500" dirty="0">
              <a:latin typeface="Lucida Console" panose="020B0609040504020204" pitchFamily="49" charset="0"/>
            </a:endParaRPr>
          </a:p>
          <a:p>
            <a:pPr marL="0" indent="0">
              <a:buNone/>
            </a:pPr>
            <a:r>
              <a:rPr lang="en-US" sz="1500" dirty="0">
                <a:latin typeface="Lucida Console" panose="020B0609040504020204" pitchFamily="49" charset="0"/>
              </a:rPr>
              <a:t>-------------------------------------</a:t>
            </a:r>
          </a:p>
          <a:p>
            <a:pPr marL="0" indent="0">
              <a:buNone/>
            </a:pPr>
            <a:r>
              <a:rPr lang="en-US" sz="1500" dirty="0">
                <a:latin typeface="Lucida Console" panose="020B0609040504020204" pitchFamily="49" charset="0"/>
              </a:rPr>
              <a:t>1=Male    |           hm8p           </a:t>
            </a:r>
          </a:p>
          <a:p>
            <a:pPr marL="0" indent="0">
              <a:buNone/>
            </a:pPr>
            <a:r>
              <a:rPr lang="en-US" sz="1500" dirty="0">
                <a:latin typeface="Lucida Console" panose="020B0609040504020204" pitchFamily="49" charset="0"/>
              </a:rPr>
              <a:t>2=Female  |       0        1    Total</a:t>
            </a:r>
          </a:p>
          <a:p>
            <a:pPr marL="0" indent="0">
              <a:buNone/>
            </a:pPr>
            <a:r>
              <a:rPr lang="en-US" sz="1500" dirty="0">
                <a:latin typeface="Lucida Console" panose="020B0609040504020204" pitchFamily="49" charset="0"/>
              </a:rPr>
              <a:t>----------+--------------------------</a:t>
            </a:r>
          </a:p>
          <a:p>
            <a:pPr marL="0" indent="0">
              <a:buNone/>
            </a:pPr>
            <a:r>
              <a:rPr lang="en-US" sz="1500" dirty="0">
                <a:latin typeface="Lucida Console" panose="020B0609040504020204" pitchFamily="49" charset="0"/>
              </a:rPr>
              <a:t>     Male |   .7722    .2278        1</a:t>
            </a:r>
          </a:p>
          <a:p>
            <a:pPr marL="0" indent="0">
              <a:buNone/>
            </a:pPr>
            <a:r>
              <a:rPr lang="en-US" sz="1500" dirty="0">
                <a:latin typeface="Lucida Console" panose="020B0609040504020204" pitchFamily="49" charset="0"/>
              </a:rPr>
              <a:t>          | (.0185)  (.0185)         </a:t>
            </a:r>
          </a:p>
          <a:p>
            <a:pPr marL="0" indent="0">
              <a:buNone/>
            </a:pPr>
            <a:r>
              <a:rPr lang="en-US" sz="1500" dirty="0">
                <a:latin typeface="Lucida Console" panose="020B0609040504020204" pitchFamily="49" charset="0"/>
              </a:rPr>
              <a:t>          | </a:t>
            </a:r>
          </a:p>
          <a:p>
            <a:pPr marL="0" indent="0">
              <a:buNone/>
            </a:pPr>
            <a:r>
              <a:rPr lang="en-US" sz="1500" dirty="0">
                <a:latin typeface="Lucida Console" panose="020B0609040504020204" pitchFamily="49" charset="0"/>
              </a:rPr>
              <a:t>   Female |   .8155    .1845        1</a:t>
            </a:r>
          </a:p>
          <a:p>
            <a:pPr marL="0" indent="0">
              <a:buNone/>
            </a:pPr>
            <a:r>
              <a:rPr lang="en-US" sz="1500" dirty="0">
                <a:latin typeface="Lucida Console" panose="020B0609040504020204" pitchFamily="49" charset="0"/>
              </a:rPr>
              <a:t>          | (.0219)  (.0219)         </a:t>
            </a:r>
          </a:p>
          <a:p>
            <a:pPr marL="0" indent="0">
              <a:buNone/>
            </a:pPr>
            <a:r>
              <a:rPr lang="en-US" sz="1500" dirty="0">
                <a:latin typeface="Lucida Console" panose="020B0609040504020204" pitchFamily="49" charset="0"/>
              </a:rPr>
              <a:t>          | </a:t>
            </a:r>
          </a:p>
          <a:p>
            <a:pPr marL="0" indent="0">
              <a:buNone/>
            </a:pPr>
            <a:r>
              <a:rPr lang="en-US" sz="1500" dirty="0">
                <a:latin typeface="Lucida Console" panose="020B0609040504020204" pitchFamily="49" charset="0"/>
              </a:rPr>
              <a:t>    Total |   .7936    .2064        1</a:t>
            </a:r>
          </a:p>
          <a:p>
            <a:pPr marL="0" indent="0">
              <a:buNone/>
            </a:pPr>
            <a:r>
              <a:rPr lang="en-US" sz="1500" dirty="0">
                <a:latin typeface="Lucida Console" panose="020B0609040504020204" pitchFamily="49" charset="0"/>
              </a:rPr>
              <a:t>          | (.0163)  (.0163)         </a:t>
            </a:r>
          </a:p>
          <a:p>
            <a:pPr marL="0" indent="0">
              <a:buNone/>
            </a:pPr>
            <a:r>
              <a:rPr lang="en-US" sz="1500" dirty="0">
                <a:latin typeface="Lucida Console" panose="020B0609040504020204" pitchFamily="49" charset="0"/>
              </a:rPr>
              <a:t>-------------------------------------</a:t>
            </a:r>
          </a:p>
          <a:p>
            <a:pPr marL="0" indent="0">
              <a:buNone/>
            </a:pPr>
            <a:r>
              <a:rPr lang="en-US" sz="1500" dirty="0">
                <a:latin typeface="Lucida Console" panose="020B0609040504020204" pitchFamily="49" charset="0"/>
              </a:rPr>
              <a:t>  Key:  row proportion</a:t>
            </a:r>
          </a:p>
          <a:p>
            <a:pPr marL="0" indent="0">
              <a:buNone/>
            </a:pPr>
            <a:r>
              <a:rPr lang="en-US" sz="1500" dirty="0">
                <a:latin typeface="Lucida Console" panose="020B0609040504020204" pitchFamily="49" charset="0"/>
              </a:rPr>
              <a:t>        (linearized standard error of row proportion)</a:t>
            </a:r>
          </a:p>
          <a:p>
            <a:pPr marL="0" indent="0">
              <a:buNone/>
            </a:pPr>
            <a:endParaRPr lang="en-US" sz="1500" dirty="0">
              <a:latin typeface="Lucida Console" panose="020B0609040504020204" pitchFamily="49" charset="0"/>
            </a:endParaRPr>
          </a:p>
          <a:p>
            <a:pPr marL="0" indent="0">
              <a:buNone/>
            </a:pPr>
            <a:r>
              <a:rPr lang="en-US" sz="1500" dirty="0">
                <a:latin typeface="Lucida Console" panose="020B0609040504020204" pitchFamily="49" charset="0"/>
              </a:rPr>
              <a:t>  Pearson:</a:t>
            </a:r>
          </a:p>
          <a:p>
            <a:pPr marL="0" indent="0">
              <a:buNone/>
            </a:pPr>
            <a:r>
              <a:rPr lang="en-US" sz="1500" dirty="0">
                <a:latin typeface="Lucida Console" panose="020B0609040504020204" pitchFamily="49" charset="0"/>
              </a:rPr>
              <a:t>    Uncorrected   chi2(1)         =    5.1292</a:t>
            </a:r>
          </a:p>
          <a:p>
            <a:pPr marL="0" indent="0">
              <a:buNone/>
            </a:pPr>
            <a:r>
              <a:rPr lang="en-US" sz="1500" dirty="0">
                <a:latin typeface="Lucida Console" panose="020B0609040504020204" pitchFamily="49" charset="0"/>
              </a:rPr>
              <a:t>    Design-based  F(1, 31)        =    2.9944     P = 0.0935 </a:t>
            </a:r>
            <a:endParaRPr lang="en-US" sz="1500" dirty="0" smtClean="0">
              <a:latin typeface="Lucida Console" panose="020B0609040504020204" pitchFamily="49" charset="0"/>
            </a:endParaRPr>
          </a:p>
          <a:p>
            <a:pPr marL="0" indent="0">
              <a:buNone/>
            </a:pPr>
            <a:endParaRPr lang="en-US" sz="1700" dirty="0">
              <a:latin typeface="Lucida Console" panose="020B0609040504020204" pitchFamily="49" charset="0"/>
            </a:endParaRPr>
          </a:p>
        </p:txBody>
      </p:sp>
      <p:sp>
        <p:nvSpPr>
          <p:cNvPr id="4" name="Rectangle 3"/>
          <p:cNvSpPr/>
          <p:nvPr/>
        </p:nvSpPr>
        <p:spPr>
          <a:xfrm>
            <a:off x="4114800" y="5334000"/>
            <a:ext cx="3810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The design-based F test has (1,31) dfs and is equal to 2.99 with a p value=0.0935, a non-significant result at alpha=0.05.  In this case we fail to reject the null hypothesis of no association. </a:t>
            </a:r>
            <a:endParaRPr lang="en-US" sz="1400" dirty="0"/>
          </a:p>
        </p:txBody>
      </p:sp>
      <p:sp>
        <p:nvSpPr>
          <p:cNvPr id="5" name="Slide Number Placeholder 4"/>
          <p:cNvSpPr>
            <a:spLocks noGrp="1"/>
          </p:cNvSpPr>
          <p:nvPr>
            <p:ph type="sldNum" sz="quarter" idx="12"/>
          </p:nvPr>
        </p:nvSpPr>
        <p:spPr/>
        <p:txBody>
          <a:bodyPr/>
          <a:lstStyle/>
          <a:p>
            <a:fld id="{F6BB3010-48F5-458F-94C3-3B1F44C20A93}" type="slidenum">
              <a:rPr lang="en-US" smtClean="0"/>
              <a:t>35</a:t>
            </a:fld>
            <a:endParaRPr lang="en-US"/>
          </a:p>
        </p:txBody>
      </p:sp>
    </p:spTree>
    <p:extLst>
      <p:ext uri="{BB962C8B-B14F-4D97-AF65-F5344CB8AC3E}">
        <p14:creationId xmlns:p14="http://schemas.microsoft.com/office/powerpoint/2010/main" val="29468844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cap="none" dirty="0" smtClean="0"/>
              <a:t>Linear Regression </a:t>
            </a:r>
            <a:endParaRPr lang="en-US" dirty="0"/>
          </a:p>
        </p:txBody>
      </p:sp>
      <p:sp>
        <p:nvSpPr>
          <p:cNvPr id="2" name="Slide Number Placeholder 1"/>
          <p:cNvSpPr>
            <a:spLocks noGrp="1"/>
          </p:cNvSpPr>
          <p:nvPr>
            <p:ph type="sldNum" sz="quarter" idx="12"/>
          </p:nvPr>
        </p:nvSpPr>
        <p:spPr/>
        <p:txBody>
          <a:bodyPr/>
          <a:lstStyle/>
          <a:p>
            <a:fld id="{F6BB3010-48F5-458F-94C3-3B1F44C20A93}" type="slidenum">
              <a:rPr lang="en-US" smtClean="0"/>
              <a:t>36</a:t>
            </a:fld>
            <a:endParaRPr lang="en-US"/>
          </a:p>
        </p:txBody>
      </p:sp>
    </p:spTree>
    <p:extLst>
      <p:ext uri="{BB962C8B-B14F-4D97-AF65-F5344CB8AC3E}">
        <p14:creationId xmlns:p14="http://schemas.microsoft.com/office/powerpoint/2010/main" val="321088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11162"/>
          </a:xfrm>
        </p:spPr>
        <p:txBody>
          <a:bodyPr>
            <a:normAutofit fontScale="90000"/>
          </a:bodyPr>
          <a:lstStyle/>
          <a:p>
            <a:r>
              <a:rPr lang="en-US" dirty="0" smtClean="0"/>
              <a:t>Linear Regression Stata Code</a:t>
            </a:r>
            <a:endParaRPr lang="en-US" dirty="0"/>
          </a:p>
        </p:txBody>
      </p:sp>
      <p:sp>
        <p:nvSpPr>
          <p:cNvPr id="4" name="Content Placeholder 3"/>
          <p:cNvSpPr>
            <a:spLocks noGrp="1"/>
          </p:cNvSpPr>
          <p:nvPr>
            <p:ph idx="1"/>
          </p:nvPr>
        </p:nvSpPr>
        <p:spPr>
          <a:xfrm>
            <a:off x="457200" y="609600"/>
            <a:ext cx="8686800" cy="6019800"/>
          </a:xfrm>
        </p:spPr>
        <p:txBody>
          <a:bodyPr>
            <a:normAutofit fontScale="25000" lnSpcReduction="20000"/>
          </a:bodyPr>
          <a:lstStyle/>
          <a:p>
            <a:endParaRPr lang="en-US" dirty="0" smtClean="0"/>
          </a:p>
          <a:p>
            <a:r>
              <a:rPr lang="en-US" sz="5600" dirty="0" smtClean="0"/>
              <a:t>Data management plus model building using a general process:</a:t>
            </a:r>
          </a:p>
          <a:p>
            <a:pPr lvl="1"/>
            <a:r>
              <a:rPr lang="en-US" sz="5600" dirty="0" smtClean="0"/>
              <a:t>plots to evaluate variable distributions (histograms)</a:t>
            </a:r>
          </a:p>
          <a:p>
            <a:pPr lvl="1"/>
            <a:r>
              <a:rPr lang="en-US" sz="5600" dirty="0" smtClean="0"/>
              <a:t>bivariate tests of simple regression model, done one predictor at a time</a:t>
            </a:r>
          </a:p>
          <a:p>
            <a:pPr lvl="1"/>
            <a:r>
              <a:rPr lang="en-US" sz="5600" dirty="0" smtClean="0"/>
              <a:t>preliminary model fitting and evaluation, what variables should remain in “final” model?</a:t>
            </a:r>
          </a:p>
          <a:p>
            <a:pPr lvl="1"/>
            <a:r>
              <a:rPr lang="en-US" sz="5600" dirty="0" smtClean="0"/>
              <a:t>final model fit and evaluation, (use of log of dependent variable to address non-normal dependent variable distribution)</a:t>
            </a:r>
          </a:p>
          <a:p>
            <a:pPr lvl="1"/>
            <a:r>
              <a:rPr lang="en-US" sz="5600" dirty="0" smtClean="0"/>
              <a:t>regression diagnostic tools such as histograms of residuals and qnorm plot of residuals</a:t>
            </a:r>
          </a:p>
          <a:p>
            <a:pPr marL="0" indent="0">
              <a:buNone/>
            </a:pPr>
            <a:endParaRPr lang="en-US" sz="2400" dirty="0">
              <a:latin typeface="Lucida Console" panose="020B0609040504020204" pitchFamily="49" charset="0"/>
            </a:endParaRPr>
          </a:p>
          <a:p>
            <a:pPr marL="0" indent="0">
              <a:buNone/>
            </a:pPr>
            <a:r>
              <a:rPr lang="en-US" sz="2400" dirty="0" smtClean="0">
                <a:latin typeface="Lucida Console" panose="020B0609040504020204" pitchFamily="49" charset="0"/>
              </a:rPr>
              <a:t>* linear regression : number of hours spent on homework predicted by nationality and parents education </a:t>
            </a:r>
          </a:p>
          <a:p>
            <a:pPr marL="0" indent="0">
              <a:buNone/>
            </a:pPr>
            <a:r>
              <a:rPr lang="en-US" sz="2400" dirty="0" smtClean="0">
                <a:latin typeface="Lucida Console" panose="020B0609040504020204" pitchFamily="49" charset="0"/>
              </a:rPr>
              <a:t>label variable q1 "1=Qatari 2=Non-Qatari"</a:t>
            </a:r>
          </a:p>
          <a:p>
            <a:pPr marL="0" indent="0">
              <a:buNone/>
            </a:pPr>
            <a:r>
              <a:rPr lang="en-US" sz="2400" dirty="0" smtClean="0">
                <a:latin typeface="Lucida Console" panose="020B0609040504020204" pitchFamily="49" charset="0"/>
              </a:rPr>
              <a:t>label var heldback "1=Yes 0=No" </a:t>
            </a:r>
          </a:p>
          <a:p>
            <a:pPr marL="0" indent="0">
              <a:buNone/>
            </a:pPr>
            <a:r>
              <a:rPr lang="en-US" sz="2400" dirty="0" smtClean="0">
                <a:latin typeface="Lucida Console" panose="020B0609040504020204" pitchFamily="49" charset="0"/>
              </a:rPr>
              <a:t>  </a:t>
            </a:r>
          </a:p>
          <a:p>
            <a:pPr marL="0" indent="0">
              <a:buNone/>
            </a:pPr>
            <a:r>
              <a:rPr lang="en-US" sz="2400" dirty="0" smtClean="0">
                <a:latin typeface="Lucida Console" panose="020B0609040504020204" pitchFamily="49" charset="0"/>
              </a:rPr>
              <a:t>* examine distributions for model variables </a:t>
            </a:r>
          </a:p>
          <a:p>
            <a:pPr marL="0" indent="0">
              <a:buNone/>
            </a:pPr>
            <a:r>
              <a:rPr lang="en-US" sz="2400" dirty="0" smtClean="0">
                <a:latin typeface="Lucida Console" panose="020B0609040504020204" pitchFamily="49" charset="0"/>
              </a:rPr>
              <a:t>tab1 q1 grade heldback</a:t>
            </a:r>
          </a:p>
          <a:p>
            <a:pPr marL="0" indent="0">
              <a:buNone/>
            </a:pPr>
            <a:r>
              <a:rPr lang="en-US" sz="2400" dirty="0" smtClean="0">
                <a:latin typeface="Lucida Console" panose="020B0609040504020204" pitchFamily="49" charset="0"/>
              </a:rPr>
              <a:t>histogram sum_hw_perdayt, normal </a:t>
            </a:r>
          </a:p>
          <a:p>
            <a:pPr marL="0" indent="0">
              <a:buNone/>
            </a:pPr>
            <a:r>
              <a:rPr lang="en-US" sz="2400" dirty="0" smtClean="0">
                <a:latin typeface="Lucida Console" panose="020B0609040504020204" pitchFamily="49" charset="0"/>
              </a:rPr>
              <a:t>gen loghomework = log(sum_hw_perdayt) </a:t>
            </a:r>
          </a:p>
          <a:p>
            <a:pPr marL="0" indent="0">
              <a:buNone/>
            </a:pPr>
            <a:r>
              <a:rPr lang="en-US" sz="2400" dirty="0" smtClean="0">
                <a:latin typeface="Lucida Console" panose="020B0609040504020204" pitchFamily="49" charset="0"/>
              </a:rPr>
              <a:t>histogram loghomework, normal </a:t>
            </a:r>
          </a:p>
          <a:p>
            <a:pPr marL="0" indent="0">
              <a:buNone/>
            </a:pPr>
            <a:endParaRPr lang="en-US" sz="2400" dirty="0" smtClean="0">
              <a:latin typeface="Lucida Console" panose="020B0609040504020204" pitchFamily="49" charset="0"/>
            </a:endParaRPr>
          </a:p>
          <a:p>
            <a:pPr marL="0" indent="0">
              <a:buNone/>
            </a:pPr>
            <a:r>
              <a:rPr lang="en-US" sz="2400" dirty="0" smtClean="0">
                <a:latin typeface="Lucida Console" panose="020B0609040504020204" pitchFamily="49" charset="0"/>
              </a:rPr>
              <a:t>* yes or no to q22 how often parents check on if homework done?</a:t>
            </a:r>
          </a:p>
          <a:p>
            <a:pPr marL="0" indent="0">
              <a:buNone/>
            </a:pPr>
            <a:r>
              <a:rPr lang="en-US" sz="2400" dirty="0" smtClean="0">
                <a:latin typeface="Lucida Console" panose="020B0609040504020204" pitchFamily="49" charset="0"/>
              </a:rPr>
              <a:t>gen par_check_hmwk =0 </a:t>
            </a:r>
          </a:p>
          <a:p>
            <a:pPr marL="0" indent="0">
              <a:buNone/>
            </a:pPr>
            <a:r>
              <a:rPr lang="en-US" sz="2400" dirty="0" smtClean="0">
                <a:latin typeface="Lucida Console" panose="020B0609040504020204" pitchFamily="49" charset="0"/>
              </a:rPr>
              <a:t>replace par_check_hmwk=1 if q22 &gt;=2 &amp; q22 &lt; . </a:t>
            </a:r>
          </a:p>
          <a:p>
            <a:pPr marL="0" indent="0">
              <a:buNone/>
            </a:pPr>
            <a:r>
              <a:rPr lang="en-US" sz="2400" dirty="0" smtClean="0">
                <a:latin typeface="Lucida Console" panose="020B0609040504020204" pitchFamily="49" charset="0"/>
              </a:rPr>
              <a:t>tab par_check_hmwk </a:t>
            </a:r>
          </a:p>
          <a:p>
            <a:pPr marL="0" indent="0">
              <a:buNone/>
            </a:pPr>
            <a:endParaRPr lang="en-US" sz="2400" dirty="0" smtClean="0">
              <a:latin typeface="Lucida Console" panose="020B0609040504020204" pitchFamily="49" charset="0"/>
            </a:endParaRPr>
          </a:p>
          <a:p>
            <a:pPr marL="0" indent="0">
              <a:buNone/>
            </a:pPr>
            <a:r>
              <a:rPr lang="en-US" sz="2400" dirty="0" smtClean="0">
                <a:latin typeface="Lucida Console" panose="020B0609040504020204" pitchFamily="49" charset="0"/>
              </a:rPr>
              <a:t>* bivariate regression for model building </a:t>
            </a:r>
          </a:p>
          <a:p>
            <a:pPr marL="0" indent="0">
              <a:buNone/>
            </a:pPr>
            <a:r>
              <a:rPr lang="en-US" sz="2400" dirty="0" smtClean="0">
                <a:latin typeface="Lucida Console" panose="020B0609040504020204" pitchFamily="49" charset="0"/>
              </a:rPr>
              <a:t>svy: reg loghomework i.q1 </a:t>
            </a:r>
          </a:p>
          <a:p>
            <a:pPr marL="0" indent="0">
              <a:buNone/>
            </a:pPr>
            <a:r>
              <a:rPr lang="en-US" sz="2400" dirty="0" smtClean="0">
                <a:latin typeface="Lucida Console" panose="020B0609040504020204" pitchFamily="49" charset="0"/>
              </a:rPr>
              <a:t>svy: reg loghomework i.grade  </a:t>
            </a:r>
          </a:p>
          <a:p>
            <a:pPr marL="0" indent="0">
              <a:buNone/>
            </a:pPr>
            <a:r>
              <a:rPr lang="en-US" sz="2400" dirty="0" smtClean="0">
                <a:latin typeface="Lucida Console" panose="020B0609040504020204" pitchFamily="49" charset="0"/>
              </a:rPr>
              <a:t>svy: reg loghomework i.heldback </a:t>
            </a:r>
          </a:p>
          <a:p>
            <a:pPr marL="0" indent="0">
              <a:buNone/>
            </a:pPr>
            <a:r>
              <a:rPr lang="en-US" sz="2400" dirty="0" smtClean="0">
                <a:latin typeface="Lucida Console" panose="020B0609040504020204" pitchFamily="49" charset="0"/>
              </a:rPr>
              <a:t>svy: reg loghomework i.gender </a:t>
            </a:r>
          </a:p>
          <a:p>
            <a:pPr marL="0" indent="0">
              <a:buNone/>
            </a:pPr>
            <a:r>
              <a:rPr lang="en-US" sz="2400" dirty="0" smtClean="0">
                <a:latin typeface="Lucida Console" panose="020B0609040504020204" pitchFamily="49" charset="0"/>
              </a:rPr>
              <a:t>svy: reg loghomework i.par_check_hmwk </a:t>
            </a:r>
          </a:p>
          <a:p>
            <a:pPr marL="0" indent="0">
              <a:buNone/>
            </a:pPr>
            <a:endParaRPr lang="en-US" sz="2400" dirty="0" smtClean="0">
              <a:latin typeface="Lucida Console" panose="020B0609040504020204" pitchFamily="49" charset="0"/>
            </a:endParaRPr>
          </a:p>
          <a:p>
            <a:pPr marL="0" indent="0">
              <a:buNone/>
            </a:pPr>
            <a:r>
              <a:rPr lang="en-US" sz="2400" dirty="0" smtClean="0">
                <a:latin typeface="Lucida Console" panose="020B0609040504020204" pitchFamily="49" charset="0"/>
              </a:rPr>
              <a:t>* each predictor above has F test for bivariate model :  p &lt; 0.25   </a:t>
            </a:r>
          </a:p>
          <a:p>
            <a:pPr marL="0" indent="0">
              <a:buNone/>
            </a:pPr>
            <a:r>
              <a:rPr lang="en-US" sz="2400" dirty="0" smtClean="0">
                <a:latin typeface="Lucida Console" panose="020B0609040504020204" pitchFamily="49" charset="0"/>
              </a:rPr>
              <a:t>svy: reg loghomework i.q1 i.grade i.gender i.heldback i.par_check_hmwk</a:t>
            </a:r>
          </a:p>
          <a:p>
            <a:pPr marL="0" indent="0">
              <a:buNone/>
            </a:pPr>
            <a:r>
              <a:rPr lang="en-US" sz="2400" dirty="0" smtClean="0">
                <a:latin typeface="Lucida Console" panose="020B0609040504020204" pitchFamily="49" charset="0"/>
              </a:rPr>
              <a:t>* test each group of predictors contribution to model above </a:t>
            </a:r>
          </a:p>
          <a:p>
            <a:pPr marL="0" indent="0">
              <a:buNone/>
            </a:pPr>
            <a:r>
              <a:rPr lang="en-US" sz="2400" dirty="0" smtClean="0">
                <a:latin typeface="Lucida Console" panose="020B0609040504020204" pitchFamily="49" charset="0"/>
              </a:rPr>
              <a:t>test 2.q1 </a:t>
            </a:r>
          </a:p>
          <a:p>
            <a:pPr marL="0" indent="0">
              <a:buNone/>
            </a:pPr>
            <a:r>
              <a:rPr lang="en-US" sz="2400" dirty="0" smtClean="0">
                <a:latin typeface="Lucida Console" panose="020B0609040504020204" pitchFamily="49" charset="0"/>
              </a:rPr>
              <a:t>test 9.grade 11.grade 12.grade </a:t>
            </a:r>
          </a:p>
          <a:p>
            <a:pPr marL="0" indent="0">
              <a:buNone/>
            </a:pPr>
            <a:r>
              <a:rPr lang="en-US" sz="2400" dirty="0" smtClean="0">
                <a:latin typeface="Lucida Console" panose="020B0609040504020204" pitchFamily="49" charset="0"/>
              </a:rPr>
              <a:t>test 1.heldback </a:t>
            </a:r>
          </a:p>
          <a:p>
            <a:pPr marL="0" indent="0">
              <a:buNone/>
            </a:pPr>
            <a:endParaRPr lang="en-US" sz="2400" dirty="0" smtClean="0">
              <a:latin typeface="Lucida Console" panose="020B0609040504020204" pitchFamily="49" charset="0"/>
            </a:endParaRPr>
          </a:p>
          <a:p>
            <a:pPr marL="0" indent="0">
              <a:buNone/>
            </a:pPr>
            <a:r>
              <a:rPr lang="en-US" sz="2400" dirty="0" smtClean="0">
                <a:latin typeface="Lucida Console" panose="020B0609040504020204" pitchFamily="49" charset="0"/>
              </a:rPr>
              <a:t>* all tests are significant at 0.05 level except for gender and heldback, remove from model </a:t>
            </a:r>
          </a:p>
          <a:p>
            <a:pPr marL="0" indent="0">
              <a:buNone/>
            </a:pPr>
            <a:r>
              <a:rPr lang="en-US" sz="2400" dirty="0" smtClean="0">
                <a:latin typeface="Lucida Console" panose="020B0609040504020204" pitchFamily="49" charset="0"/>
              </a:rPr>
              <a:t>* Reminde: this is a model where (log Y= linear in x) </a:t>
            </a:r>
          </a:p>
          <a:p>
            <a:pPr marL="0" indent="0">
              <a:buNone/>
            </a:pPr>
            <a:r>
              <a:rPr lang="en-US" sz="2400" dirty="0" smtClean="0">
                <a:latin typeface="Lucida Console" panose="020B0609040504020204" pitchFamily="49" charset="0"/>
              </a:rPr>
              <a:t>svy: reg loghomework i.q1 i.grade i.par_check_hmwk </a:t>
            </a:r>
          </a:p>
          <a:p>
            <a:pPr marL="0" indent="0">
              <a:buNone/>
            </a:pPr>
            <a:r>
              <a:rPr lang="en-US" sz="2400" dirty="0" smtClean="0">
                <a:latin typeface="Lucida Console" panose="020B0609040504020204" pitchFamily="49" charset="0"/>
              </a:rPr>
              <a:t> </a:t>
            </a:r>
          </a:p>
          <a:p>
            <a:pPr marL="0" indent="0">
              <a:buNone/>
            </a:pPr>
            <a:r>
              <a:rPr lang="en-US" sz="2400" dirty="0" smtClean="0">
                <a:latin typeface="Lucida Console" panose="020B0609040504020204" pitchFamily="49" charset="0"/>
              </a:rPr>
              <a:t>* model diagnostics : residual analysis</a:t>
            </a:r>
          </a:p>
          <a:p>
            <a:pPr marL="0" indent="0">
              <a:buNone/>
            </a:pPr>
            <a:r>
              <a:rPr lang="en-US" sz="2400" dirty="0" smtClean="0">
                <a:latin typeface="Lucida Console" panose="020B0609040504020204" pitchFamily="49" charset="0"/>
              </a:rPr>
              <a:t>predict ehat3, resid</a:t>
            </a:r>
          </a:p>
          <a:p>
            <a:pPr marL="0" indent="0">
              <a:buNone/>
            </a:pPr>
            <a:r>
              <a:rPr lang="en-US" sz="2400" dirty="0" smtClean="0">
                <a:latin typeface="Lucida Console" panose="020B0609040504020204" pitchFamily="49" charset="0"/>
              </a:rPr>
              <a:t>* histogram of residuals </a:t>
            </a:r>
          </a:p>
          <a:p>
            <a:pPr marL="0" indent="0">
              <a:buNone/>
            </a:pPr>
            <a:r>
              <a:rPr lang="en-US" sz="2400" dirty="0" smtClean="0">
                <a:latin typeface="Lucida Console" panose="020B0609040504020204" pitchFamily="49" charset="0"/>
              </a:rPr>
              <a:t>histogram ehat3, normal title (Log of Hours Homework Per Day) name(histogram_ehat) </a:t>
            </a:r>
          </a:p>
          <a:p>
            <a:pPr marL="0" indent="0">
              <a:buNone/>
            </a:pPr>
            <a:r>
              <a:rPr lang="en-US" sz="2400" dirty="0" smtClean="0">
                <a:latin typeface="Lucida Console" panose="020B0609040504020204" pitchFamily="49" charset="0"/>
              </a:rPr>
              <a:t>* qnorm plot </a:t>
            </a:r>
          </a:p>
          <a:p>
            <a:pPr marL="0" indent="0">
              <a:buNone/>
            </a:pPr>
            <a:r>
              <a:rPr lang="en-US" sz="2400" dirty="0" smtClean="0">
                <a:latin typeface="Lucida Console" panose="020B0609040504020204" pitchFamily="49" charset="0"/>
              </a:rPr>
              <a:t>qnorm ehat3, title (qnorm of Ehat3) name(ehat3) </a:t>
            </a:r>
          </a:p>
          <a:p>
            <a:pPr marL="0" indent="0">
              <a:buNone/>
            </a:pPr>
            <a:endParaRPr lang="en-US" sz="2400" dirty="0" smtClean="0">
              <a:latin typeface="Lucida Console" panose="020B0609040504020204" pitchFamily="49" charset="0"/>
            </a:endParaRPr>
          </a:p>
          <a:p>
            <a:pPr marL="0" indent="0">
              <a:buNone/>
            </a:pPr>
            <a:r>
              <a:rPr lang="en-US" sz="2400" dirty="0" smtClean="0">
                <a:latin typeface="Lucida Console" panose="020B0609040504020204" pitchFamily="49" charset="0"/>
              </a:rPr>
              <a:t>* how to interpret log(Y) = linear (X)? What if we want to know what happens to the outcome variable y itself for a one-unit increase in x1? </a:t>
            </a:r>
          </a:p>
          <a:p>
            <a:pPr marL="0" indent="0">
              <a:buNone/>
            </a:pPr>
            <a:r>
              <a:rPr lang="en-US" sz="2400" dirty="0" smtClean="0">
                <a:latin typeface="Lucida Console" panose="020B0609040504020204" pitchFamily="49" charset="0"/>
              </a:rPr>
              <a:t>* The natural way to do this is to interpret the exponentiated regression coefficients, exp(</a:t>
            </a:r>
            <a:r>
              <a:rPr lang="el-GR" sz="2400" dirty="0" smtClean="0">
                <a:latin typeface="Lucida Console" panose="020B0609040504020204" pitchFamily="49" charset="0"/>
              </a:rPr>
              <a:t>β), </a:t>
            </a:r>
            <a:r>
              <a:rPr lang="en-US" sz="2400" dirty="0" smtClean="0">
                <a:latin typeface="Lucida Console" panose="020B0609040504020204" pitchFamily="49" charset="0"/>
              </a:rPr>
              <a:t>since exponentiation is the inverse of logarithm function.</a:t>
            </a:r>
          </a:p>
          <a:p>
            <a:pPr marL="0" indent="0">
              <a:buNone/>
            </a:pPr>
            <a:endParaRPr lang="en-US" sz="2400" dirty="0" smtClean="0">
              <a:latin typeface="Lucida Console" panose="020B0609040504020204" pitchFamily="49" charset="0"/>
            </a:endParaRPr>
          </a:p>
          <a:p>
            <a:pPr marL="0" indent="0">
              <a:buNone/>
            </a:pPr>
            <a:r>
              <a:rPr lang="en-US" sz="2400" dirty="0" smtClean="0">
                <a:latin typeface="Lucida Console" panose="020B0609040504020204" pitchFamily="49" charset="0"/>
              </a:rPr>
              <a:t>* Stata can do this for you by adding the eform (exp(Coef.)) option</a:t>
            </a:r>
          </a:p>
          <a:p>
            <a:pPr marL="0" indent="0">
              <a:buNone/>
            </a:pPr>
            <a:r>
              <a:rPr lang="en-US" sz="2400" dirty="0" smtClean="0">
                <a:latin typeface="Lucida Console" panose="020B0609040504020204" pitchFamily="49" charset="0"/>
              </a:rPr>
              <a:t>svy: reg loghomework i.q1 i.grade i.par_check_hmwk, eform(exp(Coef.))</a:t>
            </a:r>
          </a:p>
          <a:p>
            <a:endParaRPr lang="en-US" sz="2400" dirty="0"/>
          </a:p>
        </p:txBody>
      </p:sp>
      <p:sp>
        <p:nvSpPr>
          <p:cNvPr id="2" name="Slide Number Placeholder 1"/>
          <p:cNvSpPr>
            <a:spLocks noGrp="1"/>
          </p:cNvSpPr>
          <p:nvPr>
            <p:ph type="sldNum" sz="quarter" idx="12"/>
          </p:nvPr>
        </p:nvSpPr>
        <p:spPr/>
        <p:txBody>
          <a:bodyPr/>
          <a:lstStyle/>
          <a:p>
            <a:fld id="{F6BB3010-48F5-458F-94C3-3B1F44C20A93}" type="slidenum">
              <a:rPr lang="en-US" smtClean="0"/>
              <a:t>37</a:t>
            </a:fld>
            <a:endParaRPr lang="en-US"/>
          </a:p>
        </p:txBody>
      </p:sp>
    </p:spTree>
    <p:extLst>
      <p:ext uri="{BB962C8B-B14F-4D97-AF65-F5344CB8AC3E}">
        <p14:creationId xmlns:p14="http://schemas.microsoft.com/office/powerpoint/2010/main" val="42244953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 Check Distribution of Dependent Variable </a:t>
            </a:r>
            <a:endParaRPr lang="en-US" dirty="0"/>
          </a:p>
        </p:txBody>
      </p:sp>
      <p:sp>
        <p:nvSpPr>
          <p:cNvPr id="4" name="Rectangle 3"/>
          <p:cNvSpPr/>
          <p:nvPr/>
        </p:nvSpPr>
        <p:spPr>
          <a:xfrm>
            <a:off x="1295400" y="1397675"/>
            <a:ext cx="6934200" cy="2031325"/>
          </a:xfrm>
          <a:prstGeom prst="rect">
            <a:avLst/>
          </a:prstGeom>
        </p:spPr>
        <p:txBody>
          <a:bodyPr wrap="square">
            <a:spAutoFit/>
          </a:bodyPr>
          <a:lstStyle/>
          <a:p>
            <a:pPr marL="285750" indent="-285750">
              <a:buFont typeface="Arial" panose="020B0604020202020204" pitchFamily="34" charset="0"/>
              <a:buChar char="•"/>
            </a:pPr>
            <a:r>
              <a:rPr lang="en-US" dirty="0" smtClean="0"/>
              <a:t>Examine distributions of original scale and log scale for dependent variable, hours spent per day on homework</a:t>
            </a:r>
          </a:p>
          <a:p>
            <a:pPr marL="285750" indent="-285750">
              <a:buFont typeface="Arial" panose="020B0604020202020204" pitchFamily="34" charset="0"/>
              <a:buChar char="•"/>
            </a:pPr>
            <a:r>
              <a:rPr lang="en-US" dirty="0" smtClean="0"/>
              <a:t>Log transformed dependent variable is used in models, use of log transformation improves distribution, closer to normal distribution</a:t>
            </a:r>
          </a:p>
          <a:p>
            <a:r>
              <a:rPr lang="en-US" dirty="0" smtClean="0"/>
              <a:t> </a:t>
            </a:r>
          </a:p>
          <a:p>
            <a:r>
              <a:rPr lang="en-US" sz="1200" dirty="0" smtClean="0">
                <a:latin typeface="Lucida Console" panose="020B0609040504020204" pitchFamily="49" charset="0"/>
              </a:rPr>
              <a:t>. histogram sum_hw_perdayt, normal </a:t>
            </a:r>
          </a:p>
          <a:p>
            <a:r>
              <a:rPr lang="en-US" sz="1200" dirty="0" smtClean="0">
                <a:latin typeface="Lucida Console" panose="020B0609040504020204" pitchFamily="49" charset="0"/>
              </a:rPr>
              <a:t>. gen loghomework = log(sum_hw_perdayt) </a:t>
            </a:r>
          </a:p>
          <a:p>
            <a:r>
              <a:rPr lang="en-US" sz="1200" dirty="0" smtClean="0">
                <a:latin typeface="Lucida Console" panose="020B0609040504020204" pitchFamily="49" charset="0"/>
              </a:rPr>
              <a:t>. histogram loghomework, normal </a:t>
            </a:r>
            <a:endParaRPr lang="en-US" sz="1200" dirty="0">
              <a:latin typeface="Lucida Console" panose="020B0609040504020204" pitchFamily="49" charset="0"/>
            </a:endParaRPr>
          </a:p>
        </p:txBody>
      </p:sp>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2499" y="4191000"/>
            <a:ext cx="3326454" cy="2434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F6BB3010-48F5-458F-94C3-3B1F44C20A93}" type="slidenum">
              <a:rPr lang="en-US" smtClean="0"/>
              <a:t>38</a:t>
            </a:fld>
            <a:endParaRPr lang="en-US"/>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19201" y="4222096"/>
            <a:ext cx="3124200" cy="2286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46317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Evaluation/Building for “Preliminary” Model</a:t>
            </a:r>
            <a:endParaRPr lang="en-US" dirty="0"/>
          </a:p>
        </p:txBody>
      </p:sp>
      <p:sp>
        <p:nvSpPr>
          <p:cNvPr id="3" name="Content Placeholder 2"/>
          <p:cNvSpPr>
            <a:spLocks noGrp="1"/>
          </p:cNvSpPr>
          <p:nvPr>
            <p:ph idx="1"/>
          </p:nvPr>
        </p:nvSpPr>
        <p:spPr>
          <a:xfrm>
            <a:off x="457200" y="1219200"/>
            <a:ext cx="8229600" cy="5638800"/>
          </a:xfrm>
        </p:spPr>
        <p:txBody>
          <a:bodyPr>
            <a:noAutofit/>
          </a:bodyPr>
          <a:lstStyle/>
          <a:p>
            <a:endParaRPr lang="en-US" sz="600" dirty="0" smtClean="0"/>
          </a:p>
          <a:p>
            <a:pPr marL="0" indent="0">
              <a:buNone/>
            </a:pPr>
            <a:r>
              <a:rPr lang="en-US" sz="600" dirty="0">
                <a:latin typeface="Lucida Console" panose="020B0609040504020204" pitchFamily="49" charset="0"/>
              </a:rPr>
              <a:t>* each predictor above has F test for bivariate model :  p &lt; 0.25   </a:t>
            </a:r>
          </a:p>
          <a:p>
            <a:pPr marL="0" indent="0">
              <a:buNone/>
            </a:pPr>
            <a:r>
              <a:rPr lang="en-US" sz="600" dirty="0">
                <a:latin typeface="Lucida Console" panose="020B0609040504020204" pitchFamily="49" charset="0"/>
              </a:rPr>
              <a:t>. svy: reg loghomework i.q1 i.grade i.gender i.heldback i.par_check_hmwk</a:t>
            </a:r>
          </a:p>
          <a:p>
            <a:pPr marL="0" indent="0">
              <a:buNone/>
            </a:pPr>
            <a:r>
              <a:rPr lang="en-US" sz="600" dirty="0">
                <a:latin typeface="Lucida Console" panose="020B0609040504020204" pitchFamily="49" charset="0"/>
              </a:rPr>
              <a:t>(running regress on estimation sample)</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Survey: Linear regression</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Number of strata   =         7                  Number of obs     =      1,602</a:t>
            </a:r>
          </a:p>
          <a:p>
            <a:pPr marL="0" indent="0">
              <a:buNone/>
            </a:pPr>
            <a:r>
              <a:rPr lang="en-US" sz="600" dirty="0">
                <a:latin typeface="Lucida Console" panose="020B0609040504020204" pitchFamily="49" charset="0"/>
              </a:rPr>
              <a:t>Number of PSUs     =        38                  Population size   = 54,716.112</a:t>
            </a:r>
          </a:p>
          <a:p>
            <a:pPr marL="0" indent="0">
              <a:buNone/>
            </a:pPr>
            <a:r>
              <a:rPr lang="en-US" sz="600" dirty="0">
                <a:latin typeface="Lucida Console" panose="020B0609040504020204" pitchFamily="49" charset="0"/>
              </a:rPr>
              <a:t>                                                Design df         =         31</a:t>
            </a:r>
          </a:p>
          <a:p>
            <a:pPr marL="0" indent="0">
              <a:buNone/>
            </a:pPr>
            <a:r>
              <a:rPr lang="en-US" sz="600" dirty="0">
                <a:latin typeface="Lucida Console" panose="020B0609040504020204" pitchFamily="49" charset="0"/>
              </a:rPr>
              <a:t>                                                F(   7,     25)   =       2.97</a:t>
            </a:r>
          </a:p>
          <a:p>
            <a:pPr marL="0" indent="0">
              <a:buNone/>
            </a:pPr>
            <a:r>
              <a:rPr lang="en-US" sz="600" dirty="0">
                <a:latin typeface="Lucida Console" panose="020B0609040504020204" pitchFamily="49" charset="0"/>
              </a:rPr>
              <a:t>                                                Prob &gt; F          =     0.0209</a:t>
            </a:r>
          </a:p>
          <a:p>
            <a:pPr marL="0" indent="0">
              <a:buNone/>
            </a:pPr>
            <a:r>
              <a:rPr lang="en-US" sz="600" dirty="0">
                <a:latin typeface="Lucida Console" panose="020B0609040504020204" pitchFamily="49" charset="0"/>
              </a:rPr>
              <a:t>                                                R-squared         =     0.0395</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a:t>
            </a:r>
          </a:p>
          <a:p>
            <a:pPr marL="0" indent="0">
              <a:buNone/>
            </a:pPr>
            <a:r>
              <a:rPr lang="en-US" sz="600" dirty="0">
                <a:latin typeface="Lucida Console" panose="020B0609040504020204" pitchFamily="49" charset="0"/>
              </a:rPr>
              <a:t>                 |             Linearized</a:t>
            </a:r>
          </a:p>
          <a:p>
            <a:pPr marL="0" indent="0">
              <a:buNone/>
            </a:pPr>
            <a:r>
              <a:rPr lang="en-US" sz="600" dirty="0">
                <a:latin typeface="Lucida Console" panose="020B0609040504020204" pitchFamily="49" charset="0"/>
              </a:rPr>
              <a:t>     loghomework |      Coef.   Std. Err.      t    P&gt;|t|     [95% Conf. Interval]</a:t>
            </a:r>
          </a:p>
          <a:p>
            <a:pPr marL="0" indent="0">
              <a:buNone/>
            </a:pPr>
            <a:r>
              <a:rPr lang="en-US" sz="600" dirty="0">
                <a:latin typeface="Lucida Console" panose="020B0609040504020204" pitchFamily="49" charset="0"/>
              </a:rPr>
              <a:t>-----------------+----------------------------------------------------------------</a:t>
            </a:r>
          </a:p>
          <a:p>
            <a:pPr marL="0" indent="0">
              <a:buNone/>
            </a:pPr>
            <a:r>
              <a:rPr lang="en-US" sz="600" dirty="0">
                <a:latin typeface="Lucida Console" panose="020B0609040504020204" pitchFamily="49" charset="0"/>
              </a:rPr>
              <a:t>            2.q1 |   .1235796   .0460728     2.68   0.012     .0296135    .2175457</a:t>
            </a:r>
          </a:p>
          <a:p>
            <a:pPr marL="0" indent="0">
              <a:buNone/>
            </a:pPr>
            <a:r>
              <a:rPr lang="en-US" sz="600" dirty="0">
                <a:latin typeface="Lucida Console" panose="020B0609040504020204" pitchFamily="49" charset="0"/>
              </a:rPr>
              <a:t>                 |</a:t>
            </a:r>
          </a:p>
          <a:p>
            <a:pPr marL="0" indent="0">
              <a:buNone/>
            </a:pPr>
            <a:r>
              <a:rPr lang="en-US" sz="600" dirty="0">
                <a:latin typeface="Lucida Console" panose="020B0609040504020204" pitchFamily="49" charset="0"/>
              </a:rPr>
              <a:t>           grade |</a:t>
            </a:r>
          </a:p>
          <a:p>
            <a:pPr marL="0" indent="0">
              <a:buNone/>
            </a:pPr>
            <a:r>
              <a:rPr lang="en-US" sz="600" dirty="0">
                <a:latin typeface="Lucida Console" panose="020B0609040504020204" pitchFamily="49" charset="0"/>
              </a:rPr>
              <a:t>              9  |   .0795013   .0501483     1.59   0.123    -.0227768    .1817794</a:t>
            </a:r>
          </a:p>
          <a:p>
            <a:pPr marL="0" indent="0">
              <a:buNone/>
            </a:pPr>
            <a:r>
              <a:rPr lang="en-US" sz="600" dirty="0">
                <a:latin typeface="Lucida Console" panose="020B0609040504020204" pitchFamily="49" charset="0"/>
              </a:rPr>
              <a:t>             11  |   .2139155   .0710805     3.01   0.005     .0689459    .3588851</a:t>
            </a:r>
          </a:p>
          <a:p>
            <a:pPr marL="0" indent="0">
              <a:buNone/>
            </a:pPr>
            <a:r>
              <a:rPr lang="en-US" sz="600" dirty="0">
                <a:latin typeface="Lucida Console" panose="020B0609040504020204" pitchFamily="49" charset="0"/>
              </a:rPr>
              <a:t>             12  |   .2508334   .0668851     3.75   0.001     .1144203    .3872464</a:t>
            </a:r>
          </a:p>
          <a:p>
            <a:pPr marL="0" indent="0">
              <a:buNone/>
            </a:pPr>
            <a:r>
              <a:rPr lang="en-US" sz="600" dirty="0">
                <a:latin typeface="Lucida Console" panose="020B0609040504020204" pitchFamily="49" charset="0"/>
              </a:rPr>
              <a:t>                 |</a:t>
            </a:r>
          </a:p>
          <a:p>
            <a:pPr marL="0" indent="0">
              <a:buNone/>
            </a:pPr>
            <a:r>
              <a:rPr lang="en-US" sz="600" dirty="0">
                <a:latin typeface="Lucida Console" panose="020B0609040504020204" pitchFamily="49" charset="0"/>
              </a:rPr>
              <a:t>          gender |</a:t>
            </a:r>
          </a:p>
          <a:p>
            <a:pPr marL="0" indent="0">
              <a:buNone/>
            </a:pPr>
            <a:r>
              <a:rPr lang="en-US" sz="600" dirty="0">
                <a:latin typeface="Lucida Console" panose="020B0609040504020204" pitchFamily="49" charset="0"/>
              </a:rPr>
              <a:t>         Female  |   .0564666   .0412127     1.37   </a:t>
            </a:r>
            <a:r>
              <a:rPr lang="en-US" sz="600" b="1" dirty="0">
                <a:latin typeface="Lucida Console" panose="020B0609040504020204" pitchFamily="49" charset="0"/>
              </a:rPr>
              <a:t>0.180</a:t>
            </a:r>
            <a:r>
              <a:rPr lang="en-US" sz="600" dirty="0">
                <a:latin typeface="Lucida Console" panose="020B0609040504020204" pitchFamily="49" charset="0"/>
              </a:rPr>
              <a:t>    -.0275873    .1405205</a:t>
            </a:r>
          </a:p>
          <a:p>
            <a:pPr marL="0" indent="0">
              <a:buNone/>
            </a:pPr>
            <a:r>
              <a:rPr lang="en-US" sz="600" dirty="0">
                <a:latin typeface="Lucida Console" panose="020B0609040504020204" pitchFamily="49" charset="0"/>
              </a:rPr>
              <a:t>      1.heldback |  -.0941122   .0850131    -1.11   0.277    -.2674975    .0792731</a:t>
            </a:r>
          </a:p>
          <a:p>
            <a:pPr marL="0" indent="0">
              <a:buNone/>
            </a:pPr>
            <a:r>
              <a:rPr lang="en-US" sz="600" dirty="0">
                <a:latin typeface="Lucida Console" panose="020B0609040504020204" pitchFamily="49" charset="0"/>
              </a:rPr>
              <a:t>1.par_check_hmwk |   .0913534   .0409918     2.23   0.033       .00775    .1749568</a:t>
            </a:r>
          </a:p>
          <a:p>
            <a:pPr marL="0" indent="0">
              <a:buNone/>
            </a:pPr>
            <a:r>
              <a:rPr lang="en-US" sz="600" dirty="0">
                <a:latin typeface="Lucida Console" panose="020B0609040504020204" pitchFamily="49" charset="0"/>
              </a:rPr>
              <a:t>           _cons |   1.148032   .0656616    17.48   0.000     1.014114     1.28195</a:t>
            </a:r>
          </a:p>
          <a:p>
            <a:pPr marL="0" indent="0">
              <a:buNone/>
            </a:pPr>
            <a:r>
              <a:rPr lang="en-US" sz="600" dirty="0" smtClean="0">
                <a:latin typeface="Lucida Console" panose="020B0609040504020204" pitchFamily="49" charset="0"/>
              </a:rPr>
              <a:t>----------------------------------------------------------------------------------</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 * test each group of predictors contribution to model above </a:t>
            </a:r>
          </a:p>
          <a:p>
            <a:pPr marL="0" indent="0">
              <a:buNone/>
            </a:pPr>
            <a:r>
              <a:rPr lang="en-US" sz="600" dirty="0">
                <a:latin typeface="Lucida Console" panose="020B0609040504020204" pitchFamily="49" charset="0"/>
              </a:rPr>
              <a:t>. test 2.q1 </a:t>
            </a:r>
          </a:p>
          <a:p>
            <a:pPr marL="0" indent="0">
              <a:buNone/>
            </a:pPr>
            <a:r>
              <a:rPr lang="en-US" sz="600" dirty="0" smtClean="0">
                <a:latin typeface="Lucida Console" panose="020B0609040504020204" pitchFamily="49" charset="0"/>
              </a:rPr>
              <a:t>Adjusted </a:t>
            </a:r>
            <a:r>
              <a:rPr lang="en-US" sz="600" dirty="0">
                <a:latin typeface="Lucida Console" panose="020B0609040504020204" pitchFamily="49" charset="0"/>
              </a:rPr>
              <a:t>Wald test</a:t>
            </a:r>
          </a:p>
          <a:p>
            <a:pPr marL="0" indent="0">
              <a:buNone/>
            </a:pPr>
            <a:r>
              <a:rPr lang="en-US" sz="600" dirty="0" smtClean="0">
                <a:latin typeface="Lucida Console" panose="020B0609040504020204" pitchFamily="49" charset="0"/>
              </a:rPr>
              <a:t> </a:t>
            </a:r>
            <a:r>
              <a:rPr lang="en-US" sz="600" dirty="0">
                <a:latin typeface="Lucida Console" panose="020B0609040504020204" pitchFamily="49" charset="0"/>
              </a:rPr>
              <a:t>( 1)  2.q1 = 0</a:t>
            </a:r>
          </a:p>
          <a:p>
            <a:pPr marL="0" indent="0">
              <a:buNone/>
            </a:pPr>
            <a:r>
              <a:rPr lang="en-US" sz="600" dirty="0" smtClean="0">
                <a:latin typeface="Lucida Console" panose="020B0609040504020204" pitchFamily="49" charset="0"/>
              </a:rPr>
              <a:t>       </a:t>
            </a:r>
            <a:r>
              <a:rPr lang="en-US" sz="600" dirty="0">
                <a:latin typeface="Lucida Console" panose="020B0609040504020204" pitchFamily="49" charset="0"/>
              </a:rPr>
              <a:t>F(  1,    31) =    7.19</a:t>
            </a:r>
          </a:p>
          <a:p>
            <a:pPr marL="0" indent="0">
              <a:buNone/>
            </a:pPr>
            <a:r>
              <a:rPr lang="en-US" sz="600" dirty="0">
                <a:latin typeface="Lucida Console" panose="020B0609040504020204" pitchFamily="49" charset="0"/>
              </a:rPr>
              <a:t>            Prob &gt; F =    0.0116</a:t>
            </a:r>
          </a:p>
          <a:p>
            <a:pPr marL="0" indent="0">
              <a:buNone/>
            </a:pPr>
            <a:r>
              <a:rPr lang="en-US" sz="600" dirty="0" smtClean="0">
                <a:latin typeface="Lucida Console" panose="020B0609040504020204" pitchFamily="49" charset="0"/>
              </a:rPr>
              <a:t>. </a:t>
            </a:r>
            <a:r>
              <a:rPr lang="en-US" sz="600" dirty="0">
                <a:latin typeface="Lucida Console" panose="020B0609040504020204" pitchFamily="49" charset="0"/>
              </a:rPr>
              <a:t>test 9.grade 11.grade 12.grade </a:t>
            </a:r>
          </a:p>
          <a:p>
            <a:pPr marL="0" indent="0">
              <a:buNone/>
            </a:pPr>
            <a:r>
              <a:rPr lang="en-US" sz="600" dirty="0" smtClean="0">
                <a:latin typeface="Lucida Console" panose="020B0609040504020204" pitchFamily="49" charset="0"/>
              </a:rPr>
              <a:t>Adjusted </a:t>
            </a:r>
            <a:r>
              <a:rPr lang="en-US" sz="600" dirty="0">
                <a:latin typeface="Lucida Console" panose="020B0609040504020204" pitchFamily="49" charset="0"/>
              </a:rPr>
              <a:t>Wald test</a:t>
            </a:r>
          </a:p>
          <a:p>
            <a:pPr marL="0" indent="0">
              <a:buNone/>
            </a:pPr>
            <a:r>
              <a:rPr lang="en-US" sz="600" dirty="0" smtClean="0">
                <a:latin typeface="Lucida Console" panose="020B0609040504020204" pitchFamily="49" charset="0"/>
              </a:rPr>
              <a:t> </a:t>
            </a:r>
            <a:r>
              <a:rPr lang="en-US" sz="600" dirty="0">
                <a:latin typeface="Lucida Console" panose="020B0609040504020204" pitchFamily="49" charset="0"/>
              </a:rPr>
              <a:t>( 1)  9.grade = 0</a:t>
            </a:r>
          </a:p>
          <a:p>
            <a:pPr marL="0" indent="0">
              <a:buNone/>
            </a:pPr>
            <a:r>
              <a:rPr lang="en-US" sz="600" dirty="0">
                <a:latin typeface="Lucida Console" panose="020B0609040504020204" pitchFamily="49" charset="0"/>
              </a:rPr>
              <a:t> ( 2)  11.grade = 0</a:t>
            </a:r>
          </a:p>
          <a:p>
            <a:pPr marL="0" indent="0">
              <a:buNone/>
            </a:pPr>
            <a:r>
              <a:rPr lang="en-US" sz="600" dirty="0">
                <a:latin typeface="Lucida Console" panose="020B0609040504020204" pitchFamily="49" charset="0"/>
              </a:rPr>
              <a:t> ( 3)  12.grade = 0</a:t>
            </a:r>
          </a:p>
          <a:p>
            <a:pPr marL="0" indent="0">
              <a:buNone/>
            </a:pPr>
            <a:r>
              <a:rPr lang="en-US" sz="600" dirty="0" smtClean="0">
                <a:latin typeface="Lucida Console" panose="020B0609040504020204" pitchFamily="49" charset="0"/>
              </a:rPr>
              <a:t>       </a:t>
            </a:r>
            <a:r>
              <a:rPr lang="en-US" sz="600" dirty="0">
                <a:latin typeface="Lucida Console" panose="020B0609040504020204" pitchFamily="49" charset="0"/>
              </a:rPr>
              <a:t>F(  3,    29) =    4.90</a:t>
            </a:r>
          </a:p>
          <a:p>
            <a:pPr marL="0" indent="0">
              <a:buNone/>
            </a:pPr>
            <a:r>
              <a:rPr lang="en-US" sz="600" dirty="0">
                <a:latin typeface="Lucida Console" panose="020B0609040504020204" pitchFamily="49" charset="0"/>
              </a:rPr>
              <a:t>            Prob &gt; F =    0.0071</a:t>
            </a:r>
          </a:p>
          <a:p>
            <a:pPr marL="0" indent="0">
              <a:buNone/>
            </a:pPr>
            <a:r>
              <a:rPr lang="en-US" sz="600" dirty="0" smtClean="0">
                <a:latin typeface="Lucida Console" panose="020B0609040504020204" pitchFamily="49" charset="0"/>
              </a:rPr>
              <a:t>. </a:t>
            </a:r>
            <a:r>
              <a:rPr lang="en-US" sz="600" dirty="0">
                <a:latin typeface="Lucida Console" panose="020B0609040504020204" pitchFamily="49" charset="0"/>
              </a:rPr>
              <a:t>test 1.heldback </a:t>
            </a:r>
          </a:p>
          <a:p>
            <a:pPr marL="0" indent="0">
              <a:buNone/>
            </a:pPr>
            <a:r>
              <a:rPr lang="en-US" sz="600" dirty="0" smtClean="0">
                <a:latin typeface="Lucida Console" panose="020B0609040504020204" pitchFamily="49" charset="0"/>
              </a:rPr>
              <a:t>Adjusted </a:t>
            </a:r>
            <a:r>
              <a:rPr lang="en-US" sz="600" dirty="0">
                <a:latin typeface="Lucida Console" panose="020B0609040504020204" pitchFamily="49" charset="0"/>
              </a:rPr>
              <a:t>Wald test</a:t>
            </a:r>
          </a:p>
          <a:p>
            <a:pPr marL="0" indent="0">
              <a:buNone/>
            </a:pPr>
            <a:r>
              <a:rPr lang="en-US" sz="600" dirty="0" smtClean="0">
                <a:latin typeface="Lucida Console" panose="020B0609040504020204" pitchFamily="49" charset="0"/>
              </a:rPr>
              <a:t> </a:t>
            </a:r>
            <a:r>
              <a:rPr lang="en-US" sz="600" dirty="0">
                <a:latin typeface="Lucida Console" panose="020B0609040504020204" pitchFamily="49" charset="0"/>
              </a:rPr>
              <a:t>( 1)  1.heldback = 0</a:t>
            </a:r>
          </a:p>
          <a:p>
            <a:pPr marL="0" indent="0">
              <a:buNone/>
            </a:pPr>
            <a:r>
              <a:rPr lang="en-US" sz="600" dirty="0" smtClean="0">
                <a:latin typeface="Lucida Console" panose="020B0609040504020204" pitchFamily="49" charset="0"/>
              </a:rPr>
              <a:t>       </a:t>
            </a:r>
            <a:r>
              <a:rPr lang="en-US" sz="600" dirty="0">
                <a:latin typeface="Lucida Console" panose="020B0609040504020204" pitchFamily="49" charset="0"/>
              </a:rPr>
              <a:t>F(  1,    31) =    1.23</a:t>
            </a:r>
          </a:p>
          <a:p>
            <a:pPr marL="0" indent="0">
              <a:buNone/>
            </a:pPr>
            <a:r>
              <a:rPr lang="en-US" sz="600" b="1" dirty="0">
                <a:latin typeface="Lucida Console" panose="020B0609040504020204" pitchFamily="49" charset="0"/>
              </a:rPr>
              <a:t>            Prob &gt; F =    0.2768</a:t>
            </a:r>
          </a:p>
          <a:p>
            <a:pPr marL="0" indent="0">
              <a:buNone/>
            </a:pPr>
            <a:endParaRPr lang="en-US" sz="600" b="1" dirty="0" smtClean="0">
              <a:latin typeface="Lucida Console" panose="020B0609040504020204" pitchFamily="49" charset="0"/>
            </a:endParaRPr>
          </a:p>
          <a:p>
            <a:pPr marL="0" indent="0">
              <a:buNone/>
            </a:pPr>
            <a:endParaRPr lang="en-US" sz="600" dirty="0">
              <a:latin typeface="Lucida Console" panose="020B0609040504020204" pitchFamily="49" charset="0"/>
            </a:endParaRPr>
          </a:p>
        </p:txBody>
      </p:sp>
      <p:sp>
        <p:nvSpPr>
          <p:cNvPr id="4" name="Rectangle 3"/>
          <p:cNvSpPr/>
          <p:nvPr/>
        </p:nvSpPr>
        <p:spPr>
          <a:xfrm>
            <a:off x="5105400" y="2514600"/>
            <a:ext cx="38100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After bivariate tests for each predictor, with log of dependent variable, use nationality, grade, gender, held back a grade and parents check homework 1+ times per week in “preliminary” model. Use test statements to obtain F tests for each predictor in model. Since gender and held back are not significant at the p &lt; 0.05 level, remove from model. </a:t>
            </a:r>
            <a:endParaRPr lang="en-US" sz="1600" dirty="0"/>
          </a:p>
        </p:txBody>
      </p:sp>
      <p:sp>
        <p:nvSpPr>
          <p:cNvPr id="5" name="Slide Number Placeholder 4"/>
          <p:cNvSpPr>
            <a:spLocks noGrp="1"/>
          </p:cNvSpPr>
          <p:nvPr>
            <p:ph type="sldNum" sz="quarter" idx="12"/>
          </p:nvPr>
        </p:nvSpPr>
        <p:spPr/>
        <p:txBody>
          <a:bodyPr/>
          <a:lstStyle/>
          <a:p>
            <a:fld id="{F6BB3010-48F5-458F-94C3-3B1F44C20A93}" type="slidenum">
              <a:rPr lang="en-US" smtClean="0"/>
              <a:t>39</a:t>
            </a:fld>
            <a:endParaRPr lang="en-US"/>
          </a:p>
        </p:txBody>
      </p:sp>
    </p:spTree>
    <p:extLst>
      <p:ext uri="{BB962C8B-B14F-4D97-AF65-F5344CB8AC3E}">
        <p14:creationId xmlns:p14="http://schemas.microsoft.com/office/powerpoint/2010/main" val="2408027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23DE0C-7F5D-4022-BF3E-D3FF5893B5A2}" type="slidenum">
              <a:rPr lang="en-US" smtClean="0"/>
              <a:pPr>
                <a:defRPr/>
              </a:pPr>
              <a:t>4</a:t>
            </a:fld>
            <a:endParaRPr lang="en-US" dirty="0"/>
          </a:p>
        </p:txBody>
      </p:sp>
      <p:sp>
        <p:nvSpPr>
          <p:cNvPr id="5" name="Rectangle 2"/>
          <p:cNvSpPr txBox="1">
            <a:spLocks noChangeArrowheads="1"/>
          </p:cNvSpPr>
          <p:nvPr/>
        </p:nvSpPr>
        <p:spPr>
          <a:xfrm>
            <a:off x="457200" y="274638"/>
            <a:ext cx="8229600" cy="1143000"/>
          </a:xfrm>
          <a:prstGeom prst="rect">
            <a:avLst/>
          </a:prstGeom>
        </p:spPr>
        <p:txBody>
          <a:bodyPr lIns="76197" tIns="38098" rIns="76197" bIns="38098" rtlCol="0">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fontAlgn="auto" hangingPunct="1">
              <a:spcAft>
                <a:spcPts val="0"/>
              </a:spcAft>
              <a:defRPr/>
            </a:pPr>
            <a:r>
              <a:rPr lang="en-US" b="1" u="sng" dirty="0">
                <a:solidFill>
                  <a:srgbClr val="FFFF00"/>
                </a:solidFill>
                <a:effectLst>
                  <a:outerShdw blurRad="38100" dist="38100" dir="2700000" algn="tl">
                    <a:srgbClr val="FFFFFF"/>
                  </a:outerShdw>
                </a:effectLst>
              </a:rPr>
              <a:t>Analysis of Complex Sample Data</a:t>
            </a:r>
          </a:p>
        </p:txBody>
      </p:sp>
      <p:sp>
        <p:nvSpPr>
          <p:cNvPr id="4" name="Footer Placeholder 3"/>
          <p:cNvSpPr>
            <a:spLocks noGrp="1"/>
          </p:cNvSpPr>
          <p:nvPr>
            <p:ph type="ftr" sz="quarter" idx="11"/>
          </p:nvPr>
        </p:nvSpPr>
        <p:spPr/>
        <p:txBody>
          <a:bodyPr/>
          <a:lstStyle/>
          <a:p>
            <a:pPr>
              <a:defRPr/>
            </a:pPr>
            <a:endParaRPr lang="en-US" dirty="0"/>
          </a:p>
        </p:txBody>
      </p:sp>
      <p:pic>
        <p:nvPicPr>
          <p:cNvPr id="6" name="Picture 5"/>
          <p:cNvPicPr>
            <a:picLocks noChangeAspect="1"/>
          </p:cNvPicPr>
          <p:nvPr/>
        </p:nvPicPr>
        <p:blipFill>
          <a:blip r:embed="rId2"/>
          <a:stretch>
            <a:fillRect/>
          </a:stretch>
        </p:blipFill>
        <p:spPr>
          <a:xfrm>
            <a:off x="381000" y="1270000"/>
            <a:ext cx="8318500" cy="4921250"/>
          </a:xfrm>
          <a:prstGeom prst="rect">
            <a:avLst/>
          </a:prstGeom>
        </p:spPr>
      </p:pic>
    </p:spTree>
    <p:extLst>
      <p:ext uri="{BB962C8B-B14F-4D97-AF65-F5344CB8AC3E}">
        <p14:creationId xmlns:p14="http://schemas.microsoft.com/office/powerpoint/2010/main" val="29059095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Model, Estimation and Diagnostics </a:t>
            </a:r>
            <a:endParaRPr lang="en-US" dirty="0"/>
          </a:p>
        </p:txBody>
      </p:sp>
      <p:sp>
        <p:nvSpPr>
          <p:cNvPr id="3" name="Content Placeholder 2"/>
          <p:cNvSpPr>
            <a:spLocks noGrp="1"/>
          </p:cNvSpPr>
          <p:nvPr>
            <p:ph idx="1"/>
          </p:nvPr>
        </p:nvSpPr>
        <p:spPr/>
        <p:txBody>
          <a:bodyPr>
            <a:normAutofit/>
          </a:bodyPr>
          <a:lstStyle/>
          <a:p>
            <a:pPr marL="0" indent="0">
              <a:buNone/>
            </a:pPr>
            <a:r>
              <a:rPr lang="en-US" sz="800" dirty="0">
                <a:latin typeface="Lucida Console" panose="020B0609040504020204" pitchFamily="49" charset="0"/>
              </a:rPr>
              <a:t>* all tests are significant at 0.05 level except for gender and heldback, remove from model </a:t>
            </a:r>
          </a:p>
          <a:p>
            <a:pPr marL="0" indent="0">
              <a:buNone/>
            </a:pPr>
            <a:r>
              <a:rPr lang="en-US" sz="800" dirty="0">
                <a:latin typeface="Lucida Console" panose="020B0609040504020204" pitchFamily="49" charset="0"/>
              </a:rPr>
              <a:t>. * Log - linear model (log Y= linear x) </a:t>
            </a:r>
          </a:p>
          <a:p>
            <a:pPr marL="0" indent="0">
              <a:buNone/>
            </a:pPr>
            <a:r>
              <a:rPr lang="en-US" sz="800" dirty="0">
                <a:latin typeface="Lucida Console" panose="020B0609040504020204" pitchFamily="49" charset="0"/>
              </a:rPr>
              <a:t>. svy: reg loghomework i.q1 i.grade i.par_check_hmwk </a:t>
            </a:r>
          </a:p>
          <a:p>
            <a:pPr marL="0" indent="0">
              <a:buNone/>
            </a:pPr>
            <a:r>
              <a:rPr lang="en-US" sz="800" dirty="0">
                <a:latin typeface="Lucida Console" panose="020B0609040504020204" pitchFamily="49" charset="0"/>
              </a:rPr>
              <a:t>(running regress on estimation sample)</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Survey: Linear regression</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Number of strata   =         7                  Number of obs     =      1,655</a:t>
            </a:r>
          </a:p>
          <a:p>
            <a:pPr marL="0" indent="0">
              <a:buNone/>
            </a:pPr>
            <a:r>
              <a:rPr lang="en-US" sz="800" dirty="0">
                <a:latin typeface="Lucida Console" panose="020B0609040504020204" pitchFamily="49" charset="0"/>
              </a:rPr>
              <a:t>Number of PSUs     =        38                  Population size   = 56,525.204</a:t>
            </a:r>
          </a:p>
          <a:p>
            <a:pPr marL="0" indent="0">
              <a:buNone/>
            </a:pPr>
            <a:r>
              <a:rPr lang="en-US" sz="800" dirty="0">
                <a:latin typeface="Lucida Console" panose="020B0609040504020204" pitchFamily="49" charset="0"/>
              </a:rPr>
              <a:t>                                                Design df         =         31</a:t>
            </a:r>
          </a:p>
          <a:p>
            <a:pPr marL="0" indent="0">
              <a:buNone/>
            </a:pPr>
            <a:r>
              <a:rPr lang="en-US" sz="800" dirty="0">
                <a:latin typeface="Lucida Console" panose="020B0609040504020204" pitchFamily="49" charset="0"/>
              </a:rPr>
              <a:t>                                                F(   5,     27)   =       4.78</a:t>
            </a:r>
          </a:p>
          <a:p>
            <a:pPr marL="0" indent="0">
              <a:buNone/>
            </a:pPr>
            <a:r>
              <a:rPr lang="en-US" sz="800" dirty="0">
                <a:latin typeface="Lucida Console" panose="020B0609040504020204" pitchFamily="49" charset="0"/>
              </a:rPr>
              <a:t>                                                Prob &gt; F          =     0.0029</a:t>
            </a:r>
          </a:p>
          <a:p>
            <a:pPr marL="0" indent="0">
              <a:buNone/>
            </a:pPr>
            <a:r>
              <a:rPr lang="en-US" sz="800" dirty="0">
                <a:latin typeface="Lucida Console" panose="020B0609040504020204" pitchFamily="49" charset="0"/>
              </a:rPr>
              <a:t>                                                R-squared         =     0.0353</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             Linearized</a:t>
            </a:r>
          </a:p>
          <a:p>
            <a:pPr marL="0" indent="0">
              <a:buNone/>
            </a:pPr>
            <a:r>
              <a:rPr lang="en-US" sz="800" dirty="0">
                <a:latin typeface="Lucida Console" panose="020B0609040504020204" pitchFamily="49" charset="0"/>
              </a:rPr>
              <a:t>     loghomework |      Coef.   Std. Err.      t    P&gt;|t|     [95% Conf. Interval]</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2.q1 |   .1278829   .0486643     2.63   0.013     .0286314    .2271344</a:t>
            </a:r>
          </a:p>
          <a:p>
            <a:pPr marL="0" indent="0">
              <a:buNone/>
            </a:pPr>
            <a:r>
              <a:rPr lang="en-US" sz="800" dirty="0">
                <a:latin typeface="Lucida Console" panose="020B0609040504020204" pitchFamily="49" charset="0"/>
              </a:rPr>
              <a:t>                 |</a:t>
            </a:r>
          </a:p>
          <a:p>
            <a:pPr marL="0" indent="0">
              <a:buNone/>
            </a:pPr>
            <a:r>
              <a:rPr lang="en-US" sz="800" dirty="0">
                <a:latin typeface="Lucida Console" panose="020B0609040504020204" pitchFamily="49" charset="0"/>
              </a:rPr>
              <a:t>           grade |</a:t>
            </a:r>
          </a:p>
          <a:p>
            <a:pPr marL="0" indent="0">
              <a:buNone/>
            </a:pPr>
            <a:r>
              <a:rPr lang="en-US" sz="800" dirty="0">
                <a:latin typeface="Lucida Console" panose="020B0609040504020204" pitchFamily="49" charset="0"/>
              </a:rPr>
              <a:t>              9  |   .0915734   .0526173     1.74   0.092    -.0157403    .1988871</a:t>
            </a:r>
          </a:p>
          <a:p>
            <a:pPr marL="0" indent="0">
              <a:buNone/>
            </a:pPr>
            <a:r>
              <a:rPr lang="en-US" sz="800" dirty="0">
                <a:latin typeface="Lucida Console" panose="020B0609040504020204" pitchFamily="49" charset="0"/>
              </a:rPr>
              <a:t>             11  |   .2195736   .0721492     3.04   0.005     .0724243     .366723</a:t>
            </a:r>
          </a:p>
          <a:p>
            <a:pPr marL="0" indent="0">
              <a:buNone/>
            </a:pPr>
            <a:r>
              <a:rPr lang="en-US" sz="800" dirty="0">
                <a:latin typeface="Lucida Console" panose="020B0609040504020204" pitchFamily="49" charset="0"/>
              </a:rPr>
              <a:t>             12  |   .2527043   .0677689     3.73   0.001     .1144887    .3909199</a:t>
            </a:r>
          </a:p>
          <a:p>
            <a:pPr marL="0" indent="0">
              <a:buNone/>
            </a:pPr>
            <a:r>
              <a:rPr lang="en-US" sz="800" dirty="0">
                <a:latin typeface="Lucida Console" panose="020B0609040504020204" pitchFamily="49" charset="0"/>
              </a:rPr>
              <a:t>                 |</a:t>
            </a:r>
          </a:p>
          <a:p>
            <a:pPr marL="0" indent="0">
              <a:buNone/>
            </a:pPr>
            <a:r>
              <a:rPr lang="en-US" sz="800" dirty="0">
                <a:latin typeface="Lucida Console" panose="020B0609040504020204" pitchFamily="49" charset="0"/>
              </a:rPr>
              <a:t>1.par_check_hmwk |   .0872448   .0377432     2.31   0.028     .0102671    .1642226</a:t>
            </a:r>
          </a:p>
          <a:p>
            <a:pPr marL="0" indent="0">
              <a:buNone/>
            </a:pPr>
            <a:r>
              <a:rPr lang="en-US" sz="800" dirty="0">
                <a:latin typeface="Lucida Console" panose="020B0609040504020204" pitchFamily="49" charset="0"/>
              </a:rPr>
              <a:t>           _cons |   1.163203   .0564876    20.59   0.000     1.047996     1.27841</a:t>
            </a:r>
          </a:p>
          <a:p>
            <a:pPr marL="0" indent="0">
              <a:buNone/>
            </a:pPr>
            <a:r>
              <a:rPr lang="en-US" sz="800" dirty="0">
                <a:latin typeface="Lucida Console" panose="020B0609040504020204" pitchFamily="49" charset="0"/>
              </a:rPr>
              <a:t>----------------------------------------------------------------------------------</a:t>
            </a:r>
          </a:p>
        </p:txBody>
      </p:sp>
      <p:sp>
        <p:nvSpPr>
          <p:cNvPr id="4" name="Rectangle 3"/>
          <p:cNvSpPr/>
          <p:nvPr/>
        </p:nvSpPr>
        <p:spPr>
          <a:xfrm>
            <a:off x="6019800" y="2209800"/>
            <a:ext cx="2819400" cy="358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Our “final” model requires evaluation/diagnostics post-estimation.  At this point, the predictors appear sensible though the Rsquared is quite low, 0.0353, suggests perhaps additional predictors could be tested for inclusion in model. Ok for demonstration purposes.</a:t>
            </a:r>
            <a:endParaRPr lang="en-US" dirty="0"/>
          </a:p>
        </p:txBody>
      </p:sp>
      <p:sp>
        <p:nvSpPr>
          <p:cNvPr id="5" name="Slide Number Placeholder 4"/>
          <p:cNvSpPr>
            <a:spLocks noGrp="1"/>
          </p:cNvSpPr>
          <p:nvPr>
            <p:ph type="sldNum" sz="quarter" idx="12"/>
          </p:nvPr>
        </p:nvSpPr>
        <p:spPr/>
        <p:txBody>
          <a:bodyPr/>
          <a:lstStyle/>
          <a:p>
            <a:fld id="{F6BB3010-48F5-458F-94C3-3B1F44C20A93}" type="slidenum">
              <a:rPr lang="en-US" smtClean="0"/>
              <a:t>40</a:t>
            </a:fld>
            <a:endParaRPr lang="en-US"/>
          </a:p>
        </p:txBody>
      </p:sp>
    </p:spTree>
    <p:extLst>
      <p:ext uri="{BB962C8B-B14F-4D97-AF65-F5344CB8AC3E}">
        <p14:creationId xmlns:p14="http://schemas.microsoft.com/office/powerpoint/2010/main" val="12722540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Plots to Evaluate Model Fit for Final Model</a:t>
            </a:r>
            <a:endParaRPr lang="en-US"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47801" y="4038600"/>
            <a:ext cx="3326454" cy="2434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4038600"/>
            <a:ext cx="3326454" cy="2434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90600" y="1415296"/>
            <a:ext cx="5867400" cy="1708160"/>
          </a:xfrm>
          <a:prstGeom prst="rect">
            <a:avLst/>
          </a:prstGeom>
        </p:spPr>
        <p:txBody>
          <a:bodyPr wrap="square">
            <a:spAutoFit/>
          </a:bodyPr>
          <a:lstStyle/>
          <a:p>
            <a:r>
              <a:rPr lang="en-US" sz="1050" dirty="0" smtClean="0">
                <a:latin typeface="Lucida Console" panose="020B0609040504020204" pitchFamily="49" charset="0"/>
              </a:rPr>
              <a:t>* model diagnostics </a:t>
            </a:r>
          </a:p>
          <a:p>
            <a:r>
              <a:rPr lang="en-US" sz="1050" dirty="0" smtClean="0">
                <a:latin typeface="Lucida Console" panose="020B0609040504020204" pitchFamily="49" charset="0"/>
              </a:rPr>
              <a:t>* residual analysis</a:t>
            </a:r>
          </a:p>
          <a:p>
            <a:r>
              <a:rPr lang="en-US" sz="1050" dirty="0" smtClean="0">
                <a:latin typeface="Lucida Console" panose="020B0609040504020204" pitchFamily="49" charset="0"/>
              </a:rPr>
              <a:t>. predict ehat3, resid </a:t>
            </a:r>
          </a:p>
          <a:p>
            <a:endParaRPr lang="en-US" sz="1050" dirty="0" smtClean="0">
              <a:latin typeface="Lucida Console" panose="020B0609040504020204" pitchFamily="49" charset="0"/>
            </a:endParaRPr>
          </a:p>
          <a:p>
            <a:r>
              <a:rPr lang="en-US" sz="1050" dirty="0" smtClean="0">
                <a:latin typeface="Lucida Console" panose="020B0609040504020204" pitchFamily="49" charset="0"/>
              </a:rPr>
              <a:t>* histogram of residuals </a:t>
            </a:r>
          </a:p>
          <a:p>
            <a:r>
              <a:rPr lang="en-US" sz="1050" dirty="0" smtClean="0">
                <a:latin typeface="Lucida Console" panose="020B0609040504020204" pitchFamily="49" charset="0"/>
              </a:rPr>
              <a:t>. histogram ehat3, normal title (Log of Hours Homework Per Day Final) name(histogram_ehat_Final) </a:t>
            </a:r>
          </a:p>
          <a:p>
            <a:endParaRPr lang="en-US" sz="1050" dirty="0" smtClean="0">
              <a:latin typeface="Lucida Console" panose="020B0609040504020204" pitchFamily="49" charset="0"/>
            </a:endParaRPr>
          </a:p>
          <a:p>
            <a:r>
              <a:rPr lang="en-US" sz="1050" dirty="0" smtClean="0">
                <a:latin typeface="Lucida Console" panose="020B0609040504020204" pitchFamily="49" charset="0"/>
              </a:rPr>
              <a:t>* qnorm plot </a:t>
            </a:r>
          </a:p>
          <a:p>
            <a:r>
              <a:rPr lang="en-US" sz="1050" dirty="0" smtClean="0">
                <a:latin typeface="Lucida Console" panose="020B0609040504020204" pitchFamily="49" charset="0"/>
              </a:rPr>
              <a:t>. qnorm ehat3, title (Qnorm of Ehat3) name(ehat3_Final) </a:t>
            </a:r>
            <a:endParaRPr lang="en-US" sz="1050" dirty="0">
              <a:latin typeface="Lucida Console" panose="020B0609040504020204" pitchFamily="49" charset="0"/>
            </a:endParaRPr>
          </a:p>
        </p:txBody>
      </p:sp>
      <p:sp>
        <p:nvSpPr>
          <p:cNvPr id="5" name="Rectangle 4"/>
          <p:cNvSpPr/>
          <p:nvPr/>
        </p:nvSpPr>
        <p:spPr>
          <a:xfrm>
            <a:off x="6934200" y="1295400"/>
            <a:ext cx="20574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Plots indicate relatively normal distribution of residuals and also normal normal Qnorm plot. </a:t>
            </a:r>
            <a:endParaRPr lang="en-US" dirty="0"/>
          </a:p>
        </p:txBody>
      </p:sp>
      <p:sp>
        <p:nvSpPr>
          <p:cNvPr id="3" name="Slide Number Placeholder 2"/>
          <p:cNvSpPr>
            <a:spLocks noGrp="1"/>
          </p:cNvSpPr>
          <p:nvPr>
            <p:ph type="sldNum" sz="quarter" idx="12"/>
          </p:nvPr>
        </p:nvSpPr>
        <p:spPr/>
        <p:txBody>
          <a:bodyPr/>
          <a:lstStyle/>
          <a:p>
            <a:fld id="{F6BB3010-48F5-458F-94C3-3B1F44C20A93}" type="slidenum">
              <a:rPr lang="en-US" smtClean="0"/>
              <a:t>41</a:t>
            </a:fld>
            <a:endParaRPr lang="en-US"/>
          </a:p>
        </p:txBody>
      </p:sp>
    </p:spTree>
    <p:extLst>
      <p:ext uri="{BB962C8B-B14F-4D97-AF65-F5344CB8AC3E}">
        <p14:creationId xmlns:p14="http://schemas.microsoft.com/office/powerpoint/2010/main" val="30581428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Exponentiated Coefficients for Final Model</a:t>
            </a:r>
            <a:endParaRPr lang="en-US" dirty="0"/>
          </a:p>
        </p:txBody>
      </p:sp>
      <p:sp>
        <p:nvSpPr>
          <p:cNvPr id="3" name="Content Placeholder 2"/>
          <p:cNvSpPr>
            <a:spLocks noGrp="1"/>
          </p:cNvSpPr>
          <p:nvPr>
            <p:ph idx="1"/>
          </p:nvPr>
        </p:nvSpPr>
        <p:spPr/>
        <p:txBody>
          <a:bodyPr>
            <a:noAutofit/>
          </a:bodyPr>
          <a:lstStyle/>
          <a:p>
            <a:pPr marL="0" indent="0">
              <a:buNone/>
            </a:pPr>
            <a:r>
              <a:rPr lang="en-US" sz="800" dirty="0">
                <a:latin typeface="Lucida Console" panose="020B0609040504020204" pitchFamily="49" charset="0"/>
              </a:rPr>
              <a:t>. * how to interpret log(Y) = linear (X)?</a:t>
            </a:r>
          </a:p>
          <a:p>
            <a:pPr marL="0" indent="0">
              <a:buNone/>
            </a:pPr>
            <a:r>
              <a:rPr lang="en-US" sz="800" dirty="0">
                <a:latin typeface="Lucida Console" panose="020B0609040504020204" pitchFamily="49" charset="0"/>
              </a:rPr>
              <a:t>. </a:t>
            </a:r>
            <a:r>
              <a:rPr lang="en-US" sz="800" dirty="0" smtClean="0">
                <a:latin typeface="Lucida Console" panose="020B0609040504020204" pitchFamily="49" charset="0"/>
              </a:rPr>
              <a:t>* what </a:t>
            </a:r>
            <a:r>
              <a:rPr lang="en-US" sz="800" dirty="0">
                <a:latin typeface="Lucida Console" panose="020B0609040504020204" pitchFamily="49" charset="0"/>
              </a:rPr>
              <a:t>if we want to know what happens to the outcome variable y itself for a one-unit increase in x1? </a:t>
            </a:r>
          </a:p>
          <a:p>
            <a:pPr marL="0" indent="0">
              <a:buNone/>
            </a:pPr>
            <a:r>
              <a:rPr lang="en-US" sz="800" dirty="0">
                <a:latin typeface="Lucida Console" panose="020B0609040504020204" pitchFamily="49" charset="0"/>
              </a:rPr>
              <a:t>. </a:t>
            </a:r>
            <a:r>
              <a:rPr lang="en-US" sz="800" dirty="0" smtClean="0">
                <a:latin typeface="Lucida Console" panose="020B0609040504020204" pitchFamily="49" charset="0"/>
              </a:rPr>
              <a:t>* The </a:t>
            </a:r>
            <a:r>
              <a:rPr lang="en-US" sz="800" dirty="0">
                <a:latin typeface="Lucida Console" panose="020B0609040504020204" pitchFamily="49" charset="0"/>
              </a:rPr>
              <a:t>natural way to do this is to interpret the exponentiated regression coefficients, exp(</a:t>
            </a:r>
            <a:r>
              <a:rPr lang="el-GR" sz="800" dirty="0">
                <a:latin typeface="Lucida Console" panose="020B0609040504020204" pitchFamily="49" charset="0"/>
              </a:rPr>
              <a:t>β), </a:t>
            </a:r>
            <a:r>
              <a:rPr lang="en-US" sz="800" dirty="0">
                <a:latin typeface="Lucida Console" panose="020B0609040504020204" pitchFamily="49" charset="0"/>
              </a:rPr>
              <a:t>since </a:t>
            </a:r>
            <a:r>
              <a:rPr lang="en-US" sz="800" dirty="0" smtClean="0">
                <a:latin typeface="Lucida Console" panose="020B0609040504020204" pitchFamily="49" charset="0"/>
              </a:rPr>
              <a:t>exponentiation </a:t>
            </a:r>
            <a:r>
              <a:rPr lang="en-US" sz="800" dirty="0">
                <a:latin typeface="Lucida Console" panose="020B0609040504020204" pitchFamily="49" charset="0"/>
              </a:rPr>
              <a:t>is the </a:t>
            </a:r>
            <a:r>
              <a:rPr lang="en-US" sz="800" dirty="0" smtClean="0">
                <a:latin typeface="Lucida Console" panose="020B0609040504020204" pitchFamily="49" charset="0"/>
              </a:rPr>
              <a:t> inverse </a:t>
            </a:r>
            <a:r>
              <a:rPr lang="en-US" sz="800" dirty="0">
                <a:latin typeface="Lucida Console" panose="020B0609040504020204" pitchFamily="49" charset="0"/>
              </a:rPr>
              <a:t>of logarithm function.</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 Stata can do this for you by adding the eform (exp(Coef.)) option</a:t>
            </a:r>
          </a:p>
          <a:p>
            <a:pPr marL="0" indent="0">
              <a:buNone/>
            </a:pPr>
            <a:r>
              <a:rPr lang="en-US" sz="800" dirty="0">
                <a:latin typeface="Lucida Console" panose="020B0609040504020204" pitchFamily="49" charset="0"/>
              </a:rPr>
              <a:t>. svy: reg loghomework i.q1 i.grade i.par_check_hmwk, eform(exp(Coef.))</a:t>
            </a:r>
          </a:p>
          <a:p>
            <a:pPr marL="0" indent="0">
              <a:buNone/>
            </a:pPr>
            <a:r>
              <a:rPr lang="en-US" sz="800" dirty="0">
                <a:latin typeface="Lucida Console" panose="020B0609040504020204" pitchFamily="49" charset="0"/>
              </a:rPr>
              <a:t>(running regress on estimation sample)</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Survey: Linear regression</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Number of strata   =         7                  Number of obs     =      1,655</a:t>
            </a:r>
          </a:p>
          <a:p>
            <a:pPr marL="0" indent="0">
              <a:buNone/>
            </a:pPr>
            <a:r>
              <a:rPr lang="en-US" sz="800" dirty="0">
                <a:latin typeface="Lucida Console" panose="020B0609040504020204" pitchFamily="49" charset="0"/>
              </a:rPr>
              <a:t>Number of PSUs     =        38                  Population size   = 56,525.204</a:t>
            </a:r>
          </a:p>
          <a:p>
            <a:pPr marL="0" indent="0">
              <a:buNone/>
            </a:pPr>
            <a:r>
              <a:rPr lang="en-US" sz="800" dirty="0">
                <a:latin typeface="Lucida Console" panose="020B0609040504020204" pitchFamily="49" charset="0"/>
              </a:rPr>
              <a:t>                                                Design df         =         31</a:t>
            </a:r>
          </a:p>
          <a:p>
            <a:pPr marL="0" indent="0">
              <a:buNone/>
            </a:pPr>
            <a:r>
              <a:rPr lang="en-US" sz="800" dirty="0">
                <a:latin typeface="Lucida Console" panose="020B0609040504020204" pitchFamily="49" charset="0"/>
              </a:rPr>
              <a:t>                                                F(   5,     27)   =       4.78</a:t>
            </a:r>
          </a:p>
          <a:p>
            <a:pPr marL="0" indent="0">
              <a:buNone/>
            </a:pPr>
            <a:r>
              <a:rPr lang="en-US" sz="800" dirty="0">
                <a:latin typeface="Lucida Console" panose="020B0609040504020204" pitchFamily="49" charset="0"/>
              </a:rPr>
              <a:t>                                                Prob &gt; F          =     0.0029</a:t>
            </a:r>
          </a:p>
          <a:p>
            <a:pPr marL="0" indent="0">
              <a:buNone/>
            </a:pPr>
            <a:r>
              <a:rPr lang="en-US" sz="800" dirty="0">
                <a:latin typeface="Lucida Console" panose="020B0609040504020204" pitchFamily="49" charset="0"/>
              </a:rPr>
              <a:t>                                                R-squared         =     0.0353</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             Linearized</a:t>
            </a:r>
          </a:p>
          <a:p>
            <a:pPr marL="0" indent="0">
              <a:buNone/>
            </a:pPr>
            <a:r>
              <a:rPr lang="en-US" sz="800" dirty="0">
                <a:latin typeface="Lucida Console" panose="020B0609040504020204" pitchFamily="49" charset="0"/>
              </a:rPr>
              <a:t>     loghomework | </a:t>
            </a:r>
            <a:r>
              <a:rPr lang="en-US" sz="800" b="1" dirty="0">
                <a:latin typeface="Lucida Console" panose="020B0609040504020204" pitchFamily="49" charset="0"/>
              </a:rPr>
              <a:t>exp(Coef.)   </a:t>
            </a:r>
            <a:r>
              <a:rPr lang="en-US" sz="800" dirty="0">
                <a:latin typeface="Lucida Console" panose="020B0609040504020204" pitchFamily="49" charset="0"/>
              </a:rPr>
              <a:t>Std. Err.      t    P&gt;|t|     [95% Conf. Interval]</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2.q1 |    1.13642   .0553031     2.63   0.013     1.029045    1.254999</a:t>
            </a:r>
          </a:p>
          <a:p>
            <a:pPr marL="0" indent="0">
              <a:buNone/>
            </a:pPr>
            <a:r>
              <a:rPr lang="en-US" sz="800" dirty="0">
                <a:latin typeface="Lucida Console" panose="020B0609040504020204" pitchFamily="49" charset="0"/>
              </a:rPr>
              <a:t>                 |</a:t>
            </a:r>
          </a:p>
          <a:p>
            <a:pPr marL="0" indent="0">
              <a:buNone/>
            </a:pPr>
            <a:r>
              <a:rPr lang="en-US" sz="800" dirty="0">
                <a:latin typeface="Lucida Console" panose="020B0609040504020204" pitchFamily="49" charset="0"/>
              </a:rPr>
              <a:t>           grade |</a:t>
            </a:r>
          </a:p>
          <a:p>
            <a:pPr marL="0" indent="0">
              <a:buNone/>
            </a:pPr>
            <a:r>
              <a:rPr lang="en-US" sz="800" dirty="0">
                <a:latin typeface="Lucida Console" panose="020B0609040504020204" pitchFamily="49" charset="0"/>
              </a:rPr>
              <a:t>              9  |   1.095897   .0576632     1.74   0.092     .9843829    1.220044</a:t>
            </a:r>
          </a:p>
          <a:p>
            <a:pPr marL="0" indent="0">
              <a:buNone/>
            </a:pPr>
            <a:r>
              <a:rPr lang="en-US" sz="800" dirty="0">
                <a:latin typeface="Lucida Console" panose="020B0609040504020204" pitchFamily="49" charset="0"/>
              </a:rPr>
              <a:t>             11  |   1.245546   .0898652     3.04   0.005     1.075111    1.442998</a:t>
            </a:r>
          </a:p>
          <a:p>
            <a:pPr marL="0" indent="0">
              <a:buNone/>
            </a:pPr>
            <a:r>
              <a:rPr lang="en-US" sz="800" dirty="0">
                <a:latin typeface="Lucida Console" panose="020B0609040504020204" pitchFamily="49" charset="0"/>
              </a:rPr>
              <a:t>             12  |   1.287503   .0872526     3.73   0.001       1.1213     1.47834</a:t>
            </a:r>
          </a:p>
          <a:p>
            <a:pPr marL="0" indent="0">
              <a:buNone/>
            </a:pPr>
            <a:r>
              <a:rPr lang="en-US" sz="800" dirty="0">
                <a:latin typeface="Lucida Console" panose="020B0609040504020204" pitchFamily="49" charset="0"/>
              </a:rPr>
              <a:t>                 |</a:t>
            </a:r>
          </a:p>
          <a:p>
            <a:pPr marL="0" indent="0">
              <a:buNone/>
            </a:pPr>
            <a:r>
              <a:rPr lang="en-US" sz="800" dirty="0">
                <a:latin typeface="Lucida Console" panose="020B0609040504020204" pitchFamily="49" charset="0"/>
              </a:rPr>
              <a:t>1.par_check_hmwk |   1.091164    .041184     2.31   0.028      1.01032    1.178477</a:t>
            </a:r>
          </a:p>
          <a:p>
            <a:pPr marL="0" indent="0">
              <a:buNone/>
            </a:pPr>
            <a:r>
              <a:rPr lang="en-US" sz="800" dirty="0">
                <a:latin typeface="Lucida Console" panose="020B0609040504020204" pitchFamily="49" charset="0"/>
              </a:rPr>
              <a:t>           _cons |   3.200168   .1807697    20.59   0.000      2.85193    3.590927</a:t>
            </a:r>
          </a:p>
          <a:p>
            <a:pPr marL="0" indent="0">
              <a:buNone/>
            </a:pPr>
            <a:r>
              <a:rPr lang="en-US" sz="800" dirty="0">
                <a:latin typeface="Lucida Console" panose="020B0609040504020204" pitchFamily="49" charset="0"/>
              </a:rPr>
              <a:t>----------------------------------------------------------------------------------</a:t>
            </a:r>
          </a:p>
          <a:p>
            <a:pPr marL="0" indent="0">
              <a:buNone/>
            </a:pPr>
            <a:endParaRPr lang="en-US" sz="800" dirty="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42</a:t>
            </a:fld>
            <a:endParaRPr lang="en-US"/>
          </a:p>
        </p:txBody>
      </p:sp>
    </p:spTree>
    <p:extLst>
      <p:ext uri="{BB962C8B-B14F-4D97-AF65-F5344CB8AC3E}">
        <p14:creationId xmlns:p14="http://schemas.microsoft.com/office/powerpoint/2010/main" val="3377725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dirty="0" smtClean="0"/>
              <a:t>Day 2 - Computing Lab Exercises</a:t>
            </a:r>
            <a:endParaRPr lang="en-US" dirty="0"/>
          </a:p>
        </p:txBody>
      </p:sp>
      <p:sp>
        <p:nvSpPr>
          <p:cNvPr id="3" name="Content Placeholder 2"/>
          <p:cNvSpPr>
            <a:spLocks noGrp="1"/>
          </p:cNvSpPr>
          <p:nvPr>
            <p:ph idx="1"/>
          </p:nvPr>
        </p:nvSpPr>
        <p:spPr>
          <a:xfrm>
            <a:off x="457200" y="1066800"/>
            <a:ext cx="8382000" cy="5791200"/>
          </a:xfrm>
        </p:spPr>
        <p:txBody>
          <a:bodyPr>
            <a:normAutofit fontScale="62500" lnSpcReduction="20000"/>
          </a:bodyPr>
          <a:lstStyle/>
          <a:p>
            <a:pPr>
              <a:buFont typeface="+mj-lt"/>
              <a:buAutoNum type="arabicPeriod"/>
            </a:pPr>
            <a:r>
              <a:rPr lang="en-US" sz="1800" dirty="0" smtClean="0"/>
              <a:t>Open </a:t>
            </a:r>
            <a:r>
              <a:rPr lang="en-US" sz="1800" dirty="0"/>
              <a:t>the Lab 1_4 </a:t>
            </a:r>
            <a:r>
              <a:rPr lang="en-US" sz="1800" dirty="0" smtClean="0"/>
              <a:t>Exercises Final.do file and the </a:t>
            </a:r>
            <a:r>
              <a:rPr lang="en-US" sz="1800" b="1" dirty="0" smtClean="0"/>
              <a:t>Day2_final.dta</a:t>
            </a:r>
            <a:r>
              <a:rPr lang="en-US" sz="1800" dirty="0" smtClean="0"/>
              <a:t> data set and use the </a:t>
            </a:r>
            <a:r>
              <a:rPr lang="en-US" sz="1800" b="1" dirty="0" smtClean="0"/>
              <a:t>des</a:t>
            </a:r>
            <a:r>
              <a:rPr lang="en-US" sz="1800" dirty="0" smtClean="0"/>
              <a:t> command to obtain information about the data set’s variables.  Locate the variables used in the questions below:  </a:t>
            </a:r>
            <a:r>
              <a:rPr lang="en-US" sz="1800" b="1" dirty="0" smtClean="0"/>
              <a:t>gender, heldback, fathersed</a:t>
            </a:r>
            <a:r>
              <a:rPr lang="en-US" sz="1800" dirty="0" smtClean="0"/>
              <a:t>,</a:t>
            </a:r>
            <a:r>
              <a:rPr lang="en-US" sz="1800" b="1" dirty="0" smtClean="0"/>
              <a:t> loghomework</a:t>
            </a:r>
            <a:r>
              <a:rPr lang="en-US" sz="1800" dirty="0" smtClean="0"/>
              <a:t>.    Note that these variables are constructed for you but you would need to do this yourself in the “real world”.  </a:t>
            </a:r>
          </a:p>
          <a:p>
            <a:pPr>
              <a:buFont typeface="+mj-lt"/>
              <a:buAutoNum type="arabicPeriod"/>
            </a:pPr>
            <a:endParaRPr lang="en-US" sz="1800" dirty="0" smtClean="0"/>
          </a:p>
          <a:p>
            <a:pPr>
              <a:buFont typeface="+mj-lt"/>
              <a:buAutoNum type="arabicPeriod"/>
            </a:pPr>
            <a:r>
              <a:rPr lang="en-US" sz="1800" dirty="0" smtClean="0"/>
              <a:t>Run a 2 way cross-tabulation using </a:t>
            </a:r>
            <a:r>
              <a:rPr lang="en-US" sz="1800" b="1" dirty="0" smtClean="0"/>
              <a:t>svy: tab</a:t>
            </a:r>
            <a:r>
              <a:rPr lang="en-US" sz="1800" dirty="0" smtClean="0"/>
              <a:t> with gender (</a:t>
            </a:r>
            <a:r>
              <a:rPr lang="en-US" sz="1800" b="1" dirty="0" smtClean="0"/>
              <a:t>gender</a:t>
            </a:r>
            <a:r>
              <a:rPr lang="en-US" sz="1800" dirty="0" smtClean="0"/>
              <a:t>) and if held back a grade (</a:t>
            </a:r>
            <a:r>
              <a:rPr lang="en-US" sz="1800" b="1" dirty="0" smtClean="0"/>
              <a:t>heldback</a:t>
            </a:r>
            <a:r>
              <a:rPr lang="en-US" sz="1800" dirty="0" smtClean="0"/>
              <a:t>).  Request row proportions.  Fill in the red  question marks in the table: </a:t>
            </a:r>
          </a:p>
          <a:p>
            <a:endParaRPr lang="en-US" sz="1000" dirty="0" smtClean="0">
              <a:latin typeface="Lucida Console" panose="020B0609040504020204" pitchFamily="49" charset="0"/>
            </a:endParaRPr>
          </a:p>
          <a:p>
            <a:pPr marL="0" indent="0">
              <a:buNone/>
            </a:pPr>
            <a:r>
              <a:rPr lang="en-US" sz="1000" dirty="0" smtClean="0">
                <a:latin typeface="Lucida Console" panose="020B0609040504020204" pitchFamily="49" charset="0"/>
              </a:rPr>
              <a:t>Number of strata   =         7                  Number of obs     =      1,733</a:t>
            </a:r>
          </a:p>
          <a:p>
            <a:pPr marL="0" indent="0">
              <a:buNone/>
            </a:pPr>
            <a:r>
              <a:rPr lang="en-US" sz="1000" dirty="0" smtClean="0">
                <a:latin typeface="Lucida Console" panose="020B0609040504020204" pitchFamily="49" charset="0"/>
              </a:rPr>
              <a:t>Number of PSUs     =        38                  Population size   = 59,554.192</a:t>
            </a:r>
          </a:p>
          <a:p>
            <a:pPr marL="0" indent="0">
              <a:buNone/>
            </a:pPr>
            <a:r>
              <a:rPr lang="en-US" sz="1000" dirty="0" smtClean="0">
                <a:latin typeface="Lucida Console" panose="020B0609040504020204" pitchFamily="49" charset="0"/>
              </a:rPr>
              <a:t>                                                Design df         =         31</a:t>
            </a:r>
          </a:p>
          <a:p>
            <a:pPr marL="0" indent="0">
              <a:buNone/>
            </a:pPr>
            <a:r>
              <a:rPr lang="en-US" sz="1000" dirty="0" smtClean="0">
                <a:latin typeface="Lucida Console" panose="020B0609040504020204" pitchFamily="49" charset="0"/>
              </a:rPr>
              <a:t>-------------------------------------</a:t>
            </a:r>
          </a:p>
          <a:p>
            <a:pPr marL="0" indent="0">
              <a:buNone/>
            </a:pPr>
            <a:r>
              <a:rPr lang="en-US" sz="1000" dirty="0" smtClean="0">
                <a:latin typeface="Lucida Console" panose="020B0609040504020204" pitchFamily="49" charset="0"/>
              </a:rPr>
              <a:t>1=Male    |        1=Yes 0=No        </a:t>
            </a:r>
          </a:p>
          <a:p>
            <a:pPr marL="0" indent="0">
              <a:buNone/>
            </a:pPr>
            <a:r>
              <a:rPr lang="en-US" sz="1000" dirty="0" smtClean="0">
                <a:latin typeface="Lucida Console" panose="020B0609040504020204" pitchFamily="49" charset="0"/>
              </a:rPr>
              <a:t>2=Female  |       0        1    Total</a:t>
            </a:r>
          </a:p>
          <a:p>
            <a:pPr marL="0" indent="0">
              <a:buNone/>
            </a:pPr>
            <a:r>
              <a:rPr lang="en-US" sz="1000" dirty="0" smtClean="0">
                <a:latin typeface="Lucida Console" panose="020B0609040504020204" pitchFamily="49" charset="0"/>
              </a:rPr>
              <a:t>----------+--------------------------</a:t>
            </a:r>
          </a:p>
          <a:p>
            <a:pPr marL="0" indent="0">
              <a:buNone/>
            </a:pPr>
            <a:r>
              <a:rPr lang="en-US" sz="1000" dirty="0" smtClean="0">
                <a:latin typeface="Lucida Console" panose="020B0609040504020204" pitchFamily="49" charset="0"/>
              </a:rPr>
              <a:t>     Male |    </a:t>
            </a:r>
            <a:r>
              <a:rPr lang="en-US" sz="1000" b="1" dirty="0" smtClean="0">
                <a:solidFill>
                  <a:schemeClr val="tx2"/>
                </a:solidFill>
                <a:latin typeface="Lucida Console" panose="020B0609040504020204" pitchFamily="49" charset="0"/>
              </a:rPr>
              <a:t>?        ?</a:t>
            </a:r>
          </a:p>
          <a:p>
            <a:pPr marL="0" indent="0">
              <a:buNone/>
            </a:pPr>
            <a:r>
              <a:rPr lang="en-US" sz="1000" dirty="0" smtClean="0">
                <a:latin typeface="Lucida Console" panose="020B0609040504020204" pitchFamily="49" charset="0"/>
              </a:rPr>
              <a:t>          | (.0236)  (.0236)         </a:t>
            </a:r>
          </a:p>
          <a:p>
            <a:pPr marL="0" indent="0">
              <a:buNone/>
            </a:pPr>
            <a:r>
              <a:rPr lang="en-US" sz="1000" dirty="0" smtClean="0">
                <a:latin typeface="Lucida Console" panose="020B0609040504020204" pitchFamily="49" charset="0"/>
              </a:rPr>
              <a:t>          | </a:t>
            </a:r>
          </a:p>
          <a:p>
            <a:pPr marL="0" indent="0">
              <a:buNone/>
            </a:pPr>
            <a:r>
              <a:rPr lang="en-US" sz="1000" dirty="0" smtClean="0">
                <a:latin typeface="Lucida Console" panose="020B0609040504020204" pitchFamily="49" charset="0"/>
              </a:rPr>
              <a:t>   Female </a:t>
            </a:r>
            <a:r>
              <a:rPr lang="en-US" sz="1000" b="1" dirty="0" smtClean="0">
                <a:latin typeface="Lucida Console" panose="020B0609040504020204" pitchFamily="49" charset="0"/>
              </a:rPr>
              <a:t>|    </a:t>
            </a:r>
            <a:r>
              <a:rPr lang="en-US" sz="1000" b="1" dirty="0" smtClean="0">
                <a:solidFill>
                  <a:schemeClr val="tx2"/>
                </a:solidFill>
                <a:latin typeface="Lucida Console" panose="020B0609040504020204" pitchFamily="49" charset="0"/>
              </a:rPr>
              <a:t>?        ?</a:t>
            </a:r>
          </a:p>
          <a:p>
            <a:pPr marL="0" indent="0">
              <a:buNone/>
            </a:pPr>
            <a:r>
              <a:rPr lang="en-US" sz="1000" dirty="0" smtClean="0">
                <a:latin typeface="Lucida Console" panose="020B0609040504020204" pitchFamily="49" charset="0"/>
              </a:rPr>
              <a:t>          | (.0215)  (.0215)         </a:t>
            </a:r>
          </a:p>
          <a:p>
            <a:pPr marL="0" indent="0">
              <a:buNone/>
            </a:pPr>
            <a:r>
              <a:rPr lang="en-US" sz="1000" dirty="0" smtClean="0">
                <a:latin typeface="Lucida Console" panose="020B0609040504020204" pitchFamily="49" charset="0"/>
              </a:rPr>
              <a:t>          | </a:t>
            </a:r>
          </a:p>
          <a:p>
            <a:pPr marL="0" indent="0">
              <a:buNone/>
            </a:pPr>
            <a:r>
              <a:rPr lang="en-US" sz="1000" dirty="0" smtClean="0">
                <a:latin typeface="Lucida Console" panose="020B0609040504020204" pitchFamily="49" charset="0"/>
              </a:rPr>
              <a:t>    Total |   .9026    .0974        1</a:t>
            </a:r>
          </a:p>
          <a:p>
            <a:pPr marL="0" indent="0">
              <a:buNone/>
            </a:pPr>
            <a:r>
              <a:rPr lang="en-US" sz="1000" dirty="0" smtClean="0">
                <a:latin typeface="Lucida Console" panose="020B0609040504020204" pitchFamily="49" charset="0"/>
              </a:rPr>
              <a:t>          | (.0162)  (.0162)         </a:t>
            </a:r>
          </a:p>
          <a:p>
            <a:pPr marL="0" indent="0">
              <a:buNone/>
            </a:pPr>
            <a:r>
              <a:rPr lang="en-US" sz="1000" dirty="0" smtClean="0">
                <a:latin typeface="Lucida Console" panose="020B0609040504020204" pitchFamily="49" charset="0"/>
              </a:rPr>
              <a:t>-------------------------------------</a:t>
            </a:r>
          </a:p>
          <a:p>
            <a:pPr marL="0" indent="0">
              <a:buNone/>
            </a:pPr>
            <a:r>
              <a:rPr lang="en-US" sz="1000" dirty="0" smtClean="0">
                <a:latin typeface="Lucida Console" panose="020B0609040504020204" pitchFamily="49" charset="0"/>
              </a:rPr>
              <a:t>  Key:  row proportion</a:t>
            </a:r>
          </a:p>
          <a:p>
            <a:pPr marL="0" indent="0">
              <a:buNone/>
            </a:pPr>
            <a:r>
              <a:rPr lang="en-US" sz="1000" dirty="0" smtClean="0">
                <a:latin typeface="Lucida Console" panose="020B0609040504020204" pitchFamily="49" charset="0"/>
              </a:rPr>
              <a:t>        (linearized standard error of row proportion)</a:t>
            </a:r>
          </a:p>
          <a:p>
            <a:pPr marL="0" indent="0">
              <a:buNone/>
            </a:pPr>
            <a:r>
              <a:rPr lang="en-US" sz="1000" dirty="0" smtClean="0"/>
              <a:t>  Pearson:</a:t>
            </a:r>
          </a:p>
          <a:p>
            <a:pPr marL="0" indent="0">
              <a:buNone/>
            </a:pPr>
            <a:r>
              <a:rPr lang="en-US" sz="1000" dirty="0" smtClean="0"/>
              <a:t>    Uncorrected   chi2(1)         =    3.0394</a:t>
            </a:r>
          </a:p>
          <a:p>
            <a:pPr marL="0" indent="0">
              <a:buNone/>
            </a:pPr>
            <a:r>
              <a:rPr lang="en-US" sz="1000" dirty="0" smtClean="0"/>
              <a:t>    Design-based  F(1, 31)        </a:t>
            </a:r>
            <a:r>
              <a:rPr lang="en-US" sz="1000" b="1" dirty="0" smtClean="0"/>
              <a:t>=    </a:t>
            </a:r>
            <a:r>
              <a:rPr lang="en-US" sz="1000" b="1" dirty="0" smtClean="0">
                <a:solidFill>
                  <a:srgbClr val="FF0000"/>
                </a:solidFill>
              </a:rPr>
              <a:t>?</a:t>
            </a:r>
            <a:r>
              <a:rPr lang="en-US" sz="1000" dirty="0" smtClean="0"/>
              <a:t>        </a:t>
            </a:r>
            <a:r>
              <a:rPr lang="en-US" sz="1000" b="1" dirty="0" smtClean="0">
                <a:solidFill>
                  <a:schemeClr val="tx2"/>
                </a:solidFill>
              </a:rPr>
              <a:t>P =?</a:t>
            </a:r>
          </a:p>
          <a:p>
            <a:pPr marL="0" indent="0">
              <a:buNone/>
            </a:pPr>
            <a:endParaRPr lang="en-US" sz="1800" dirty="0"/>
          </a:p>
          <a:p>
            <a:pPr marL="0" indent="0">
              <a:buNone/>
            </a:pPr>
            <a:r>
              <a:rPr lang="en-US" sz="1800" dirty="0" smtClean="0"/>
              <a:t>Is there a significant association between gender and being held back a grade?  Provide the F value (df) and p value to support your decision.  </a:t>
            </a:r>
            <a:endParaRPr lang="en-US" sz="1800" dirty="0"/>
          </a:p>
          <a:p>
            <a:pPr marL="457200" lvl="1" indent="0">
              <a:buNone/>
            </a:pPr>
            <a:endParaRPr lang="en-US" dirty="0" smtClean="0"/>
          </a:p>
          <a:p>
            <a:pPr>
              <a:buFont typeface="+mj-lt"/>
              <a:buAutoNum type="arabicPeriod" startAt="3"/>
            </a:pPr>
            <a:r>
              <a:rPr lang="en-US" sz="1800" dirty="0" smtClean="0"/>
              <a:t>Run this linear regression model using </a:t>
            </a:r>
            <a:r>
              <a:rPr lang="en-US" sz="1800" b="1" dirty="0" smtClean="0"/>
              <a:t>svy: regress</a:t>
            </a:r>
            <a:r>
              <a:rPr lang="en-US" sz="1800" dirty="0" smtClean="0"/>
              <a:t>: </a:t>
            </a:r>
          </a:p>
          <a:p>
            <a:pPr marL="400050" lvl="1" indent="0">
              <a:buNone/>
            </a:pPr>
            <a:r>
              <a:rPr lang="en-US" dirty="0"/>
              <a:t> </a:t>
            </a:r>
            <a:r>
              <a:rPr lang="en-US" dirty="0" smtClean="0"/>
              <a:t>     </a:t>
            </a:r>
            <a:r>
              <a:rPr lang="en-US" b="1" dirty="0" smtClean="0"/>
              <a:t>loghomework = fathered (coded 1=less than Bachelors degree and 2=Bachelors and higher)  Gender</a:t>
            </a:r>
          </a:p>
          <a:p>
            <a:pPr marL="400050" lvl="1" indent="0">
              <a:buNone/>
            </a:pPr>
            <a:r>
              <a:rPr lang="en-US" dirty="0" smtClean="0"/>
              <a:t>Make sure to use factor coding for the predictors and request the </a:t>
            </a:r>
            <a:r>
              <a:rPr lang="en-US" b="1" dirty="0" smtClean="0"/>
              <a:t>eform</a:t>
            </a:r>
            <a:r>
              <a:rPr lang="en-US" dirty="0" smtClean="0"/>
              <a:t> or exponentiated coefficients for the model results. </a:t>
            </a:r>
          </a:p>
          <a:p>
            <a:pPr marL="0" indent="0">
              <a:buNone/>
            </a:pPr>
            <a:endParaRPr lang="en-US" sz="1800" dirty="0" smtClean="0"/>
          </a:p>
          <a:p>
            <a:pPr>
              <a:buFont typeface="+mj-lt"/>
              <a:buAutoNum type="arabicPeriod" startAt="4"/>
            </a:pPr>
            <a:r>
              <a:rPr lang="en-US" sz="1800" dirty="0" smtClean="0"/>
              <a:t>Fill in the table question marks with results from your regression.  Interpret the results in the filled in table.  How does being female and father education predict the log of hours spent on home work per day?  </a:t>
            </a:r>
          </a:p>
          <a:p>
            <a:endParaRPr lang="en-US" sz="1100" dirty="0">
              <a:latin typeface="Lucida Console" panose="020B0609040504020204" pitchFamily="49" charset="0"/>
            </a:endParaRPr>
          </a:p>
          <a:p>
            <a:pPr marL="0" indent="0">
              <a:buNone/>
            </a:pPr>
            <a:r>
              <a:rPr lang="en-US" sz="1100" dirty="0">
                <a:latin typeface="Lucida Console" panose="020B0609040504020204" pitchFamily="49" charset="0"/>
              </a:rPr>
              <a:t>------------------------------------------------------------------------------</a:t>
            </a:r>
          </a:p>
          <a:p>
            <a:pPr marL="0" indent="0">
              <a:buNone/>
            </a:pPr>
            <a:r>
              <a:rPr lang="en-US" sz="1100" dirty="0">
                <a:latin typeface="Lucida Console" panose="020B0609040504020204" pitchFamily="49" charset="0"/>
              </a:rPr>
              <a:t>             |             Linearized</a:t>
            </a:r>
          </a:p>
          <a:p>
            <a:pPr marL="0" indent="0">
              <a:buNone/>
            </a:pPr>
            <a:r>
              <a:rPr lang="en-US" sz="1100" dirty="0">
                <a:latin typeface="Lucida Console" panose="020B0609040504020204" pitchFamily="49" charset="0"/>
              </a:rPr>
              <a:t> loghomework | exp(Coef.)   Std. Err.      t    P&gt;|t|     [95% Conf. Interval]</a:t>
            </a:r>
          </a:p>
          <a:p>
            <a:pPr marL="0" indent="0">
              <a:buNone/>
            </a:pPr>
            <a:r>
              <a:rPr lang="en-US" sz="1100" dirty="0">
                <a:latin typeface="Lucida Console" panose="020B0609040504020204" pitchFamily="49" charset="0"/>
              </a:rPr>
              <a:t>-------------+----------------------------------------------------------------</a:t>
            </a:r>
          </a:p>
          <a:p>
            <a:pPr marL="0" indent="0">
              <a:buNone/>
            </a:pPr>
            <a:r>
              <a:rPr lang="en-US" sz="1100" dirty="0">
                <a:latin typeface="Lucida Console" panose="020B0609040504020204" pitchFamily="49" charset="0"/>
              </a:rPr>
              <a:t>  2.fathered |   1.089918   </a:t>
            </a:r>
            <a:r>
              <a:rPr lang="en-US" sz="1100" dirty="0" smtClean="0">
                <a:solidFill>
                  <a:srgbClr val="FF0000"/>
                </a:solidFill>
                <a:latin typeface="Lucida Console" panose="020B0609040504020204" pitchFamily="49" charset="0"/>
              </a:rPr>
              <a:t>?</a:t>
            </a:r>
            <a:r>
              <a:rPr lang="en-US" sz="1100" dirty="0" smtClean="0">
                <a:latin typeface="Lucida Console" panose="020B0609040504020204" pitchFamily="49" charset="0"/>
              </a:rPr>
              <a:t>	 1.69   </a:t>
            </a:r>
            <a:r>
              <a:rPr lang="en-US" sz="1100" dirty="0">
                <a:latin typeface="Lucida Console" panose="020B0609040504020204" pitchFamily="49" charset="0"/>
              </a:rPr>
              <a:t>0.102     .9821704    1.209486</a:t>
            </a:r>
          </a:p>
          <a:p>
            <a:pPr marL="0" indent="0">
              <a:buNone/>
            </a:pPr>
            <a:r>
              <a:rPr lang="en-US" sz="1100" dirty="0">
                <a:latin typeface="Lucida Console" panose="020B0609040504020204" pitchFamily="49" charset="0"/>
              </a:rPr>
              <a:t>             |</a:t>
            </a:r>
          </a:p>
          <a:p>
            <a:pPr marL="0" indent="0">
              <a:buNone/>
            </a:pPr>
            <a:r>
              <a:rPr lang="en-US" sz="1100" dirty="0">
                <a:latin typeface="Lucida Console" panose="020B0609040504020204" pitchFamily="49" charset="0"/>
              </a:rPr>
              <a:t>      gender |</a:t>
            </a:r>
          </a:p>
          <a:p>
            <a:pPr marL="0" indent="0">
              <a:buNone/>
            </a:pPr>
            <a:r>
              <a:rPr lang="en-US" sz="1100" dirty="0">
                <a:latin typeface="Lucida Console" panose="020B0609040504020204" pitchFamily="49" charset="0"/>
              </a:rPr>
              <a:t>     Female  |   1.054397   .0444178     </a:t>
            </a:r>
            <a:r>
              <a:rPr lang="en-US" sz="1100" dirty="0" smtClean="0">
                <a:solidFill>
                  <a:srgbClr val="FF0000"/>
                </a:solidFill>
                <a:latin typeface="Lucida Console" panose="020B0609040504020204" pitchFamily="49" charset="0"/>
              </a:rPr>
              <a:t>? </a:t>
            </a:r>
            <a:r>
              <a:rPr lang="en-US" sz="1100" dirty="0" smtClean="0">
                <a:latin typeface="Lucida Console" panose="020B0609040504020204" pitchFamily="49" charset="0"/>
              </a:rPr>
              <a:t>     </a:t>
            </a:r>
            <a:r>
              <a:rPr lang="en-US" sz="1100" dirty="0">
                <a:latin typeface="Lucida Console" panose="020B0609040504020204" pitchFamily="49" charset="0"/>
              </a:rPr>
              <a:t>0.218     .9675887    1.148993</a:t>
            </a:r>
          </a:p>
          <a:p>
            <a:pPr marL="0" indent="0">
              <a:buNone/>
            </a:pPr>
            <a:r>
              <a:rPr lang="en-US" sz="1100" dirty="0">
                <a:latin typeface="Lucida Console" panose="020B0609040504020204" pitchFamily="49" charset="0"/>
              </a:rPr>
              <a:t>       _cons |   </a:t>
            </a:r>
            <a:r>
              <a:rPr lang="en-US" sz="1100" dirty="0" smtClean="0">
                <a:solidFill>
                  <a:srgbClr val="FF0000"/>
                </a:solidFill>
                <a:latin typeface="Lucida Console" panose="020B0609040504020204" pitchFamily="49" charset="0"/>
              </a:rPr>
              <a:t>? </a:t>
            </a:r>
            <a:r>
              <a:rPr lang="en-US" sz="1100" dirty="0" smtClean="0">
                <a:latin typeface="Lucida Console" panose="020B0609040504020204" pitchFamily="49" charset="0"/>
              </a:rPr>
              <a:t>         </a:t>
            </a:r>
            <a:r>
              <a:rPr lang="en-US" sz="1100" dirty="0">
                <a:latin typeface="Lucida Console" panose="020B0609040504020204" pitchFamily="49" charset="0"/>
              </a:rPr>
              <a:t>.1852414    28.94   0.000     3.562085    4.318859</a:t>
            </a:r>
          </a:p>
          <a:p>
            <a:pPr marL="0" indent="0">
              <a:buNone/>
            </a:pPr>
            <a:r>
              <a:rPr lang="en-US" sz="1100" dirty="0">
                <a:latin typeface="Lucida Console" panose="020B0609040504020204" pitchFamily="49" charset="0"/>
              </a:rPr>
              <a:t>------------------------------------------------------------------------------ </a:t>
            </a:r>
            <a:endParaRPr lang="en-US" sz="1100" dirty="0" smtClean="0">
              <a:latin typeface="Lucida Console" panose="020B0609040504020204" pitchFamily="49" charset="0"/>
            </a:endParaRPr>
          </a:p>
          <a:p>
            <a:endParaRPr lang="en-US" sz="1100" dirty="0">
              <a:latin typeface="Lucida Console" panose="020B0609040504020204" pitchFamily="49" charset="0"/>
            </a:endParaRPr>
          </a:p>
          <a:p>
            <a:pPr marL="0" indent="0">
              <a:buNone/>
            </a:pPr>
            <a:endParaRPr lang="en-US" sz="1100" dirty="0"/>
          </a:p>
        </p:txBody>
      </p:sp>
      <p:sp>
        <p:nvSpPr>
          <p:cNvPr id="4" name="Slide Number Placeholder 3"/>
          <p:cNvSpPr>
            <a:spLocks noGrp="1"/>
          </p:cNvSpPr>
          <p:nvPr>
            <p:ph type="sldNum" sz="quarter" idx="12"/>
          </p:nvPr>
        </p:nvSpPr>
        <p:spPr/>
        <p:txBody>
          <a:bodyPr/>
          <a:lstStyle/>
          <a:p>
            <a:fld id="{F6BB3010-48F5-458F-94C3-3B1F44C20A93}" type="slidenum">
              <a:rPr lang="en-US" smtClean="0"/>
              <a:t>43</a:t>
            </a:fld>
            <a:endParaRPr lang="en-US"/>
          </a:p>
        </p:txBody>
      </p:sp>
    </p:spTree>
    <p:extLst>
      <p:ext uri="{BB962C8B-B14F-4D97-AF65-F5344CB8AC3E}">
        <p14:creationId xmlns:p14="http://schemas.microsoft.com/office/powerpoint/2010/main" val="38607784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Lab #3, October 12, 2016</a:t>
            </a:r>
            <a:endParaRPr lang="en-US" dirty="0"/>
          </a:p>
        </p:txBody>
      </p:sp>
      <p:sp>
        <p:nvSpPr>
          <p:cNvPr id="3" name="Content Placeholder 2"/>
          <p:cNvSpPr>
            <a:spLocks noGrp="1"/>
          </p:cNvSpPr>
          <p:nvPr>
            <p:ph idx="1"/>
          </p:nvPr>
        </p:nvSpPr>
        <p:spPr/>
        <p:txBody>
          <a:bodyPr/>
          <a:lstStyle/>
          <a:p>
            <a:r>
              <a:rPr lang="en-US" dirty="0" smtClean="0"/>
              <a:t>Topics for Computing Lab #3 include:</a:t>
            </a:r>
          </a:p>
          <a:p>
            <a:pPr lvl="1"/>
            <a:r>
              <a:rPr lang="en-US" dirty="0" smtClean="0"/>
              <a:t>Continuation of linear regression with subpopulation analysis </a:t>
            </a:r>
            <a:r>
              <a:rPr lang="en-US" dirty="0"/>
              <a:t>	</a:t>
            </a:r>
            <a:endParaRPr lang="en-US" u="sng" dirty="0"/>
          </a:p>
          <a:p>
            <a:pPr lvl="1"/>
            <a:r>
              <a:rPr lang="en-US" dirty="0" smtClean="0"/>
              <a:t>Logistic regression with a binary outcome, hypothesis testing and logistic regression diagnostics </a:t>
            </a:r>
          </a:p>
          <a:p>
            <a:pPr lvl="1"/>
            <a:r>
              <a:rPr lang="en-US" dirty="0" smtClean="0"/>
              <a:t>In-lab </a:t>
            </a:r>
            <a:r>
              <a:rPr lang="en-US" dirty="0"/>
              <a:t>computing </a:t>
            </a:r>
            <a:r>
              <a:rPr lang="en-US" dirty="0" smtClean="0"/>
              <a:t>exercise focuses on logistic regression </a:t>
            </a:r>
          </a:p>
          <a:p>
            <a:endParaRPr lang="en-US" dirty="0"/>
          </a:p>
        </p:txBody>
      </p:sp>
      <p:sp>
        <p:nvSpPr>
          <p:cNvPr id="4" name="Slide Number Placeholder 3"/>
          <p:cNvSpPr>
            <a:spLocks noGrp="1"/>
          </p:cNvSpPr>
          <p:nvPr>
            <p:ph type="sldNum" sz="quarter" idx="12"/>
          </p:nvPr>
        </p:nvSpPr>
        <p:spPr/>
        <p:txBody>
          <a:bodyPr/>
          <a:lstStyle/>
          <a:p>
            <a:fld id="{F6BB3010-48F5-458F-94C3-3B1F44C20A93}" type="slidenum">
              <a:rPr lang="en-US" smtClean="0"/>
              <a:t>44</a:t>
            </a:fld>
            <a:endParaRPr lang="en-US"/>
          </a:p>
        </p:txBody>
      </p:sp>
    </p:spTree>
    <p:extLst>
      <p:ext uri="{BB962C8B-B14F-4D97-AF65-F5344CB8AC3E}">
        <p14:creationId xmlns:p14="http://schemas.microsoft.com/office/powerpoint/2010/main" val="2298316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Regression with Subpopulation Indicator </a:t>
            </a:r>
            <a:endParaRPr lang="en-US" dirty="0"/>
          </a:p>
        </p:txBody>
      </p:sp>
      <p:sp>
        <p:nvSpPr>
          <p:cNvPr id="3" name="Content Placeholder 2"/>
          <p:cNvSpPr>
            <a:spLocks noGrp="1"/>
          </p:cNvSpPr>
          <p:nvPr>
            <p:ph idx="1"/>
          </p:nvPr>
        </p:nvSpPr>
        <p:spPr>
          <a:xfrm>
            <a:off x="457200" y="1600200"/>
            <a:ext cx="8229600" cy="5029200"/>
          </a:xfrm>
        </p:spPr>
        <p:txBody>
          <a:bodyPr>
            <a:normAutofit fontScale="40000" lnSpcReduction="20000"/>
          </a:bodyPr>
          <a:lstStyle/>
          <a:p>
            <a:pPr marL="0" indent="0">
              <a:buNone/>
            </a:pPr>
            <a:r>
              <a:rPr lang="en-US" dirty="0" smtClean="0">
                <a:latin typeface="Lucida Console" panose="020B0609040504020204" pitchFamily="49" charset="0"/>
              </a:rPr>
              <a:t>gen g12=0</a:t>
            </a:r>
          </a:p>
          <a:p>
            <a:pPr marL="0" indent="0">
              <a:buNone/>
            </a:pPr>
            <a:r>
              <a:rPr lang="en-US" dirty="0" smtClean="0">
                <a:latin typeface="Lucida Console" panose="020B0609040504020204" pitchFamily="49" charset="0"/>
              </a:rPr>
              <a:t>. replace g12=1 if grade != 12 </a:t>
            </a:r>
          </a:p>
          <a:p>
            <a:pPr marL="0" indent="0">
              <a:buNone/>
            </a:pPr>
            <a:r>
              <a:rPr lang="en-US" dirty="0" smtClean="0">
                <a:latin typeface="Lucida Console" panose="020B0609040504020204" pitchFamily="49" charset="0"/>
              </a:rPr>
              <a:t>(1,417 real changes made)</a:t>
            </a:r>
          </a:p>
          <a:p>
            <a:pPr marL="0" indent="0">
              <a:buNone/>
            </a:pPr>
            <a:endParaRPr lang="en-US" dirty="0" smtClean="0">
              <a:latin typeface="Lucida Console" panose="020B0609040504020204" pitchFamily="49" charset="0"/>
            </a:endParaRPr>
          </a:p>
          <a:p>
            <a:pPr marL="0" indent="0">
              <a:buNone/>
            </a:pPr>
            <a:r>
              <a:rPr lang="en-US" dirty="0" smtClean="0">
                <a:latin typeface="Lucida Console" panose="020B0609040504020204" pitchFamily="49" charset="0"/>
              </a:rPr>
              <a:t>. tab g12 </a:t>
            </a:r>
          </a:p>
          <a:p>
            <a:pPr marL="0" indent="0">
              <a:buNone/>
            </a:pPr>
            <a:endParaRPr lang="en-US" dirty="0" smtClean="0">
              <a:latin typeface="Lucida Console" panose="020B0609040504020204" pitchFamily="49" charset="0"/>
            </a:endParaRPr>
          </a:p>
          <a:p>
            <a:pPr marL="0" indent="0">
              <a:buNone/>
            </a:pPr>
            <a:r>
              <a:rPr lang="en-US" dirty="0" smtClean="0">
                <a:latin typeface="Lucida Console" panose="020B0609040504020204" pitchFamily="49" charset="0"/>
              </a:rPr>
              <a:t>        g12 |      Freq.     Percent        Cum.</a:t>
            </a:r>
          </a:p>
          <a:p>
            <a:pPr marL="0" indent="0">
              <a:buNone/>
            </a:pPr>
            <a:r>
              <a:rPr lang="en-US" dirty="0" smtClean="0">
                <a:latin typeface="Lucida Console" panose="020B0609040504020204" pitchFamily="49" charset="0"/>
              </a:rPr>
              <a:t>------------+-----------------------------------</a:t>
            </a:r>
          </a:p>
          <a:p>
            <a:pPr marL="0" indent="0">
              <a:buNone/>
            </a:pPr>
            <a:r>
              <a:rPr lang="en-US" dirty="0" smtClean="0">
                <a:latin typeface="Lucida Console" panose="020B0609040504020204" pitchFamily="49" charset="0"/>
              </a:rPr>
              <a:t>          0 |        386       21.41       21.41</a:t>
            </a:r>
          </a:p>
          <a:p>
            <a:pPr marL="0" indent="0">
              <a:buNone/>
            </a:pPr>
            <a:r>
              <a:rPr lang="en-US" dirty="0" smtClean="0">
                <a:latin typeface="Lucida Console" panose="020B0609040504020204" pitchFamily="49" charset="0"/>
              </a:rPr>
              <a:t>          1 |      1,417       78.59      100.00</a:t>
            </a:r>
          </a:p>
          <a:p>
            <a:pPr marL="0" indent="0">
              <a:buNone/>
            </a:pPr>
            <a:r>
              <a:rPr lang="en-US" dirty="0" smtClean="0">
                <a:latin typeface="Lucida Console" panose="020B0609040504020204" pitchFamily="49" charset="0"/>
              </a:rPr>
              <a:t>------------+-----------------------------------</a:t>
            </a:r>
          </a:p>
          <a:p>
            <a:pPr marL="0" indent="0">
              <a:buNone/>
            </a:pPr>
            <a:r>
              <a:rPr lang="en-US" dirty="0" smtClean="0">
                <a:latin typeface="Lucida Console" panose="020B0609040504020204" pitchFamily="49" charset="0"/>
              </a:rPr>
              <a:t>      Total |      1,803      100.00</a:t>
            </a:r>
          </a:p>
          <a:p>
            <a:pPr marL="0" indent="0">
              <a:buNone/>
            </a:pPr>
            <a:endParaRPr lang="en-US" dirty="0" smtClean="0">
              <a:latin typeface="Lucida Console" panose="020B0609040504020204" pitchFamily="49" charset="0"/>
            </a:endParaRPr>
          </a:p>
          <a:p>
            <a:pPr marL="0" indent="0">
              <a:buNone/>
            </a:pPr>
            <a:endParaRPr lang="en-US" dirty="0">
              <a:latin typeface="Lucida Console" panose="020B0609040504020204" pitchFamily="49" charset="0"/>
            </a:endParaRPr>
          </a:p>
          <a:p>
            <a:pPr marL="0" indent="0">
              <a:buNone/>
            </a:pPr>
            <a:endParaRPr lang="en-US" dirty="0" smtClean="0">
              <a:latin typeface="Lucida Console" panose="020B0609040504020204" pitchFamily="49" charset="0"/>
            </a:endParaRPr>
          </a:p>
          <a:p>
            <a:pPr marL="0" indent="0">
              <a:buNone/>
            </a:pPr>
            <a:r>
              <a:rPr lang="en-US" dirty="0">
                <a:latin typeface="Lucida Console" panose="020B0609040504020204" pitchFamily="49" charset="0"/>
              </a:rPr>
              <a:t> </a:t>
            </a:r>
          </a:p>
          <a:p>
            <a:pPr marL="0" indent="0">
              <a:buNone/>
            </a:pPr>
            <a:r>
              <a:rPr lang="en-US" dirty="0">
                <a:latin typeface="Lucida Console" panose="020B0609040504020204" pitchFamily="49" charset="0"/>
              </a:rPr>
              <a:t>. svy,subpop (g12): reg loghomework i.q1 i.par_check_hmwk, eform(exp(Coef.))</a:t>
            </a:r>
          </a:p>
          <a:p>
            <a:pPr marL="0" indent="0">
              <a:buNone/>
            </a:pPr>
            <a:r>
              <a:rPr lang="en-US" dirty="0">
                <a:latin typeface="Lucida Console" panose="020B0609040504020204" pitchFamily="49" charset="0"/>
              </a:rPr>
              <a:t>(running regress on estimation sample)</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Survey: Linear regression</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Number of strata   =         7                  Number of obs     =      1,694</a:t>
            </a:r>
          </a:p>
          <a:p>
            <a:pPr marL="0" indent="0">
              <a:buNone/>
            </a:pPr>
            <a:r>
              <a:rPr lang="en-US" dirty="0">
                <a:latin typeface="Lucida Console" panose="020B0609040504020204" pitchFamily="49" charset="0"/>
              </a:rPr>
              <a:t>Number of PSUs     =        38                  Population size   = 58,052.455</a:t>
            </a:r>
          </a:p>
          <a:p>
            <a:pPr marL="0" indent="0">
              <a:buNone/>
            </a:pPr>
            <a:r>
              <a:rPr lang="en-US" dirty="0">
                <a:latin typeface="Lucida Console" panose="020B0609040504020204" pitchFamily="49" charset="0"/>
              </a:rPr>
              <a:t>                                                Subpop. no. obs   =      1,308</a:t>
            </a:r>
          </a:p>
          <a:p>
            <a:pPr marL="0" indent="0">
              <a:buNone/>
            </a:pPr>
            <a:r>
              <a:rPr lang="en-US" dirty="0">
                <a:latin typeface="Lucida Console" panose="020B0609040504020204" pitchFamily="49" charset="0"/>
              </a:rPr>
              <a:t>                                                Subpop. size      = 44,111.793</a:t>
            </a:r>
          </a:p>
          <a:p>
            <a:pPr marL="0" indent="0">
              <a:buNone/>
            </a:pPr>
            <a:r>
              <a:rPr lang="en-US" dirty="0">
                <a:latin typeface="Lucida Console" panose="020B0609040504020204" pitchFamily="49" charset="0"/>
              </a:rPr>
              <a:t>                                                Design df         =         31</a:t>
            </a:r>
          </a:p>
          <a:p>
            <a:pPr marL="0" indent="0">
              <a:buNone/>
            </a:pPr>
            <a:r>
              <a:rPr lang="en-US" dirty="0">
                <a:latin typeface="Lucida Console" panose="020B0609040504020204" pitchFamily="49" charset="0"/>
              </a:rPr>
              <a:t>                                                F(   2,     30)   =       4.83</a:t>
            </a:r>
          </a:p>
          <a:p>
            <a:pPr marL="0" indent="0">
              <a:buNone/>
            </a:pPr>
            <a:r>
              <a:rPr lang="en-US" dirty="0">
                <a:latin typeface="Lucida Console" panose="020B0609040504020204" pitchFamily="49" charset="0"/>
              </a:rPr>
              <a:t>                                                Prob &gt; F          =     0.0152</a:t>
            </a:r>
          </a:p>
          <a:p>
            <a:pPr marL="0" indent="0">
              <a:buNone/>
            </a:pPr>
            <a:r>
              <a:rPr lang="en-US" dirty="0">
                <a:latin typeface="Lucida Console" panose="020B0609040504020204" pitchFamily="49" charset="0"/>
              </a:rPr>
              <a:t>                                                R-squared         =     0.0138</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a:t>
            </a:r>
          </a:p>
          <a:p>
            <a:pPr marL="0" indent="0">
              <a:buNone/>
            </a:pPr>
            <a:r>
              <a:rPr lang="en-US" dirty="0">
                <a:latin typeface="Lucida Console" panose="020B0609040504020204" pitchFamily="49" charset="0"/>
              </a:rPr>
              <a:t>                 |             Linearized</a:t>
            </a:r>
          </a:p>
          <a:p>
            <a:pPr marL="0" indent="0">
              <a:buNone/>
            </a:pPr>
            <a:r>
              <a:rPr lang="en-US" dirty="0">
                <a:latin typeface="Lucida Console" panose="020B0609040504020204" pitchFamily="49" charset="0"/>
              </a:rPr>
              <a:t>     loghomework | exp(Coef.)   Std. Err.      t    P&gt;|t|     [95% Conf. Interval]</a:t>
            </a:r>
          </a:p>
          <a:p>
            <a:pPr marL="0" indent="0">
              <a:buNone/>
            </a:pPr>
            <a:r>
              <a:rPr lang="en-US" dirty="0">
                <a:latin typeface="Lucida Console" panose="020B0609040504020204" pitchFamily="49" charset="0"/>
              </a:rPr>
              <a:t>-----------------+----------------------------------------------------------------</a:t>
            </a:r>
          </a:p>
          <a:p>
            <a:pPr marL="0" indent="0">
              <a:buNone/>
            </a:pPr>
            <a:r>
              <a:rPr lang="en-US" dirty="0">
                <a:latin typeface="Lucida Console" panose="020B0609040504020204" pitchFamily="49" charset="0"/>
              </a:rPr>
              <a:t>            2.q1 |   1.117044   .0594377     2.08   0.046     1.002166     1.24509</a:t>
            </a:r>
          </a:p>
          <a:p>
            <a:pPr marL="0" indent="0">
              <a:buNone/>
            </a:pPr>
            <a:r>
              <a:rPr lang="en-US" dirty="0">
                <a:latin typeface="Lucida Console" panose="020B0609040504020204" pitchFamily="49" charset="0"/>
              </a:rPr>
              <a:t>1.par_check_hmwk |   1.139346   .0558406     2.66   0.012     1.030966    1.259121</a:t>
            </a:r>
          </a:p>
          <a:p>
            <a:pPr marL="0" indent="0">
              <a:buNone/>
            </a:pPr>
            <a:r>
              <a:rPr lang="en-US" dirty="0">
                <a:latin typeface="Lucida Console" panose="020B0609040504020204" pitchFamily="49" charset="0"/>
              </a:rPr>
              <a:t>           _cons |   3.424982   .1779843    23.69   0.000     3.080555    3.807918</a:t>
            </a:r>
          </a:p>
          <a:p>
            <a:pPr marL="0" indent="0">
              <a:buNone/>
            </a:pPr>
            <a:r>
              <a:rPr lang="en-US" dirty="0">
                <a:latin typeface="Lucida Console" panose="020B0609040504020204" pitchFamily="49" charset="0"/>
              </a:rPr>
              <a:t>---------------------------------------------------------------------------------- </a:t>
            </a:r>
            <a:endParaRPr lang="en-US" dirty="0" smtClean="0">
              <a:latin typeface="Lucida Console" panose="020B0609040504020204" pitchFamily="49" charset="0"/>
            </a:endParaRPr>
          </a:p>
        </p:txBody>
      </p:sp>
      <p:sp>
        <p:nvSpPr>
          <p:cNvPr id="4" name="Rectangle 3"/>
          <p:cNvSpPr/>
          <p:nvPr/>
        </p:nvSpPr>
        <p:spPr>
          <a:xfrm>
            <a:off x="4419600" y="1752600"/>
            <a:ext cx="4191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Generate an indicator of being in the subpopulation of interest: grade 12.  g12 =1 if in grade 12, 0 otherwise. This assumes any missing data set to 0!</a:t>
            </a:r>
            <a:endParaRPr lang="en-US" dirty="0"/>
          </a:p>
        </p:txBody>
      </p:sp>
      <p:sp>
        <p:nvSpPr>
          <p:cNvPr id="5" name="Rectangle 4"/>
          <p:cNvSpPr/>
          <p:nvPr/>
        </p:nvSpPr>
        <p:spPr>
          <a:xfrm>
            <a:off x="6324600" y="3810000"/>
            <a:ext cx="2514600" cy="2590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Note that the subpopulation indicator is inserted into the svy, subpop (g12) code, tells Stata to process all records but </a:t>
            </a:r>
            <a:r>
              <a:rPr lang="en-US" b="1" dirty="0" smtClean="0"/>
              <a:t>analyze</a:t>
            </a:r>
            <a:r>
              <a:rPr lang="en-US" dirty="0" smtClean="0"/>
              <a:t> only those in subpopulation (1,308 obs.)</a:t>
            </a:r>
          </a:p>
          <a:p>
            <a:pPr algn="ctr"/>
            <a:endParaRPr lang="en-US" dirty="0"/>
          </a:p>
        </p:txBody>
      </p:sp>
      <p:sp>
        <p:nvSpPr>
          <p:cNvPr id="6" name="Slide Number Placeholder 5"/>
          <p:cNvSpPr>
            <a:spLocks noGrp="1"/>
          </p:cNvSpPr>
          <p:nvPr>
            <p:ph type="sldNum" sz="quarter" idx="12"/>
          </p:nvPr>
        </p:nvSpPr>
        <p:spPr/>
        <p:txBody>
          <a:bodyPr/>
          <a:lstStyle/>
          <a:p>
            <a:fld id="{F6BB3010-48F5-458F-94C3-3B1F44C20A93}" type="slidenum">
              <a:rPr lang="en-US" smtClean="0"/>
              <a:t>45</a:t>
            </a:fld>
            <a:endParaRPr lang="en-US"/>
          </a:p>
        </p:txBody>
      </p:sp>
    </p:spTree>
    <p:extLst>
      <p:ext uri="{BB962C8B-B14F-4D97-AF65-F5344CB8AC3E}">
        <p14:creationId xmlns:p14="http://schemas.microsoft.com/office/powerpoint/2010/main" val="24993809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Logistic Regression </a:t>
            </a:r>
            <a:endParaRPr lang="en-US" dirty="0"/>
          </a:p>
        </p:txBody>
      </p:sp>
      <p:sp>
        <p:nvSpPr>
          <p:cNvPr id="2" name="Slide Number Placeholder 1"/>
          <p:cNvSpPr>
            <a:spLocks noGrp="1"/>
          </p:cNvSpPr>
          <p:nvPr>
            <p:ph type="sldNum" sz="quarter" idx="12"/>
          </p:nvPr>
        </p:nvSpPr>
        <p:spPr/>
        <p:txBody>
          <a:bodyPr/>
          <a:lstStyle/>
          <a:p>
            <a:fld id="{F6BB3010-48F5-458F-94C3-3B1F44C20A93}" type="slidenum">
              <a:rPr lang="en-US" smtClean="0"/>
              <a:t>46</a:t>
            </a:fld>
            <a:endParaRPr lang="en-US"/>
          </a:p>
        </p:txBody>
      </p:sp>
    </p:spTree>
    <p:extLst>
      <p:ext uri="{BB962C8B-B14F-4D97-AF65-F5344CB8AC3E}">
        <p14:creationId xmlns:p14="http://schemas.microsoft.com/office/powerpoint/2010/main" val="41536213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Model Building for Logistic Regression</a:t>
            </a:r>
            <a:endParaRPr lang="en-US" dirty="0"/>
          </a:p>
        </p:txBody>
      </p:sp>
      <p:sp>
        <p:nvSpPr>
          <p:cNvPr id="4" name="Content Placeholder 3"/>
          <p:cNvSpPr>
            <a:spLocks noGrp="1"/>
          </p:cNvSpPr>
          <p:nvPr>
            <p:ph idx="1"/>
          </p:nvPr>
        </p:nvSpPr>
        <p:spPr/>
        <p:txBody>
          <a:bodyPr/>
          <a:lstStyle/>
          <a:p>
            <a:r>
              <a:rPr lang="en-US" dirty="0" smtClean="0"/>
              <a:t>Model building/testing uses similar approach to linear regression </a:t>
            </a:r>
            <a:r>
              <a:rPr lang="en-US" dirty="0"/>
              <a:t> </a:t>
            </a:r>
            <a:r>
              <a:rPr lang="en-US" dirty="0" smtClean="0"/>
              <a:t>presented in previous section</a:t>
            </a:r>
          </a:p>
          <a:p>
            <a:r>
              <a:rPr lang="en-US" dirty="0" smtClean="0"/>
              <a:t>This example will skip some steps to keep presentation brief but refer to the lecture notes and linear regression lab materials for a review </a:t>
            </a:r>
          </a:p>
          <a:p>
            <a:r>
              <a:rPr lang="en-US" dirty="0" smtClean="0"/>
              <a:t>This demonstration presents use of logistic regression for a binary outcome variable (yes/no) but many extensions are available for survey data analysis in Stata and other software tools (ordinal, multinomial outcomes, etc.)  </a:t>
            </a:r>
            <a:endParaRPr lang="en-US" dirty="0"/>
          </a:p>
        </p:txBody>
      </p:sp>
      <p:sp>
        <p:nvSpPr>
          <p:cNvPr id="2" name="Slide Number Placeholder 1"/>
          <p:cNvSpPr>
            <a:spLocks noGrp="1"/>
          </p:cNvSpPr>
          <p:nvPr>
            <p:ph type="sldNum" sz="quarter" idx="12"/>
          </p:nvPr>
        </p:nvSpPr>
        <p:spPr/>
        <p:txBody>
          <a:bodyPr/>
          <a:lstStyle/>
          <a:p>
            <a:fld id="{F6BB3010-48F5-458F-94C3-3B1F44C20A93}" type="slidenum">
              <a:rPr lang="en-US" smtClean="0"/>
              <a:t>47</a:t>
            </a:fld>
            <a:endParaRPr lang="en-US"/>
          </a:p>
        </p:txBody>
      </p:sp>
    </p:spTree>
    <p:extLst>
      <p:ext uri="{BB962C8B-B14F-4D97-AF65-F5344CB8AC3E}">
        <p14:creationId xmlns:p14="http://schemas.microsoft.com/office/powerpoint/2010/main" val="3049398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74638"/>
            <a:ext cx="8839200" cy="1143000"/>
          </a:xfrm>
        </p:spPr>
        <p:txBody>
          <a:bodyPr/>
          <a:lstStyle/>
          <a:p>
            <a:r>
              <a:rPr lang="en-US" dirty="0" smtClean="0"/>
              <a:t>Variable Generation Prior to Logistic Regression Analysis</a:t>
            </a:r>
            <a:endParaRPr lang="en-US" dirty="0"/>
          </a:p>
        </p:txBody>
      </p:sp>
      <p:sp>
        <p:nvSpPr>
          <p:cNvPr id="4" name="Content Placeholder 3"/>
          <p:cNvSpPr>
            <a:spLocks noGrp="1"/>
          </p:cNvSpPr>
          <p:nvPr>
            <p:ph idx="1"/>
          </p:nvPr>
        </p:nvSpPr>
        <p:spPr>
          <a:xfrm>
            <a:off x="457200" y="1371600"/>
            <a:ext cx="8534400" cy="5105400"/>
          </a:xfrm>
        </p:spPr>
        <p:txBody>
          <a:bodyPr>
            <a:normAutofit fontScale="25000" lnSpcReduction="20000"/>
          </a:bodyPr>
          <a:lstStyle/>
          <a:p>
            <a:r>
              <a:rPr lang="en-US" sz="6400" dirty="0" smtClean="0"/>
              <a:t>Prior to use of logistic regression, create an indicator of answering “very likely” to q49:</a:t>
            </a:r>
          </a:p>
          <a:p>
            <a:pPr marL="0" indent="0">
              <a:buNone/>
            </a:pPr>
            <a:r>
              <a:rPr lang="en-US" sz="6400" dirty="0" smtClean="0"/>
              <a:t>“How likely is that you would go to college education after you leave secondary/high school”?</a:t>
            </a:r>
          </a:p>
          <a:p>
            <a:endParaRPr lang="en-US" sz="2400" dirty="0" smtClean="0"/>
          </a:p>
          <a:p>
            <a:endParaRPr lang="en-US" sz="2400" dirty="0" smtClean="0"/>
          </a:p>
          <a:p>
            <a:pPr marL="0" indent="0">
              <a:buNone/>
            </a:pPr>
            <a:r>
              <a:rPr lang="en-US" sz="3200" dirty="0" smtClean="0">
                <a:latin typeface="Lucida Console" panose="020B0609040504020204" pitchFamily="49" charset="0"/>
              </a:rPr>
              <a:t>. tab q49 </a:t>
            </a:r>
          </a:p>
          <a:p>
            <a:pPr marL="0" indent="0">
              <a:buNone/>
            </a:pPr>
            <a:endParaRPr lang="en-US" sz="3200" dirty="0" smtClean="0">
              <a:latin typeface="Lucida Console" panose="020B0609040504020204" pitchFamily="49" charset="0"/>
            </a:endParaRPr>
          </a:p>
          <a:p>
            <a:pPr marL="0" indent="0">
              <a:buNone/>
            </a:pPr>
            <a:r>
              <a:rPr lang="en-US" sz="3200" dirty="0" smtClean="0">
                <a:latin typeface="Lucida Console" panose="020B0609040504020204" pitchFamily="49" charset="0"/>
              </a:rPr>
              <a:t> How likely |</a:t>
            </a:r>
          </a:p>
          <a:p>
            <a:pPr marL="0" indent="0">
              <a:buNone/>
            </a:pPr>
            <a:r>
              <a:rPr lang="en-US" sz="3200" dirty="0" smtClean="0">
                <a:latin typeface="Lucida Console" panose="020B0609040504020204" pitchFamily="49" charset="0"/>
              </a:rPr>
              <a:t>is that you |</a:t>
            </a:r>
          </a:p>
          <a:p>
            <a:pPr marL="0" indent="0">
              <a:buNone/>
            </a:pPr>
            <a:r>
              <a:rPr lang="en-US" sz="3200" dirty="0" smtClean="0">
                <a:latin typeface="Lucida Console" panose="020B0609040504020204" pitchFamily="49" charset="0"/>
              </a:rPr>
              <a:t>would go to |</a:t>
            </a:r>
          </a:p>
          <a:p>
            <a:pPr marL="0" indent="0">
              <a:buNone/>
            </a:pPr>
            <a:r>
              <a:rPr lang="en-US" sz="3200" dirty="0" smtClean="0">
                <a:latin typeface="Lucida Console" panose="020B0609040504020204" pitchFamily="49" charset="0"/>
              </a:rPr>
              <a:t>    college |</a:t>
            </a:r>
          </a:p>
          <a:p>
            <a:pPr marL="0" indent="0">
              <a:buNone/>
            </a:pPr>
            <a:r>
              <a:rPr lang="en-US" sz="3200" dirty="0" smtClean="0">
                <a:latin typeface="Lucida Console" panose="020B0609040504020204" pitchFamily="49" charset="0"/>
              </a:rPr>
              <a:t>  education |</a:t>
            </a:r>
          </a:p>
          <a:p>
            <a:pPr marL="0" indent="0">
              <a:buNone/>
            </a:pPr>
            <a:r>
              <a:rPr lang="en-US" sz="3200" dirty="0" smtClean="0">
                <a:latin typeface="Lucida Console" panose="020B0609040504020204" pitchFamily="49" charset="0"/>
              </a:rPr>
              <a:t>  after you |</a:t>
            </a:r>
          </a:p>
          <a:p>
            <a:pPr marL="0" indent="0">
              <a:buNone/>
            </a:pPr>
            <a:r>
              <a:rPr lang="en-US" sz="3200" dirty="0" smtClean="0">
                <a:latin typeface="Lucida Console" panose="020B0609040504020204" pitchFamily="49" charset="0"/>
              </a:rPr>
              <a:t>      leave |</a:t>
            </a:r>
          </a:p>
          <a:p>
            <a:pPr marL="0" indent="0">
              <a:buNone/>
            </a:pPr>
            <a:r>
              <a:rPr lang="en-US" sz="3200" dirty="0" smtClean="0">
                <a:latin typeface="Lucida Console" panose="020B0609040504020204" pitchFamily="49" charset="0"/>
              </a:rPr>
              <a:t> secondary/ |      Freq.     Percent        Cum.</a:t>
            </a:r>
          </a:p>
          <a:p>
            <a:pPr marL="0" indent="0">
              <a:buNone/>
            </a:pPr>
            <a:r>
              <a:rPr lang="en-US" sz="3200" dirty="0" smtClean="0">
                <a:latin typeface="Lucida Console" panose="020B0609040504020204" pitchFamily="49" charset="0"/>
              </a:rPr>
              <a:t>------------+-----------------------------------</a:t>
            </a:r>
          </a:p>
          <a:p>
            <a:pPr marL="0" indent="0">
              <a:buNone/>
            </a:pPr>
            <a:r>
              <a:rPr lang="en-US" sz="3200" dirty="0" smtClean="0">
                <a:latin typeface="Lucida Console" panose="020B0609040504020204" pitchFamily="49" charset="0"/>
              </a:rPr>
              <a:t>         -8 |        101        5.73        5.73</a:t>
            </a:r>
          </a:p>
          <a:p>
            <a:pPr marL="0" indent="0">
              <a:buNone/>
            </a:pPr>
            <a:r>
              <a:rPr lang="en-US" sz="3200" b="1" dirty="0" smtClean="0">
                <a:latin typeface="Lucida Console" panose="020B0609040504020204" pitchFamily="49" charset="0"/>
              </a:rPr>
              <a:t>          1 |      1,272       72.11       77.83</a:t>
            </a:r>
          </a:p>
          <a:p>
            <a:pPr marL="0" indent="0">
              <a:buNone/>
            </a:pPr>
            <a:r>
              <a:rPr lang="en-US" sz="3200" dirty="0" smtClean="0">
                <a:latin typeface="Lucida Console" panose="020B0609040504020204" pitchFamily="49" charset="0"/>
              </a:rPr>
              <a:t>          2 |        334       18.93       96.77</a:t>
            </a:r>
          </a:p>
          <a:p>
            <a:pPr marL="0" indent="0">
              <a:buNone/>
            </a:pPr>
            <a:r>
              <a:rPr lang="en-US" sz="3200" dirty="0" smtClean="0">
                <a:latin typeface="Lucida Console" panose="020B0609040504020204" pitchFamily="49" charset="0"/>
              </a:rPr>
              <a:t>          3 |         42        2.38       99.15</a:t>
            </a:r>
          </a:p>
          <a:p>
            <a:pPr marL="0" indent="0">
              <a:buNone/>
            </a:pPr>
            <a:r>
              <a:rPr lang="en-US" sz="3200" dirty="0" smtClean="0">
                <a:latin typeface="Lucida Console" panose="020B0609040504020204" pitchFamily="49" charset="0"/>
              </a:rPr>
              <a:t>          4 |         15        0.85      100.00</a:t>
            </a:r>
          </a:p>
          <a:p>
            <a:pPr marL="0" indent="0">
              <a:buNone/>
            </a:pPr>
            <a:r>
              <a:rPr lang="en-US" sz="3200" dirty="0" smtClean="0">
                <a:latin typeface="Lucida Console" panose="020B0609040504020204" pitchFamily="49" charset="0"/>
              </a:rPr>
              <a:t>------------+-----------------------------------</a:t>
            </a:r>
          </a:p>
          <a:p>
            <a:pPr marL="0" indent="0">
              <a:buNone/>
            </a:pPr>
            <a:r>
              <a:rPr lang="en-US" sz="3200" dirty="0" smtClean="0">
                <a:latin typeface="Lucida Console" panose="020B0609040504020204" pitchFamily="49" charset="0"/>
              </a:rPr>
              <a:t>      Total |      1,764      100.00</a:t>
            </a:r>
          </a:p>
          <a:p>
            <a:pPr marL="0" indent="0">
              <a:buNone/>
            </a:pPr>
            <a:endParaRPr lang="en-US" sz="3200" dirty="0" smtClean="0">
              <a:latin typeface="Lucida Console" panose="020B0609040504020204" pitchFamily="49" charset="0"/>
            </a:endParaRPr>
          </a:p>
          <a:p>
            <a:pPr marL="0" indent="0">
              <a:buNone/>
            </a:pPr>
            <a:r>
              <a:rPr lang="en-US" sz="3200" dirty="0" smtClean="0">
                <a:latin typeface="Lucida Console" panose="020B0609040504020204" pitchFamily="49" charset="0"/>
              </a:rPr>
              <a:t>. gen college=. </a:t>
            </a:r>
          </a:p>
          <a:p>
            <a:pPr marL="0" indent="0">
              <a:buNone/>
            </a:pPr>
            <a:r>
              <a:rPr lang="en-US" sz="3200" dirty="0" smtClean="0">
                <a:latin typeface="Lucida Console" panose="020B0609040504020204" pitchFamily="49" charset="0"/>
              </a:rPr>
              <a:t>(1,803 missing values generated)</a:t>
            </a:r>
          </a:p>
          <a:p>
            <a:pPr marL="0" indent="0">
              <a:buNone/>
            </a:pPr>
            <a:endParaRPr lang="en-US" sz="3200" dirty="0" smtClean="0">
              <a:latin typeface="Lucida Console" panose="020B0609040504020204" pitchFamily="49" charset="0"/>
            </a:endParaRPr>
          </a:p>
          <a:p>
            <a:pPr marL="0" indent="0">
              <a:buNone/>
            </a:pPr>
            <a:r>
              <a:rPr lang="en-US" sz="3200" dirty="0" smtClean="0">
                <a:latin typeface="Lucida Console" panose="020B0609040504020204" pitchFamily="49" charset="0"/>
              </a:rPr>
              <a:t>. replace college=1 if q49==1</a:t>
            </a:r>
          </a:p>
          <a:p>
            <a:pPr marL="0" indent="0">
              <a:buNone/>
            </a:pPr>
            <a:r>
              <a:rPr lang="en-US" sz="3200" dirty="0" smtClean="0">
                <a:latin typeface="Lucida Console" panose="020B0609040504020204" pitchFamily="49" charset="0"/>
              </a:rPr>
              <a:t>(1,272 real changes made)</a:t>
            </a:r>
          </a:p>
          <a:p>
            <a:pPr marL="0" indent="0">
              <a:buNone/>
            </a:pPr>
            <a:endParaRPr lang="en-US" sz="3200" dirty="0" smtClean="0">
              <a:latin typeface="Lucida Console" panose="020B0609040504020204" pitchFamily="49" charset="0"/>
            </a:endParaRPr>
          </a:p>
          <a:p>
            <a:pPr marL="0" indent="0">
              <a:buNone/>
            </a:pPr>
            <a:r>
              <a:rPr lang="en-US" sz="3200" dirty="0" smtClean="0">
                <a:latin typeface="Lucida Console" panose="020B0609040504020204" pitchFamily="49" charset="0"/>
              </a:rPr>
              <a:t>. replace college=0 if q49 &gt;=2 &amp; q49 &lt;=4 </a:t>
            </a:r>
          </a:p>
          <a:p>
            <a:pPr marL="0" indent="0">
              <a:buNone/>
            </a:pPr>
            <a:r>
              <a:rPr lang="en-US" sz="3200" dirty="0" smtClean="0">
                <a:latin typeface="Lucida Console" panose="020B0609040504020204" pitchFamily="49" charset="0"/>
              </a:rPr>
              <a:t>(391 real changes made)</a:t>
            </a:r>
          </a:p>
          <a:p>
            <a:pPr marL="0" indent="0">
              <a:buNone/>
            </a:pPr>
            <a:endParaRPr lang="en-US" sz="3200" dirty="0" smtClean="0">
              <a:latin typeface="Lucida Console" panose="020B0609040504020204" pitchFamily="49" charset="0"/>
            </a:endParaRPr>
          </a:p>
          <a:p>
            <a:pPr marL="0" indent="0">
              <a:buNone/>
            </a:pPr>
            <a:r>
              <a:rPr lang="en-US" sz="3200" dirty="0" smtClean="0">
                <a:latin typeface="Lucida Console" panose="020B0609040504020204" pitchFamily="49" charset="0"/>
              </a:rPr>
              <a:t>. tab college q49 </a:t>
            </a:r>
          </a:p>
          <a:p>
            <a:pPr marL="0" indent="0">
              <a:buNone/>
            </a:pPr>
            <a:endParaRPr lang="en-US" sz="3200" dirty="0" smtClean="0">
              <a:latin typeface="Lucida Console" panose="020B0609040504020204" pitchFamily="49" charset="0"/>
            </a:endParaRPr>
          </a:p>
          <a:p>
            <a:pPr marL="0" indent="0">
              <a:buNone/>
            </a:pPr>
            <a:r>
              <a:rPr lang="en-US" sz="3200" dirty="0" smtClean="0">
                <a:latin typeface="Lucida Console" panose="020B0609040504020204" pitchFamily="49" charset="0"/>
              </a:rPr>
              <a:t>           | How likely is that you would go to college</a:t>
            </a:r>
          </a:p>
          <a:p>
            <a:pPr marL="0" indent="0">
              <a:buNone/>
            </a:pPr>
            <a:r>
              <a:rPr lang="en-US" sz="3200" dirty="0" smtClean="0">
                <a:latin typeface="Lucida Console" panose="020B0609040504020204" pitchFamily="49" charset="0"/>
              </a:rPr>
              <a:t>           |    education after you leave secondary/</a:t>
            </a:r>
          </a:p>
          <a:p>
            <a:pPr marL="0" indent="0">
              <a:buNone/>
            </a:pPr>
            <a:r>
              <a:rPr lang="en-US" sz="3200" dirty="0" smtClean="0">
                <a:latin typeface="Lucida Console" panose="020B0609040504020204" pitchFamily="49" charset="0"/>
              </a:rPr>
              <a:t>   college |         1          2          3          4 |     Total</a:t>
            </a:r>
          </a:p>
          <a:p>
            <a:pPr marL="0" indent="0">
              <a:buNone/>
            </a:pPr>
            <a:r>
              <a:rPr lang="en-US" sz="3200" dirty="0" smtClean="0">
                <a:latin typeface="Lucida Console" panose="020B0609040504020204" pitchFamily="49" charset="0"/>
              </a:rPr>
              <a:t>-----------+--------------------------------------------+----------</a:t>
            </a:r>
          </a:p>
          <a:p>
            <a:pPr marL="0" indent="0">
              <a:buNone/>
            </a:pPr>
            <a:r>
              <a:rPr lang="en-US" sz="3200" dirty="0" smtClean="0">
                <a:latin typeface="Lucida Console" panose="020B0609040504020204" pitchFamily="49" charset="0"/>
              </a:rPr>
              <a:t>         0 |         0        334         42         15 |       391 </a:t>
            </a:r>
          </a:p>
          <a:p>
            <a:pPr marL="0" indent="0">
              <a:buNone/>
            </a:pPr>
            <a:r>
              <a:rPr lang="en-US" sz="3200" b="1" dirty="0" smtClean="0">
                <a:latin typeface="Lucida Console" panose="020B0609040504020204" pitchFamily="49" charset="0"/>
              </a:rPr>
              <a:t>         1 |     1,272          0          0          0 |     1,272 </a:t>
            </a:r>
          </a:p>
          <a:p>
            <a:pPr marL="0" indent="0">
              <a:buNone/>
            </a:pPr>
            <a:r>
              <a:rPr lang="en-US" sz="3200" dirty="0" smtClean="0">
                <a:latin typeface="Lucida Console" panose="020B0609040504020204" pitchFamily="49" charset="0"/>
              </a:rPr>
              <a:t>-----------+--------------------------------------------+----------</a:t>
            </a:r>
          </a:p>
          <a:p>
            <a:pPr marL="0" indent="0">
              <a:buNone/>
            </a:pPr>
            <a:r>
              <a:rPr lang="en-US" sz="3200" dirty="0" smtClean="0">
                <a:latin typeface="Lucida Console" panose="020B0609040504020204" pitchFamily="49" charset="0"/>
              </a:rPr>
              <a:t>     Total |     1,272        334         42         15 |     1,663</a:t>
            </a:r>
            <a:endParaRPr lang="en-US" sz="3200" dirty="0">
              <a:latin typeface="Lucida Console" panose="020B0609040504020204" pitchFamily="49" charset="0"/>
            </a:endParaRPr>
          </a:p>
        </p:txBody>
      </p:sp>
      <p:sp>
        <p:nvSpPr>
          <p:cNvPr id="5" name="Rectangle 4"/>
          <p:cNvSpPr/>
          <p:nvPr/>
        </p:nvSpPr>
        <p:spPr>
          <a:xfrm>
            <a:off x="4648200" y="4419600"/>
            <a:ext cx="2971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Note that -8 is set to missing along with other missing data cases. You could use other strategies as well.</a:t>
            </a:r>
            <a:endParaRPr lang="en-US" dirty="0"/>
          </a:p>
        </p:txBody>
      </p:sp>
      <p:sp>
        <p:nvSpPr>
          <p:cNvPr id="2" name="Slide Number Placeholder 1"/>
          <p:cNvSpPr>
            <a:spLocks noGrp="1"/>
          </p:cNvSpPr>
          <p:nvPr>
            <p:ph type="sldNum" sz="quarter" idx="12"/>
          </p:nvPr>
        </p:nvSpPr>
        <p:spPr/>
        <p:txBody>
          <a:bodyPr/>
          <a:lstStyle/>
          <a:p>
            <a:fld id="{F6BB3010-48F5-458F-94C3-3B1F44C20A93}" type="slidenum">
              <a:rPr lang="en-US" smtClean="0"/>
              <a:t>48</a:t>
            </a:fld>
            <a:endParaRPr lang="en-US"/>
          </a:p>
        </p:txBody>
      </p:sp>
    </p:spTree>
    <p:extLst>
      <p:ext uri="{BB962C8B-B14F-4D97-AF65-F5344CB8AC3E}">
        <p14:creationId xmlns:p14="http://schemas.microsoft.com/office/powerpoint/2010/main" val="22941604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normAutofit fontScale="90000"/>
          </a:bodyPr>
          <a:lstStyle/>
          <a:p>
            <a:r>
              <a:rPr lang="en-US" dirty="0" smtClean="0"/>
              <a:t>Relationship Between Cross-Tabulation and </a:t>
            </a:r>
            <a:br>
              <a:rPr lang="en-US" dirty="0" smtClean="0"/>
            </a:br>
            <a:r>
              <a:rPr lang="en-US" dirty="0" smtClean="0"/>
              <a:t>Bivariate Logistic Regression</a:t>
            </a:r>
            <a:br>
              <a:rPr lang="en-US" dirty="0" smtClean="0"/>
            </a:br>
            <a:endParaRPr lang="en-US" dirty="0"/>
          </a:p>
        </p:txBody>
      </p:sp>
      <p:sp>
        <p:nvSpPr>
          <p:cNvPr id="4" name="Content Placeholder 3"/>
          <p:cNvSpPr>
            <a:spLocks noGrp="1"/>
          </p:cNvSpPr>
          <p:nvPr>
            <p:ph idx="1"/>
          </p:nvPr>
        </p:nvSpPr>
        <p:spPr>
          <a:xfrm>
            <a:off x="457200" y="1066800"/>
            <a:ext cx="8229600" cy="6324600"/>
          </a:xfrm>
        </p:spPr>
        <p:txBody>
          <a:bodyPr>
            <a:noAutofit/>
          </a:bodyPr>
          <a:lstStyle/>
          <a:p>
            <a:pPr marL="0" indent="0">
              <a:buNone/>
            </a:pPr>
            <a:endParaRPr lang="en-US" sz="700" dirty="0" smtClean="0">
              <a:latin typeface="Lucida Console" panose="020B0609040504020204" pitchFamily="49" charset="0"/>
            </a:endParaRP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 svy: tab college gender </a:t>
            </a:r>
          </a:p>
          <a:p>
            <a:pPr marL="0" indent="0">
              <a:buNone/>
            </a:pPr>
            <a:r>
              <a:rPr lang="en-US" sz="700" dirty="0">
                <a:latin typeface="Lucida Console" panose="020B0609040504020204" pitchFamily="49" charset="0"/>
              </a:rPr>
              <a:t>(running tabulate on estimation sample)</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Number of strata   =         7                  Number of obs     =      1,654</a:t>
            </a:r>
          </a:p>
          <a:p>
            <a:pPr marL="0" indent="0">
              <a:buNone/>
            </a:pPr>
            <a:r>
              <a:rPr lang="en-US" sz="700" dirty="0">
                <a:latin typeface="Lucida Console" panose="020B0609040504020204" pitchFamily="49" charset="0"/>
              </a:rPr>
              <a:t>Number of PSUs     =        38                  Population size   = 56,538.666</a:t>
            </a:r>
          </a:p>
          <a:p>
            <a:pPr marL="0" indent="0">
              <a:buNone/>
            </a:pPr>
            <a:r>
              <a:rPr lang="en-US" sz="700" dirty="0">
                <a:latin typeface="Lucida Console" panose="020B0609040504020204" pitchFamily="49" charset="0"/>
              </a:rPr>
              <a:t>                                                Design df         =         31</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          |    1=Male 2=Female    </a:t>
            </a:r>
          </a:p>
          <a:p>
            <a:pPr marL="0" indent="0">
              <a:buNone/>
            </a:pPr>
            <a:r>
              <a:rPr lang="en-US" sz="700" dirty="0">
                <a:latin typeface="Lucida Console" panose="020B0609040504020204" pitchFamily="49" charset="0"/>
              </a:rPr>
              <a:t>  college |   Male  Female   Total</a:t>
            </a: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        0 |  .1369   .1051    .242</a:t>
            </a:r>
          </a:p>
          <a:p>
            <a:pPr marL="0" indent="0">
              <a:buNone/>
            </a:pPr>
            <a:r>
              <a:rPr lang="en-US" sz="700" dirty="0">
                <a:latin typeface="Lucida Console" panose="020B0609040504020204" pitchFamily="49" charset="0"/>
              </a:rPr>
              <a:t>        1 |  .3582   .3998    .758</a:t>
            </a:r>
          </a:p>
          <a:p>
            <a:pPr marL="0" indent="0">
              <a:buNone/>
            </a:pPr>
            <a:r>
              <a:rPr lang="en-US" sz="700" dirty="0">
                <a:latin typeface="Lucida Console" panose="020B0609040504020204" pitchFamily="49" charset="0"/>
              </a:rPr>
              <a:t>          | </a:t>
            </a:r>
          </a:p>
          <a:p>
            <a:pPr marL="0" indent="0">
              <a:buNone/>
            </a:pPr>
            <a:r>
              <a:rPr lang="en-US" sz="700" dirty="0">
                <a:latin typeface="Lucida Console" panose="020B0609040504020204" pitchFamily="49" charset="0"/>
              </a:rPr>
              <a:t>    Total |   .495    .505       1</a:t>
            </a: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  Key:  cell proportion</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  Pearson:</a:t>
            </a:r>
          </a:p>
          <a:p>
            <a:pPr marL="0" indent="0">
              <a:buNone/>
            </a:pPr>
            <a:r>
              <a:rPr lang="en-US" sz="700" dirty="0">
                <a:latin typeface="Lucida Console" panose="020B0609040504020204" pitchFamily="49" charset="0"/>
              </a:rPr>
              <a:t>    Uncorrected   chi2(1)         =   10.5109</a:t>
            </a:r>
          </a:p>
          <a:p>
            <a:pPr marL="0" indent="0">
              <a:buNone/>
            </a:pPr>
            <a:r>
              <a:rPr lang="en-US" sz="700" dirty="0">
                <a:latin typeface="Lucida Console" panose="020B0609040504020204" pitchFamily="49" charset="0"/>
              </a:rPr>
              <a:t>    Design-based  F(1, 31)        =    3.5780     P = 0.0679</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 svy: logistic college i.gender </a:t>
            </a:r>
          </a:p>
          <a:p>
            <a:pPr marL="0" indent="0">
              <a:buNone/>
            </a:pPr>
            <a:r>
              <a:rPr lang="en-US" sz="700" dirty="0">
                <a:latin typeface="Lucida Console" panose="020B0609040504020204" pitchFamily="49" charset="0"/>
              </a:rPr>
              <a:t>(running logistic on estimation sample)</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Survey: Logistic regression</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Number of strata   =         7                  Number of obs     =      1,654</a:t>
            </a:r>
          </a:p>
          <a:p>
            <a:pPr marL="0" indent="0">
              <a:buNone/>
            </a:pPr>
            <a:r>
              <a:rPr lang="en-US" sz="700" dirty="0">
                <a:latin typeface="Lucida Console" panose="020B0609040504020204" pitchFamily="49" charset="0"/>
              </a:rPr>
              <a:t>Number of PSUs     =        38                  Population size   = 56,538.666</a:t>
            </a:r>
          </a:p>
          <a:p>
            <a:pPr marL="0" indent="0">
              <a:buNone/>
            </a:pPr>
            <a:r>
              <a:rPr lang="en-US" sz="700" dirty="0">
                <a:latin typeface="Lucida Console" panose="020B0609040504020204" pitchFamily="49" charset="0"/>
              </a:rPr>
              <a:t>                                                Design df         =         31</a:t>
            </a:r>
          </a:p>
          <a:p>
            <a:pPr marL="0" indent="0">
              <a:buNone/>
            </a:pPr>
            <a:r>
              <a:rPr lang="en-US" sz="700" dirty="0">
                <a:latin typeface="Lucida Console" panose="020B0609040504020204" pitchFamily="49" charset="0"/>
              </a:rPr>
              <a:t>                                                F(   1,     31)   =       3.56</a:t>
            </a:r>
          </a:p>
          <a:p>
            <a:pPr marL="0" indent="0">
              <a:buNone/>
            </a:pPr>
            <a:r>
              <a:rPr lang="en-US" sz="700" dirty="0">
                <a:latin typeface="Lucida Console" panose="020B0609040504020204" pitchFamily="49" charset="0"/>
              </a:rPr>
              <a:t>                                                Prob &gt; F          =     0.0686</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             |             Linearized</a:t>
            </a:r>
          </a:p>
          <a:p>
            <a:pPr marL="0" indent="0">
              <a:buNone/>
            </a:pPr>
            <a:r>
              <a:rPr lang="en-US" sz="700" dirty="0">
                <a:latin typeface="Lucida Console" panose="020B0609040504020204" pitchFamily="49" charset="0"/>
              </a:rPr>
              <a:t>     college | Odds Ratio   Std. Err.      t    P&gt;|t|     [95% Conf. Interval]</a:t>
            </a: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      gender |</a:t>
            </a:r>
          </a:p>
          <a:p>
            <a:pPr marL="0" indent="0">
              <a:buNone/>
            </a:pPr>
            <a:r>
              <a:rPr lang="en-US" sz="700" dirty="0">
                <a:latin typeface="Lucida Console" panose="020B0609040504020204" pitchFamily="49" charset="0"/>
              </a:rPr>
              <a:t>     Female  |   1.453354   .2880164     1.89   0.069     .9701511    2.177226</a:t>
            </a:r>
          </a:p>
          <a:p>
            <a:pPr marL="0" indent="0">
              <a:buNone/>
            </a:pPr>
            <a:r>
              <a:rPr lang="en-US" sz="700" dirty="0">
                <a:latin typeface="Lucida Console" panose="020B0609040504020204" pitchFamily="49" charset="0"/>
              </a:rPr>
              <a:t>       _cons |   2.617038   .3678754     6.84   0.000     1.964721    3.485935</a:t>
            </a:r>
          </a:p>
          <a:p>
            <a:pPr marL="0" indent="0">
              <a:buNone/>
            </a:pPr>
            <a:r>
              <a:rPr lang="en-US" sz="700" dirty="0" smtClean="0">
                <a:latin typeface="Lucida Console" panose="020B0609040504020204" pitchFamily="49" charset="0"/>
              </a:rPr>
              <a:t>------------------------------------------------------------------------------</a:t>
            </a:r>
            <a:endParaRPr lang="en-US" sz="700" dirty="0">
              <a:latin typeface="Lucida Console" panose="020B0609040504020204" pitchFamily="49" charset="0"/>
            </a:endParaRPr>
          </a:p>
        </p:txBody>
      </p:sp>
      <p:sp>
        <p:nvSpPr>
          <p:cNvPr id="5" name="Rectangle 4"/>
          <p:cNvSpPr/>
          <p:nvPr/>
        </p:nvSpPr>
        <p:spPr>
          <a:xfrm>
            <a:off x="5334000" y="1828800"/>
            <a:ext cx="3505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 with svy: tab to examine relationship between gender and how likely to go to college.</a:t>
            </a:r>
            <a:endParaRPr lang="en-US" dirty="0"/>
          </a:p>
        </p:txBody>
      </p:sp>
      <p:sp>
        <p:nvSpPr>
          <p:cNvPr id="6" name="Rectangle 5"/>
          <p:cNvSpPr/>
          <p:nvPr/>
        </p:nvSpPr>
        <p:spPr>
          <a:xfrm>
            <a:off x="5867400" y="3886200"/>
            <a:ext cx="29718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Repeat analysis using college as outcome and predicted by gender using svy: logistic command.  Gives same result, gender is a important and nearly significant (alpha=0.05 level) predictor of being likely to go to college. </a:t>
            </a:r>
            <a:endParaRPr lang="en-US" dirty="0"/>
          </a:p>
        </p:txBody>
      </p:sp>
      <p:sp>
        <p:nvSpPr>
          <p:cNvPr id="2" name="Slide Number Placeholder 1"/>
          <p:cNvSpPr>
            <a:spLocks noGrp="1"/>
          </p:cNvSpPr>
          <p:nvPr>
            <p:ph type="sldNum" sz="quarter" idx="12"/>
          </p:nvPr>
        </p:nvSpPr>
        <p:spPr/>
        <p:txBody>
          <a:bodyPr/>
          <a:lstStyle/>
          <a:p>
            <a:fld id="{F6BB3010-48F5-458F-94C3-3B1F44C20A93}" type="slidenum">
              <a:rPr lang="en-US" smtClean="0"/>
              <a:t>49</a:t>
            </a:fld>
            <a:endParaRPr lang="en-US"/>
          </a:p>
        </p:txBody>
      </p:sp>
    </p:spTree>
    <p:extLst>
      <p:ext uri="{BB962C8B-B14F-4D97-AF65-F5344CB8AC3E}">
        <p14:creationId xmlns:p14="http://schemas.microsoft.com/office/powerpoint/2010/main" val="279773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23DE0C-7F5D-4022-BF3E-D3FF5893B5A2}" type="slidenum">
              <a:rPr lang="en-US" smtClean="0"/>
              <a:pPr>
                <a:defRPr/>
              </a:pPr>
              <a:t>5</a:t>
            </a:fld>
            <a:endParaRPr lang="en-US" dirty="0"/>
          </a:p>
        </p:txBody>
      </p:sp>
      <p:sp>
        <p:nvSpPr>
          <p:cNvPr id="5" name="Rectangle 2"/>
          <p:cNvSpPr txBox="1">
            <a:spLocks noChangeArrowheads="1"/>
          </p:cNvSpPr>
          <p:nvPr/>
        </p:nvSpPr>
        <p:spPr>
          <a:xfrm>
            <a:off x="457200" y="274638"/>
            <a:ext cx="8229600" cy="1143000"/>
          </a:xfrm>
          <a:prstGeom prst="rect">
            <a:avLst/>
          </a:prstGeom>
        </p:spPr>
        <p:txBody>
          <a:bodyPr lIns="76197" tIns="38098" rIns="76197" bIns="38098" rtlCol="0">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fontAlgn="auto" hangingPunct="1">
              <a:spcAft>
                <a:spcPts val="0"/>
              </a:spcAft>
              <a:defRPr/>
            </a:pPr>
            <a:r>
              <a:rPr lang="en-US" b="1" u="sng" dirty="0">
                <a:solidFill>
                  <a:srgbClr val="FFFF00"/>
                </a:solidFill>
                <a:effectLst>
                  <a:outerShdw blurRad="38100" dist="38100" dir="2700000" algn="tl">
                    <a:srgbClr val="FFFFFF"/>
                  </a:outerShdw>
                </a:effectLst>
              </a:rPr>
              <a:t>Analysis of Complex Sample Data</a:t>
            </a:r>
          </a:p>
        </p:txBody>
      </p:sp>
      <p:sp>
        <p:nvSpPr>
          <p:cNvPr id="4" name="Footer Placeholder 3"/>
          <p:cNvSpPr>
            <a:spLocks noGrp="1"/>
          </p:cNvSpPr>
          <p:nvPr>
            <p:ph type="ftr" sz="quarter" idx="11"/>
          </p:nvPr>
        </p:nvSpPr>
        <p:spPr/>
        <p:txBody>
          <a:bodyPr/>
          <a:lstStyle/>
          <a:p>
            <a:pPr>
              <a:defRPr/>
            </a:pPr>
            <a:endParaRPr lang="en-US" dirty="0"/>
          </a:p>
        </p:txBody>
      </p:sp>
      <p:pic>
        <p:nvPicPr>
          <p:cNvPr id="6" name="Picture 5"/>
          <p:cNvPicPr>
            <a:picLocks noChangeAspect="1"/>
          </p:cNvPicPr>
          <p:nvPr/>
        </p:nvPicPr>
        <p:blipFill>
          <a:blip r:embed="rId2"/>
          <a:stretch>
            <a:fillRect/>
          </a:stretch>
        </p:blipFill>
        <p:spPr>
          <a:xfrm>
            <a:off x="825500" y="1206501"/>
            <a:ext cx="7493000" cy="5203069"/>
          </a:xfrm>
          <a:prstGeom prst="rect">
            <a:avLst/>
          </a:prstGeom>
        </p:spPr>
      </p:pic>
    </p:spTree>
    <p:extLst>
      <p:ext uri="{BB962C8B-B14F-4D97-AF65-F5344CB8AC3E}">
        <p14:creationId xmlns:p14="http://schemas.microsoft.com/office/powerpoint/2010/main" val="23342193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Expanded Logistic Model: Gender, Grade and </a:t>
            </a:r>
            <a:br>
              <a:rPr lang="en-US" dirty="0" smtClean="0"/>
            </a:br>
            <a:r>
              <a:rPr lang="en-US" dirty="0" smtClean="0"/>
              <a:t>Nationality as Predictors</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 svy: logistic college i.gender ib12.grade i.q1 </a:t>
            </a:r>
          </a:p>
          <a:p>
            <a:pPr marL="0" indent="0">
              <a:buNone/>
            </a:pPr>
            <a:r>
              <a:rPr lang="en-US" dirty="0">
                <a:latin typeface="Lucida Console" panose="020B0609040504020204" pitchFamily="49" charset="0"/>
              </a:rPr>
              <a:t>(running logistic on estimation sample)</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Survey: Logistic regression</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Number of strata   =         7                  Number of obs     =      1,622</a:t>
            </a:r>
          </a:p>
          <a:p>
            <a:pPr marL="0" indent="0">
              <a:buNone/>
            </a:pPr>
            <a:r>
              <a:rPr lang="en-US" dirty="0">
                <a:latin typeface="Lucida Console" panose="020B0609040504020204" pitchFamily="49" charset="0"/>
              </a:rPr>
              <a:t>Number of PSUs     =        38                  Population size   = 55,436.974</a:t>
            </a:r>
          </a:p>
          <a:p>
            <a:pPr marL="0" indent="0">
              <a:buNone/>
            </a:pPr>
            <a:r>
              <a:rPr lang="en-US" dirty="0">
                <a:latin typeface="Lucida Console" panose="020B0609040504020204" pitchFamily="49" charset="0"/>
              </a:rPr>
              <a:t>                                                Design df         =         31</a:t>
            </a:r>
          </a:p>
          <a:p>
            <a:pPr marL="0" indent="0">
              <a:buNone/>
            </a:pPr>
            <a:r>
              <a:rPr lang="en-US" dirty="0">
                <a:latin typeface="Lucida Console" panose="020B0609040504020204" pitchFamily="49" charset="0"/>
              </a:rPr>
              <a:t>                                                F(   5,     27)   =       5.08</a:t>
            </a:r>
          </a:p>
          <a:p>
            <a:pPr marL="0" indent="0">
              <a:buNone/>
            </a:pPr>
            <a:r>
              <a:rPr lang="en-US" dirty="0">
                <a:latin typeface="Lucida Console" panose="020B0609040504020204" pitchFamily="49" charset="0"/>
              </a:rPr>
              <a:t>                                                Prob &gt; F          =     0.0021</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a:t>
            </a:r>
          </a:p>
          <a:p>
            <a:pPr marL="0" indent="0">
              <a:buNone/>
            </a:pPr>
            <a:r>
              <a:rPr lang="en-US" dirty="0">
                <a:latin typeface="Lucida Console" panose="020B0609040504020204" pitchFamily="49" charset="0"/>
              </a:rPr>
              <a:t>             |             Linearized</a:t>
            </a:r>
          </a:p>
          <a:p>
            <a:pPr marL="0" indent="0">
              <a:buNone/>
            </a:pPr>
            <a:r>
              <a:rPr lang="en-US" dirty="0">
                <a:latin typeface="Lucida Console" panose="020B0609040504020204" pitchFamily="49" charset="0"/>
              </a:rPr>
              <a:t>     college | Odds Ratio   Std. Err.      t    P&gt;|t|     [95% Conf. Interval]</a:t>
            </a:r>
          </a:p>
          <a:p>
            <a:pPr marL="0" indent="0">
              <a:buNone/>
            </a:pPr>
            <a:r>
              <a:rPr lang="en-US" dirty="0">
                <a:latin typeface="Lucida Console" panose="020B0609040504020204" pitchFamily="49" charset="0"/>
              </a:rPr>
              <a:t>-------------+----------------------------------------------------------------</a:t>
            </a:r>
          </a:p>
          <a:p>
            <a:pPr marL="0" indent="0">
              <a:buNone/>
            </a:pPr>
            <a:r>
              <a:rPr lang="en-US" dirty="0">
                <a:latin typeface="Lucida Console" panose="020B0609040504020204" pitchFamily="49" charset="0"/>
              </a:rPr>
              <a:t>      gender |</a:t>
            </a:r>
          </a:p>
          <a:p>
            <a:pPr marL="0" indent="0">
              <a:buNone/>
            </a:pPr>
            <a:r>
              <a:rPr lang="en-US" dirty="0">
                <a:latin typeface="Lucida Console" panose="020B0609040504020204" pitchFamily="49" charset="0"/>
              </a:rPr>
              <a:t>     Female  |   1.488308   .2619322     2.26   0.031     1.039458    2.130977</a:t>
            </a:r>
          </a:p>
          <a:p>
            <a:pPr marL="0" indent="0">
              <a:buNone/>
            </a:pPr>
            <a:r>
              <a:rPr lang="en-US" dirty="0">
                <a:latin typeface="Lucida Console" panose="020B0609040504020204" pitchFamily="49" charset="0"/>
              </a:rPr>
              <a:t>             |</a:t>
            </a:r>
          </a:p>
          <a:p>
            <a:pPr marL="0" indent="0">
              <a:buNone/>
            </a:pPr>
            <a:r>
              <a:rPr lang="en-US" dirty="0">
                <a:latin typeface="Lucida Console" panose="020B0609040504020204" pitchFamily="49" charset="0"/>
              </a:rPr>
              <a:t>       grade |</a:t>
            </a:r>
          </a:p>
          <a:p>
            <a:pPr marL="0" indent="0">
              <a:buNone/>
            </a:pPr>
            <a:r>
              <a:rPr lang="en-US" dirty="0">
                <a:latin typeface="Lucida Console" panose="020B0609040504020204" pitchFamily="49" charset="0"/>
              </a:rPr>
              <a:t>          8  |   1.049272   .2363652     0.21   0.832     .6627637    1.661182</a:t>
            </a:r>
          </a:p>
          <a:p>
            <a:pPr marL="0" indent="0">
              <a:buNone/>
            </a:pPr>
            <a:r>
              <a:rPr lang="en-US" dirty="0">
                <a:latin typeface="Lucida Console" panose="020B0609040504020204" pitchFamily="49" charset="0"/>
              </a:rPr>
              <a:t>          9  |    .936121   .2104259    -0.29   0.771     .5918734    1.480591</a:t>
            </a:r>
          </a:p>
          <a:p>
            <a:pPr marL="0" indent="0">
              <a:buNone/>
            </a:pPr>
            <a:r>
              <a:rPr lang="en-US" dirty="0">
                <a:latin typeface="Lucida Console" panose="020B0609040504020204" pitchFamily="49" charset="0"/>
              </a:rPr>
              <a:t>         11  |    1.24599   .2592139     1.06   0.299     .8151629    1.904515</a:t>
            </a:r>
          </a:p>
          <a:p>
            <a:pPr marL="0" indent="0">
              <a:buNone/>
            </a:pPr>
            <a:r>
              <a:rPr lang="en-US" dirty="0">
                <a:latin typeface="Lucida Console" panose="020B0609040504020204" pitchFamily="49" charset="0"/>
              </a:rPr>
              <a:t>             |</a:t>
            </a:r>
          </a:p>
          <a:p>
            <a:pPr marL="0" indent="0">
              <a:buNone/>
            </a:pPr>
            <a:r>
              <a:rPr lang="en-US" dirty="0">
                <a:latin typeface="Lucida Console" panose="020B0609040504020204" pitchFamily="49" charset="0"/>
              </a:rPr>
              <a:t>        2.q1 |   1.661799   .2581281     3.27   0.003     1.210583    2.281195</a:t>
            </a:r>
          </a:p>
          <a:p>
            <a:pPr marL="0" indent="0">
              <a:buNone/>
            </a:pPr>
            <a:r>
              <a:rPr lang="en-US" dirty="0">
                <a:latin typeface="Lucida Console" panose="020B0609040504020204" pitchFamily="49" charset="0"/>
              </a:rPr>
              <a:t>       _cons |     1.8705   .4197286     2.79   0.009     1.183589    2.956068</a:t>
            </a:r>
          </a:p>
          <a:p>
            <a:pPr marL="0" indent="0">
              <a:buNone/>
            </a:pPr>
            <a:r>
              <a:rPr lang="en-US" dirty="0">
                <a:latin typeface="Lucida Console" panose="020B0609040504020204" pitchFamily="49" charset="0"/>
              </a:rPr>
              <a:t>------------------------------------------------------------------------------</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 * test if grade is significant in contribution to model</a:t>
            </a:r>
          </a:p>
          <a:p>
            <a:pPr marL="0" indent="0">
              <a:buNone/>
            </a:pPr>
            <a:r>
              <a:rPr lang="en-US" dirty="0">
                <a:latin typeface="Lucida Console" panose="020B0609040504020204" pitchFamily="49" charset="0"/>
              </a:rPr>
              <a:t>. test 8.grade 9.grade 11.grade</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Adjusted Wald test</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 ( 1)  [college]8.grade = 0</a:t>
            </a:r>
          </a:p>
          <a:p>
            <a:pPr marL="0" indent="0">
              <a:buNone/>
            </a:pPr>
            <a:r>
              <a:rPr lang="en-US" dirty="0">
                <a:latin typeface="Lucida Console" panose="020B0609040504020204" pitchFamily="49" charset="0"/>
              </a:rPr>
              <a:t> ( 2)  [college]9.grade = 0</a:t>
            </a:r>
          </a:p>
          <a:p>
            <a:pPr marL="0" indent="0">
              <a:buNone/>
            </a:pPr>
            <a:r>
              <a:rPr lang="en-US" dirty="0">
                <a:latin typeface="Lucida Console" panose="020B0609040504020204" pitchFamily="49" charset="0"/>
              </a:rPr>
              <a:t> ( 3)  [college]11.grade = 0</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       F(  3,    29) =    0.60</a:t>
            </a:r>
          </a:p>
          <a:p>
            <a:pPr marL="0" indent="0">
              <a:buNone/>
            </a:pPr>
            <a:r>
              <a:rPr lang="en-US" dirty="0">
                <a:latin typeface="Lucida Console" panose="020B0609040504020204" pitchFamily="49" charset="0"/>
              </a:rPr>
              <a:t>            Prob &gt; F =    0.6219 </a:t>
            </a:r>
            <a:endParaRPr lang="en-US" dirty="0" smtClean="0">
              <a:latin typeface="Lucida Console" panose="020B0609040504020204" pitchFamily="49" charset="0"/>
            </a:endParaRPr>
          </a:p>
          <a:p>
            <a:pPr marL="0" indent="0">
              <a:buNone/>
            </a:pPr>
            <a:endParaRPr lang="en-US" dirty="0">
              <a:latin typeface="Lucida Console" panose="020B0609040504020204" pitchFamily="49" charset="0"/>
            </a:endParaRPr>
          </a:p>
          <a:p>
            <a:pPr marL="0" indent="0">
              <a:buNone/>
            </a:pPr>
            <a:endParaRPr lang="en-US" dirty="0">
              <a:latin typeface="Lucida Console" panose="020B0609040504020204" pitchFamily="49" charset="0"/>
            </a:endParaRPr>
          </a:p>
        </p:txBody>
      </p:sp>
      <p:sp>
        <p:nvSpPr>
          <p:cNvPr id="4" name="Rectangle 3"/>
          <p:cNvSpPr/>
          <p:nvPr/>
        </p:nvSpPr>
        <p:spPr>
          <a:xfrm>
            <a:off x="4572000" y="4800600"/>
            <a:ext cx="39624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3 levels of Grade are not significantly different from zero contribution to model, drop from model and re-test.</a:t>
            </a:r>
            <a:endParaRPr lang="en-US" dirty="0"/>
          </a:p>
        </p:txBody>
      </p:sp>
      <p:sp>
        <p:nvSpPr>
          <p:cNvPr id="5" name="Rectangle 4"/>
          <p:cNvSpPr/>
          <p:nvPr/>
        </p:nvSpPr>
        <p:spPr>
          <a:xfrm>
            <a:off x="5257800" y="2133600"/>
            <a:ext cx="3657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 of ib12.grade allows us to use grade 12 as reference group for grade variable. Default is lowest value, grade 8.  </a:t>
            </a:r>
            <a:endParaRPr lang="en-US" dirty="0"/>
          </a:p>
        </p:txBody>
      </p:sp>
      <p:sp>
        <p:nvSpPr>
          <p:cNvPr id="6" name="Slide Number Placeholder 5"/>
          <p:cNvSpPr>
            <a:spLocks noGrp="1"/>
          </p:cNvSpPr>
          <p:nvPr>
            <p:ph type="sldNum" sz="quarter" idx="12"/>
          </p:nvPr>
        </p:nvSpPr>
        <p:spPr/>
        <p:txBody>
          <a:bodyPr/>
          <a:lstStyle/>
          <a:p>
            <a:fld id="{F6BB3010-48F5-458F-94C3-3B1F44C20A93}" type="slidenum">
              <a:rPr lang="en-US" smtClean="0"/>
              <a:t>50</a:t>
            </a:fld>
            <a:endParaRPr lang="en-US"/>
          </a:p>
        </p:txBody>
      </p:sp>
    </p:spTree>
    <p:extLst>
      <p:ext uri="{BB962C8B-B14F-4D97-AF65-F5344CB8AC3E}">
        <p14:creationId xmlns:p14="http://schemas.microsoft.com/office/powerpoint/2010/main" val="33275452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Reduced Model Excluding Grade </a:t>
            </a:r>
            <a:endParaRPr lang="en-US" dirty="0"/>
          </a:p>
        </p:txBody>
      </p:sp>
      <p:sp>
        <p:nvSpPr>
          <p:cNvPr id="3" name="Content Placeholder 2"/>
          <p:cNvSpPr>
            <a:spLocks noGrp="1"/>
          </p:cNvSpPr>
          <p:nvPr>
            <p:ph idx="1"/>
          </p:nvPr>
        </p:nvSpPr>
        <p:spPr/>
        <p:txBody>
          <a:bodyPr>
            <a:normAutofit/>
          </a:bodyPr>
          <a:lstStyle/>
          <a:p>
            <a:pPr marL="0" indent="0">
              <a:buNone/>
            </a:pPr>
            <a:endParaRPr lang="en-US" sz="800" dirty="0" smtClean="0">
              <a:latin typeface="Lucida Console" panose="020B0609040504020204" pitchFamily="49" charset="0"/>
            </a:endParaRP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svy: logistic college i.gender i.q1 </a:t>
            </a:r>
          </a:p>
          <a:p>
            <a:pPr marL="0" indent="0">
              <a:buNone/>
            </a:pPr>
            <a:r>
              <a:rPr lang="en-US" sz="800" dirty="0">
                <a:latin typeface="Lucida Console" panose="020B0609040504020204" pitchFamily="49" charset="0"/>
              </a:rPr>
              <a:t>(running logistic on estimation sample)</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Survey: Logistic regression</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Number of strata   =         7                  Number of obs     =      1,622</a:t>
            </a:r>
          </a:p>
          <a:p>
            <a:pPr marL="0" indent="0">
              <a:buNone/>
            </a:pPr>
            <a:r>
              <a:rPr lang="en-US" sz="800" dirty="0">
                <a:latin typeface="Lucida Console" panose="020B0609040504020204" pitchFamily="49" charset="0"/>
              </a:rPr>
              <a:t>Number of PSUs     =        38                  Population size   = 55,436.974</a:t>
            </a:r>
          </a:p>
          <a:p>
            <a:pPr marL="0" indent="0">
              <a:buNone/>
            </a:pPr>
            <a:r>
              <a:rPr lang="en-US" sz="800" dirty="0">
                <a:latin typeface="Lucida Console" panose="020B0609040504020204" pitchFamily="49" charset="0"/>
              </a:rPr>
              <a:t>                                                Design df         =         31</a:t>
            </a:r>
          </a:p>
          <a:p>
            <a:pPr marL="0" indent="0">
              <a:buNone/>
            </a:pPr>
            <a:r>
              <a:rPr lang="en-US" sz="800" dirty="0">
                <a:latin typeface="Lucida Console" panose="020B0609040504020204" pitchFamily="49" charset="0"/>
              </a:rPr>
              <a:t>                                                F(   2,     30)   =       7.33</a:t>
            </a:r>
          </a:p>
          <a:p>
            <a:pPr marL="0" indent="0">
              <a:buNone/>
            </a:pPr>
            <a:r>
              <a:rPr lang="en-US" sz="800" dirty="0">
                <a:latin typeface="Lucida Console" panose="020B0609040504020204" pitchFamily="49" charset="0"/>
              </a:rPr>
              <a:t>                                                Prob &gt; F          =     0.0026</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             Linearized</a:t>
            </a:r>
          </a:p>
          <a:p>
            <a:pPr marL="0" indent="0">
              <a:buNone/>
            </a:pPr>
            <a:r>
              <a:rPr lang="en-US" sz="800" dirty="0">
                <a:latin typeface="Lucida Console" panose="020B0609040504020204" pitchFamily="49" charset="0"/>
              </a:rPr>
              <a:t>     college | Odds Ratio   Std. Err.      t    P&gt;|t|     [95% Conf. Interval]</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gender |</a:t>
            </a:r>
          </a:p>
          <a:p>
            <a:pPr marL="0" indent="0">
              <a:buNone/>
            </a:pPr>
            <a:r>
              <a:rPr lang="en-US" sz="800" dirty="0">
                <a:latin typeface="Lucida Console" panose="020B0609040504020204" pitchFamily="49" charset="0"/>
              </a:rPr>
              <a:t>     Female  |   1.471561   .2643247     2.15   0.039     1.020184     2.12265</a:t>
            </a:r>
          </a:p>
          <a:p>
            <a:pPr marL="0" indent="0">
              <a:buNone/>
            </a:pPr>
            <a:r>
              <a:rPr lang="en-US" sz="800" dirty="0">
                <a:latin typeface="Lucida Console" panose="020B0609040504020204" pitchFamily="49" charset="0"/>
              </a:rPr>
              <a:t>        2.q1 |   1.661668   .2512454     3.36   0.002     1.220727    2.261884</a:t>
            </a:r>
          </a:p>
          <a:p>
            <a:pPr marL="0" indent="0">
              <a:buNone/>
            </a:pPr>
            <a:r>
              <a:rPr lang="en-US" sz="800" dirty="0">
                <a:latin typeface="Lucida Console" panose="020B0609040504020204" pitchFamily="49" charset="0"/>
              </a:rPr>
              <a:t>       _cons |    1.95638   .3353781     3.91   0.000     1.379149    2.775207</a:t>
            </a:r>
          </a:p>
          <a:p>
            <a:pPr marL="0" indent="0">
              <a:buNone/>
            </a:pPr>
            <a:r>
              <a:rPr lang="en-US" sz="800" dirty="0">
                <a:latin typeface="Lucida Console" panose="020B0609040504020204" pitchFamily="49" charset="0"/>
              </a:rPr>
              <a:t>------------------------------------------------------------------------------</a:t>
            </a:r>
          </a:p>
          <a:p>
            <a:pPr marL="0" indent="0">
              <a:buNone/>
            </a:pPr>
            <a:endParaRPr lang="en-US" sz="800" dirty="0">
              <a:latin typeface="Lucida Console" panose="020B0609040504020204" pitchFamily="49" charset="0"/>
            </a:endParaRPr>
          </a:p>
        </p:txBody>
      </p:sp>
      <p:sp>
        <p:nvSpPr>
          <p:cNvPr id="5" name="Slide Number Placeholder 4"/>
          <p:cNvSpPr>
            <a:spLocks noGrp="1"/>
          </p:cNvSpPr>
          <p:nvPr>
            <p:ph type="sldNum" sz="quarter" idx="12"/>
          </p:nvPr>
        </p:nvSpPr>
        <p:spPr/>
        <p:txBody>
          <a:bodyPr/>
          <a:lstStyle/>
          <a:p>
            <a:fld id="{F6BB3010-48F5-458F-94C3-3B1F44C20A93}" type="slidenum">
              <a:rPr lang="en-US" smtClean="0"/>
              <a:t>51</a:t>
            </a:fld>
            <a:endParaRPr lang="en-US"/>
          </a:p>
        </p:txBody>
      </p:sp>
    </p:spTree>
    <p:extLst>
      <p:ext uri="{BB962C8B-B14F-4D97-AF65-F5344CB8AC3E}">
        <p14:creationId xmlns:p14="http://schemas.microsoft.com/office/powerpoint/2010/main" val="27189197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 Post-Estimation Tools</a:t>
            </a:r>
            <a:endParaRPr lang="en-US" dirty="0"/>
          </a:p>
        </p:txBody>
      </p:sp>
      <p:sp>
        <p:nvSpPr>
          <p:cNvPr id="3" name="Content Placeholder 2"/>
          <p:cNvSpPr>
            <a:spLocks noGrp="1"/>
          </p:cNvSpPr>
          <p:nvPr>
            <p:ph idx="1"/>
          </p:nvPr>
        </p:nvSpPr>
        <p:spPr/>
        <p:txBody>
          <a:bodyPr>
            <a:noAutofit/>
          </a:bodyPr>
          <a:lstStyle/>
          <a:p>
            <a:r>
              <a:rPr lang="en-US" sz="1400" dirty="0" smtClean="0"/>
              <a:t>Regression diagnostics for svy: logistic are not extensive (area of ongoing interest/work!) but in Stata, can request </a:t>
            </a:r>
            <a:r>
              <a:rPr lang="en-US" sz="1400" b="1" dirty="0" smtClean="0"/>
              <a:t>estat effects</a:t>
            </a:r>
            <a:r>
              <a:rPr lang="en-US" sz="1400" dirty="0" smtClean="0"/>
              <a:t> and </a:t>
            </a:r>
            <a:r>
              <a:rPr lang="en-US" sz="1400" b="1" dirty="0" smtClean="0"/>
              <a:t>estat gof (post-estimation design effects and goodness of fit for regression)</a:t>
            </a:r>
          </a:p>
          <a:p>
            <a:r>
              <a:rPr lang="en-US" sz="1400" dirty="0" smtClean="0"/>
              <a:t>Design effects are influenced by FPC, more on this topic in 4</a:t>
            </a:r>
            <a:r>
              <a:rPr lang="en-US" sz="1400" baseline="30000" dirty="0" smtClean="0"/>
              <a:t>th</a:t>
            </a:r>
            <a:r>
              <a:rPr lang="en-US" sz="1400" dirty="0" smtClean="0"/>
              <a:t> lecture/lab</a:t>
            </a:r>
          </a:p>
          <a:p>
            <a:endParaRPr lang="en-US" sz="900" dirty="0" smtClean="0">
              <a:latin typeface="Lucida Console" panose="020B0609040504020204" pitchFamily="49" charset="0"/>
            </a:endParaRPr>
          </a:p>
          <a:p>
            <a:pPr marL="0" indent="0">
              <a:buNone/>
            </a:pPr>
            <a:r>
              <a:rPr lang="en-US" sz="800" dirty="0" smtClean="0">
                <a:latin typeface="Lucida Console" panose="020B0609040504020204" pitchFamily="49" charset="0"/>
              </a:rPr>
              <a:t>* </a:t>
            </a:r>
            <a:r>
              <a:rPr lang="en-US" sz="800" dirty="0">
                <a:latin typeface="Lucida Console" panose="020B0609040504020204" pitchFamily="49" charset="0"/>
              </a:rPr>
              <a:t>regression diagnostics for svy: logistic are not fully developed but show use of estat effects and </a:t>
            </a:r>
            <a:r>
              <a:rPr lang="en-US" sz="800" dirty="0" smtClean="0">
                <a:latin typeface="Lucida Console" panose="020B0609040504020204" pitchFamily="49" charset="0"/>
              </a:rPr>
              <a:t>estat </a:t>
            </a:r>
            <a:r>
              <a:rPr lang="en-US" sz="800" dirty="0">
                <a:latin typeface="Lucida Console" panose="020B0609040504020204" pitchFamily="49" charset="0"/>
              </a:rPr>
              <a:t>gof </a:t>
            </a:r>
          </a:p>
          <a:p>
            <a:pPr marL="0" indent="0">
              <a:buNone/>
            </a:pPr>
            <a:r>
              <a:rPr lang="en-US" sz="800" dirty="0">
                <a:latin typeface="Lucida Console" panose="020B0609040504020204" pitchFamily="49" charset="0"/>
              </a:rPr>
              <a:t>. estat gof </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Logistic model for college, goodness-of-fit test</a:t>
            </a:r>
          </a:p>
          <a:p>
            <a:pPr marL="0" indent="0">
              <a:buNone/>
            </a:pPr>
            <a:r>
              <a:rPr lang="en-US" sz="800" dirty="0" smtClean="0">
                <a:latin typeface="Lucida Console" panose="020B0609040504020204" pitchFamily="49" charset="0"/>
              </a:rPr>
              <a:t>                      </a:t>
            </a:r>
            <a:r>
              <a:rPr lang="en-US" sz="800" dirty="0">
                <a:latin typeface="Lucida Console" panose="020B0609040504020204" pitchFamily="49" charset="0"/>
              </a:rPr>
              <a:t>F(9,23) =         0.69</a:t>
            </a:r>
          </a:p>
          <a:p>
            <a:pPr marL="0" indent="0">
              <a:buNone/>
            </a:pPr>
            <a:r>
              <a:rPr lang="en-US" sz="800" b="1" dirty="0">
                <a:latin typeface="Lucida Console" panose="020B0609040504020204" pitchFamily="49" charset="0"/>
              </a:rPr>
              <a:t>                     Prob &gt; F =         0.7101</a:t>
            </a:r>
          </a:p>
          <a:p>
            <a:pPr marL="0" indent="0">
              <a:buNone/>
            </a:pPr>
            <a:r>
              <a:rPr lang="en-US" sz="800" dirty="0" smtClean="0">
                <a:latin typeface="Lucida Console" panose="020B0609040504020204" pitchFamily="49" charset="0"/>
              </a:rPr>
              <a:t>. </a:t>
            </a:r>
            <a:r>
              <a:rPr lang="en-US" sz="800" dirty="0">
                <a:latin typeface="Lucida Console" panose="020B0609040504020204" pitchFamily="49" charset="0"/>
              </a:rPr>
              <a:t>estat effects </a:t>
            </a:r>
          </a:p>
          <a:p>
            <a:pPr marL="0" indent="0">
              <a:buNone/>
            </a:pPr>
            <a:r>
              <a:rPr lang="en-US" sz="800" dirty="0" smtClean="0">
                <a:latin typeface="Lucida Console" panose="020B0609040504020204" pitchFamily="49" charset="0"/>
              </a:rPr>
              <a:t>----------------------------------------------------------</a:t>
            </a: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             Linearized</a:t>
            </a:r>
          </a:p>
          <a:p>
            <a:pPr marL="0" indent="0">
              <a:buNone/>
            </a:pPr>
            <a:r>
              <a:rPr lang="en-US" sz="800" dirty="0">
                <a:latin typeface="Lucida Console" panose="020B0609040504020204" pitchFamily="49" charset="0"/>
              </a:rPr>
              <a:t>     college |      Coef.   Std. Err.       DEFF      DEFT</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gender |</a:t>
            </a:r>
          </a:p>
          <a:p>
            <a:pPr marL="0" indent="0">
              <a:buNone/>
            </a:pPr>
            <a:r>
              <a:rPr lang="en-US" sz="800" dirty="0">
                <a:latin typeface="Lucida Console" panose="020B0609040504020204" pitchFamily="49" charset="0"/>
              </a:rPr>
              <a:t>     Female  |    .386324   .1796219     2.34156   1.50766</a:t>
            </a:r>
          </a:p>
          <a:p>
            <a:pPr marL="0" indent="0">
              <a:buNone/>
            </a:pPr>
            <a:r>
              <a:rPr lang="en-US" sz="800" dirty="0">
                <a:latin typeface="Lucida Console" panose="020B0609040504020204" pitchFamily="49" charset="0"/>
              </a:rPr>
              <a:t>        2.q1 |   .5078222   .1512007     1.65773   1.26855</a:t>
            </a:r>
          </a:p>
          <a:p>
            <a:pPr marL="0" indent="0">
              <a:buNone/>
            </a:pPr>
            <a:r>
              <a:rPr lang="en-US" sz="800" dirty="0">
                <a:latin typeface="Lucida Console" panose="020B0609040504020204" pitchFamily="49" charset="0"/>
              </a:rPr>
              <a:t>       _cons |   .6710958   .1714279     2.53774   1.56955</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Note: Weights must represent population totals for deff to</a:t>
            </a:r>
          </a:p>
          <a:p>
            <a:pPr marL="0" indent="0">
              <a:buNone/>
            </a:pPr>
            <a:r>
              <a:rPr lang="en-US" sz="800" dirty="0">
                <a:latin typeface="Lucida Console" panose="020B0609040504020204" pitchFamily="49" charset="0"/>
              </a:rPr>
              <a:t>      be correct when using an FPC; however, deft is</a:t>
            </a:r>
          </a:p>
          <a:p>
            <a:pPr marL="0" indent="0">
              <a:buNone/>
            </a:pPr>
            <a:r>
              <a:rPr lang="en-US" sz="800" dirty="0">
                <a:latin typeface="Lucida Console" panose="020B0609040504020204" pitchFamily="49" charset="0"/>
              </a:rPr>
              <a:t>      invariant to the scale of weights. </a:t>
            </a:r>
            <a:endParaRPr lang="en-US" sz="800" dirty="0" smtClean="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52</a:t>
            </a:fld>
            <a:endParaRPr lang="en-US"/>
          </a:p>
        </p:txBody>
      </p:sp>
    </p:spTree>
    <p:extLst>
      <p:ext uri="{BB962C8B-B14F-4D97-AF65-F5344CB8AC3E}">
        <p14:creationId xmlns:p14="http://schemas.microsoft.com/office/powerpoint/2010/main" val="7256126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Predictors to Logistic Regression	</a:t>
            </a:r>
            <a:endParaRPr lang="en-US" dirty="0"/>
          </a:p>
        </p:txBody>
      </p:sp>
      <p:sp>
        <p:nvSpPr>
          <p:cNvPr id="3" name="Content Placeholder 2"/>
          <p:cNvSpPr>
            <a:spLocks noGrp="1"/>
          </p:cNvSpPr>
          <p:nvPr>
            <p:ph idx="1"/>
          </p:nvPr>
        </p:nvSpPr>
        <p:spPr/>
        <p:txBody>
          <a:bodyPr>
            <a:normAutofit fontScale="40000" lnSpcReduction="20000"/>
          </a:bodyPr>
          <a:lstStyle/>
          <a:p>
            <a:r>
              <a:rPr lang="en-US" sz="4000" dirty="0" smtClean="0"/>
              <a:t>Consider the impact of being held back a grade, using logistic model from previous slide, what happens if we add another predictor, </a:t>
            </a:r>
            <a:r>
              <a:rPr lang="en-US" sz="4000" b="1" dirty="0" smtClean="0"/>
              <a:t>heldback </a:t>
            </a:r>
            <a:r>
              <a:rPr lang="en-US" sz="4000" dirty="0" smtClean="0"/>
              <a:t>(1=yes, 0=no)?</a:t>
            </a:r>
          </a:p>
          <a:p>
            <a:endParaRPr lang="en-US" dirty="0">
              <a:latin typeface="Lucida Console" panose="020B0609040504020204" pitchFamily="49" charset="0"/>
            </a:endParaRPr>
          </a:p>
          <a:p>
            <a:pPr marL="0" indent="0">
              <a:buNone/>
            </a:pPr>
            <a:r>
              <a:rPr lang="en-US" dirty="0">
                <a:latin typeface="Lucida Console" panose="020B0609040504020204" pitchFamily="49" charset="0"/>
              </a:rPr>
              <a:t>. * add if heldback a grade to model and explore meaning, does being heldback have impact on likelihood </a:t>
            </a:r>
            <a:r>
              <a:rPr lang="en-US" dirty="0" smtClean="0">
                <a:latin typeface="Lucida Console" panose="020B0609040504020204" pitchFamily="49" charset="0"/>
              </a:rPr>
              <a:t>of </a:t>
            </a:r>
            <a:r>
              <a:rPr lang="en-US" dirty="0">
                <a:latin typeface="Lucida Console" panose="020B0609040504020204" pitchFamily="49" charset="0"/>
              </a:rPr>
              <a:t>attending college?</a:t>
            </a:r>
          </a:p>
          <a:p>
            <a:pPr marL="0" indent="0">
              <a:buNone/>
            </a:pPr>
            <a:r>
              <a:rPr lang="en-US" dirty="0">
                <a:latin typeface="Lucida Console" panose="020B0609040504020204" pitchFamily="49" charset="0"/>
              </a:rPr>
              <a:t>. svy: logistic college i.gender i.q1 i.heldback </a:t>
            </a:r>
          </a:p>
          <a:p>
            <a:pPr marL="0" indent="0">
              <a:buNone/>
            </a:pPr>
            <a:r>
              <a:rPr lang="en-US" dirty="0">
                <a:latin typeface="Lucida Console" panose="020B0609040504020204" pitchFamily="49" charset="0"/>
              </a:rPr>
              <a:t>(running logistic on estimation sample)</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Survey: Logistic regression</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Number of strata   =         7                  Number of obs     =      1,576</a:t>
            </a:r>
          </a:p>
          <a:p>
            <a:pPr marL="0" indent="0">
              <a:buNone/>
            </a:pPr>
            <a:r>
              <a:rPr lang="en-US" dirty="0">
                <a:latin typeface="Lucida Console" panose="020B0609040504020204" pitchFamily="49" charset="0"/>
              </a:rPr>
              <a:t>Number of PSUs     =        38                  Population size   = 53,831.275</a:t>
            </a:r>
          </a:p>
          <a:p>
            <a:pPr marL="0" indent="0">
              <a:buNone/>
            </a:pPr>
            <a:r>
              <a:rPr lang="en-US" dirty="0">
                <a:latin typeface="Lucida Console" panose="020B0609040504020204" pitchFamily="49" charset="0"/>
              </a:rPr>
              <a:t>                                                Design df         =         31</a:t>
            </a:r>
          </a:p>
          <a:p>
            <a:pPr marL="0" indent="0">
              <a:buNone/>
            </a:pPr>
            <a:r>
              <a:rPr lang="en-US" dirty="0">
                <a:latin typeface="Lucida Console" panose="020B0609040504020204" pitchFamily="49" charset="0"/>
              </a:rPr>
              <a:t>                                                F(   3,     29)   =      20.23</a:t>
            </a:r>
          </a:p>
          <a:p>
            <a:pPr marL="0" indent="0">
              <a:buNone/>
            </a:pPr>
            <a:r>
              <a:rPr lang="en-US" dirty="0">
                <a:latin typeface="Lucida Console" panose="020B0609040504020204" pitchFamily="49" charset="0"/>
              </a:rPr>
              <a:t>                                                Prob &gt; F          =     0.0000</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a:t>
            </a:r>
          </a:p>
          <a:p>
            <a:pPr marL="0" indent="0">
              <a:buNone/>
            </a:pPr>
            <a:r>
              <a:rPr lang="en-US" dirty="0">
                <a:latin typeface="Lucida Console" panose="020B0609040504020204" pitchFamily="49" charset="0"/>
              </a:rPr>
              <a:t>             |             Linearized</a:t>
            </a:r>
          </a:p>
          <a:p>
            <a:pPr marL="0" indent="0">
              <a:buNone/>
            </a:pPr>
            <a:r>
              <a:rPr lang="en-US" dirty="0">
                <a:latin typeface="Lucida Console" panose="020B0609040504020204" pitchFamily="49" charset="0"/>
              </a:rPr>
              <a:t>     college | Odds Ratio   Std. Err.      t    P&gt;|t|     [95% Conf. Interval]</a:t>
            </a:r>
          </a:p>
          <a:p>
            <a:pPr marL="0" indent="0">
              <a:buNone/>
            </a:pPr>
            <a:r>
              <a:rPr lang="en-US" dirty="0">
                <a:latin typeface="Lucida Console" panose="020B0609040504020204" pitchFamily="49" charset="0"/>
              </a:rPr>
              <a:t>-------------+----------------------------------------------------------------</a:t>
            </a:r>
          </a:p>
          <a:p>
            <a:pPr marL="0" indent="0">
              <a:buNone/>
            </a:pPr>
            <a:r>
              <a:rPr lang="en-US" dirty="0">
                <a:latin typeface="Lucida Console" panose="020B0609040504020204" pitchFamily="49" charset="0"/>
              </a:rPr>
              <a:t>      gender |</a:t>
            </a:r>
          </a:p>
          <a:p>
            <a:pPr marL="0" indent="0">
              <a:buNone/>
            </a:pPr>
            <a:r>
              <a:rPr lang="en-US" dirty="0">
                <a:latin typeface="Lucida Console" panose="020B0609040504020204" pitchFamily="49" charset="0"/>
              </a:rPr>
              <a:t>     Female  |   1.450059   .2401071     2.24   0.032     1.034473      2.0326</a:t>
            </a:r>
          </a:p>
          <a:p>
            <a:pPr marL="0" indent="0">
              <a:buNone/>
            </a:pPr>
            <a:r>
              <a:rPr lang="en-US" dirty="0">
                <a:latin typeface="Lucida Console" panose="020B0609040504020204" pitchFamily="49" charset="0"/>
              </a:rPr>
              <a:t>        2.q1 |   1.378458   .2139364     2.07   0.047     1.004443    1.891741</a:t>
            </a:r>
          </a:p>
          <a:p>
            <a:pPr marL="0" indent="0">
              <a:buNone/>
            </a:pPr>
            <a:r>
              <a:rPr lang="en-US" dirty="0">
                <a:latin typeface="Lucida Console" panose="020B0609040504020204" pitchFamily="49" charset="0"/>
              </a:rPr>
              <a:t>  1.heldback |   .3378131   .0552745    -6.63   0.000     .2419615    .4716357</a:t>
            </a:r>
          </a:p>
          <a:p>
            <a:pPr marL="0" indent="0">
              <a:buNone/>
            </a:pPr>
            <a:r>
              <a:rPr lang="en-US" dirty="0">
                <a:latin typeface="Lucida Console" panose="020B0609040504020204" pitchFamily="49" charset="0"/>
              </a:rPr>
              <a:t>       _cons |   2.540883   .4263351     5.56   0.000     1.804532    3.577706</a:t>
            </a:r>
          </a:p>
          <a:p>
            <a:pPr marL="0" indent="0">
              <a:buNone/>
            </a:pPr>
            <a:r>
              <a:rPr lang="en-US" dirty="0">
                <a:latin typeface="Lucida Console" panose="020B0609040504020204" pitchFamily="49" charset="0"/>
              </a:rPr>
              <a:t>------------------------------------------------------------------------------</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 estat gof</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Logistic model for college, goodness-of-fit test</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                      F(9,23) =         0.64</a:t>
            </a:r>
          </a:p>
          <a:p>
            <a:pPr marL="0" indent="0">
              <a:buNone/>
            </a:pPr>
            <a:r>
              <a:rPr lang="en-US" dirty="0">
                <a:latin typeface="Lucida Console" panose="020B0609040504020204" pitchFamily="49" charset="0"/>
              </a:rPr>
              <a:t>                     Prob &gt; F =         0.7552</a:t>
            </a:r>
          </a:p>
          <a:p>
            <a:endParaRPr lang="en-US" dirty="0" smtClean="0">
              <a:latin typeface="Lucida Console" panose="020B0609040504020204" pitchFamily="49" charset="0"/>
            </a:endParaRPr>
          </a:p>
        </p:txBody>
      </p:sp>
      <p:sp>
        <p:nvSpPr>
          <p:cNvPr id="4" name="Rectangle 3"/>
          <p:cNvSpPr/>
          <p:nvPr/>
        </p:nvSpPr>
        <p:spPr>
          <a:xfrm>
            <a:off x="5943600" y="3581400"/>
            <a:ext cx="304800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Conclusions about gender and nationality remain similar and being held back a grade has a significant and negative effect on the likelihood of  attending college, compared to those that were not held back a grade.  GOF (design-based) still indicates a good model fit.   </a:t>
            </a:r>
            <a:endParaRPr lang="en-US" sz="1600" dirty="0"/>
          </a:p>
        </p:txBody>
      </p:sp>
      <p:sp>
        <p:nvSpPr>
          <p:cNvPr id="5" name="Slide Number Placeholder 4"/>
          <p:cNvSpPr>
            <a:spLocks noGrp="1"/>
          </p:cNvSpPr>
          <p:nvPr>
            <p:ph type="sldNum" sz="quarter" idx="12"/>
          </p:nvPr>
        </p:nvSpPr>
        <p:spPr/>
        <p:txBody>
          <a:bodyPr/>
          <a:lstStyle/>
          <a:p>
            <a:fld id="{F6BB3010-48F5-458F-94C3-3B1F44C20A93}" type="slidenum">
              <a:rPr lang="en-US" smtClean="0"/>
              <a:t>53</a:t>
            </a:fld>
            <a:endParaRPr lang="en-US"/>
          </a:p>
        </p:txBody>
      </p:sp>
    </p:spTree>
    <p:extLst>
      <p:ext uri="{BB962C8B-B14F-4D97-AF65-F5344CB8AC3E}">
        <p14:creationId xmlns:p14="http://schemas.microsoft.com/office/powerpoint/2010/main" val="37811671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3 - Computing Lab Exercises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p>
          <a:p>
            <a:pPr marL="0" indent="0">
              <a:buNone/>
            </a:pPr>
            <a:r>
              <a:rPr lang="en-US" dirty="0" smtClean="0"/>
              <a:t>Computing Lab - Day 3 Exercises </a:t>
            </a:r>
          </a:p>
          <a:p>
            <a:pPr marL="0" indent="0">
              <a:buNone/>
            </a:pPr>
            <a:endParaRPr lang="en-US" dirty="0" smtClean="0"/>
          </a:p>
          <a:p>
            <a:pPr marL="0" indent="0">
              <a:buNone/>
            </a:pPr>
            <a:r>
              <a:rPr lang="en-US" dirty="0" smtClean="0"/>
              <a:t>1. Open </a:t>
            </a:r>
            <a:r>
              <a:rPr lang="en-US" dirty="0"/>
              <a:t>the Lab 1_4 </a:t>
            </a:r>
            <a:r>
              <a:rPr lang="en-US" dirty="0" smtClean="0"/>
              <a:t>Exercises Final.do file and the </a:t>
            </a:r>
            <a:r>
              <a:rPr lang="en-US" b="1" dirty="0" smtClean="0"/>
              <a:t>Day3_Final.dta </a:t>
            </a:r>
            <a:r>
              <a:rPr lang="en-US" dirty="0" smtClean="0"/>
              <a:t>data set.   Run a describe command if you need a reminder of what variables exist in the data set.   </a:t>
            </a:r>
          </a:p>
          <a:p>
            <a:pPr marL="0" indent="0">
              <a:buNone/>
            </a:pPr>
            <a:endParaRPr lang="en-US" dirty="0" smtClean="0"/>
          </a:p>
          <a:p>
            <a:pPr marL="0" indent="0">
              <a:buNone/>
            </a:pPr>
            <a:r>
              <a:rPr lang="en-US" dirty="0" smtClean="0"/>
              <a:t>2. Run a 2 way design-based tabulation using svy: tab with the variables nationality (</a:t>
            </a:r>
            <a:r>
              <a:rPr lang="en-US" b="1" dirty="0" smtClean="0"/>
              <a:t>q1</a:t>
            </a:r>
            <a:r>
              <a:rPr lang="en-US" dirty="0" smtClean="0"/>
              <a:t>) and if very likely to go to college (</a:t>
            </a:r>
            <a:r>
              <a:rPr lang="en-US" b="1" dirty="0" smtClean="0"/>
              <a:t>college</a:t>
            </a:r>
            <a:r>
              <a:rPr lang="en-US" dirty="0" smtClean="0"/>
              <a:t>). What is p value for the test of association?   </a:t>
            </a:r>
          </a:p>
          <a:p>
            <a:pPr marL="0" indent="0">
              <a:buNone/>
            </a:pPr>
            <a:endParaRPr lang="en-US" dirty="0" smtClean="0"/>
          </a:p>
          <a:p>
            <a:pPr marL="0" indent="0">
              <a:buNone/>
            </a:pPr>
            <a:r>
              <a:rPr lang="en-US" dirty="0" smtClean="0"/>
              <a:t>3. Run a design-based logistic regression of the same cross tabulation from question 2 and verify that you receive the same p value.  What is the p value?  How would you interpret the Odds Ratio for the 2.q1 (Non-Qataris)?</a:t>
            </a:r>
          </a:p>
          <a:p>
            <a:pPr marL="0" indent="0">
              <a:buNone/>
            </a:pPr>
            <a:endParaRPr lang="en-US" dirty="0" smtClean="0"/>
          </a:p>
          <a:p>
            <a:pPr marL="0" indent="0">
              <a:lnSpc>
                <a:spcPct val="120000"/>
              </a:lnSpc>
              <a:buNone/>
            </a:pPr>
            <a:r>
              <a:rPr lang="en-US" dirty="0" smtClean="0"/>
              <a:t>4. Repeat the logistic regression from Q3 but add a subpopulation analysis among those that were held back a grade (</a:t>
            </a:r>
            <a:r>
              <a:rPr lang="en-US" b="1" dirty="0" smtClean="0"/>
              <a:t>heldback</a:t>
            </a:r>
            <a:r>
              <a:rPr lang="en-US" dirty="0" smtClean="0"/>
              <a:t>).  Make sure to correctly perform a proper subpopulation analysis within the </a:t>
            </a:r>
            <a:r>
              <a:rPr lang="en-US" b="1" dirty="0" smtClean="0"/>
              <a:t>svy: logistic </a:t>
            </a:r>
            <a:r>
              <a:rPr lang="en-US" dirty="0" smtClean="0"/>
              <a:t>command. How many observations are analyzed within the subpopulation?  How can Stata perform an unconditional analysis with a small number of observations? </a:t>
            </a:r>
          </a:p>
        </p:txBody>
      </p:sp>
      <p:sp>
        <p:nvSpPr>
          <p:cNvPr id="4" name="Slide Number Placeholder 3"/>
          <p:cNvSpPr>
            <a:spLocks noGrp="1"/>
          </p:cNvSpPr>
          <p:nvPr>
            <p:ph type="sldNum" sz="quarter" idx="12"/>
          </p:nvPr>
        </p:nvSpPr>
        <p:spPr/>
        <p:txBody>
          <a:bodyPr/>
          <a:lstStyle/>
          <a:p>
            <a:fld id="{F6BB3010-48F5-458F-94C3-3B1F44C20A93}" type="slidenum">
              <a:rPr lang="en-US" smtClean="0"/>
              <a:t>54</a:t>
            </a:fld>
            <a:endParaRPr lang="en-US"/>
          </a:p>
        </p:txBody>
      </p:sp>
    </p:spTree>
    <p:extLst>
      <p:ext uri="{BB962C8B-B14F-4D97-AF65-F5344CB8AC3E}">
        <p14:creationId xmlns:p14="http://schemas.microsoft.com/office/powerpoint/2010/main" val="30671284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Lab #4, October 13, 2016</a:t>
            </a:r>
            <a:endParaRPr lang="en-US" dirty="0"/>
          </a:p>
        </p:txBody>
      </p:sp>
      <p:sp>
        <p:nvSpPr>
          <p:cNvPr id="3" name="Content Placeholder 2"/>
          <p:cNvSpPr>
            <a:spLocks noGrp="1"/>
          </p:cNvSpPr>
          <p:nvPr>
            <p:ph idx="1"/>
          </p:nvPr>
        </p:nvSpPr>
        <p:spPr/>
        <p:txBody>
          <a:bodyPr/>
          <a:lstStyle/>
          <a:p>
            <a:r>
              <a:rPr lang="en-US" dirty="0" smtClean="0"/>
              <a:t>Topics include discussion of design effects and how to obtain from svy: commands in Stata</a:t>
            </a:r>
          </a:p>
          <a:p>
            <a:r>
              <a:rPr lang="en-US" dirty="0" smtClean="0"/>
              <a:t>Multiple imputation demonstration, how to use Stata to perform multiple imputation</a:t>
            </a:r>
          </a:p>
          <a:p>
            <a:r>
              <a:rPr lang="en-US" dirty="0" smtClean="0"/>
              <a:t>Review of computing labs and general question and answer</a:t>
            </a:r>
          </a:p>
          <a:p>
            <a:r>
              <a:rPr lang="en-US" dirty="0" smtClean="0"/>
              <a:t>Computing exercise if time allows</a:t>
            </a:r>
            <a:endParaRPr lang="en-US" dirty="0"/>
          </a:p>
        </p:txBody>
      </p:sp>
      <p:sp>
        <p:nvSpPr>
          <p:cNvPr id="4" name="Slide Number Placeholder 3"/>
          <p:cNvSpPr>
            <a:spLocks noGrp="1"/>
          </p:cNvSpPr>
          <p:nvPr>
            <p:ph type="sldNum" sz="quarter" idx="12"/>
          </p:nvPr>
        </p:nvSpPr>
        <p:spPr/>
        <p:txBody>
          <a:bodyPr/>
          <a:lstStyle/>
          <a:p>
            <a:fld id="{F6BB3010-48F5-458F-94C3-3B1F44C20A93}" type="slidenum">
              <a:rPr lang="en-US" smtClean="0"/>
              <a:t>55</a:t>
            </a:fld>
            <a:endParaRPr lang="en-US"/>
          </a:p>
        </p:txBody>
      </p:sp>
    </p:spTree>
    <p:extLst>
      <p:ext uri="{BB962C8B-B14F-4D97-AF65-F5344CB8AC3E}">
        <p14:creationId xmlns:p14="http://schemas.microsoft.com/office/powerpoint/2010/main" val="36394860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Design Effects</a:t>
            </a:r>
            <a:endParaRPr lang="en-US" dirty="0"/>
          </a:p>
        </p:txBody>
      </p:sp>
      <p:sp>
        <p:nvSpPr>
          <p:cNvPr id="2" name="Slide Number Placeholder 1"/>
          <p:cNvSpPr>
            <a:spLocks noGrp="1"/>
          </p:cNvSpPr>
          <p:nvPr>
            <p:ph type="sldNum" sz="quarter" idx="12"/>
          </p:nvPr>
        </p:nvSpPr>
        <p:spPr/>
        <p:txBody>
          <a:bodyPr/>
          <a:lstStyle/>
          <a:p>
            <a:fld id="{F6BB3010-48F5-458F-94C3-3B1F44C20A93}" type="slidenum">
              <a:rPr lang="en-US" smtClean="0"/>
              <a:t>56</a:t>
            </a:fld>
            <a:endParaRPr lang="en-US"/>
          </a:p>
        </p:txBody>
      </p:sp>
    </p:spTree>
    <p:extLst>
      <p:ext uri="{BB962C8B-B14F-4D97-AF65-F5344CB8AC3E}">
        <p14:creationId xmlns:p14="http://schemas.microsoft.com/office/powerpoint/2010/main" val="38300915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Review of DEFF and DEFT, from Stata Documentation</a:t>
            </a:r>
            <a:endParaRPr lang="en-US" dirty="0"/>
          </a:p>
        </p:txBody>
      </p:sp>
      <p:sp>
        <p:nvSpPr>
          <p:cNvPr id="4" name="Content Placeholder 3"/>
          <p:cNvSpPr>
            <a:spLocks noGrp="1"/>
          </p:cNvSpPr>
          <p:nvPr>
            <p:ph idx="1"/>
          </p:nvPr>
        </p:nvSpPr>
        <p:spPr/>
        <p:txBody>
          <a:bodyPr>
            <a:normAutofit/>
          </a:bodyPr>
          <a:lstStyle/>
          <a:p>
            <a:r>
              <a:rPr lang="en-US" dirty="0" smtClean="0"/>
              <a:t>“DEFF </a:t>
            </a:r>
            <a:r>
              <a:rPr lang="en-US" dirty="0"/>
              <a:t>and DEFT are design effects. Design effects compare the </a:t>
            </a:r>
            <a:r>
              <a:rPr lang="en-US" dirty="0" smtClean="0"/>
              <a:t>sample-to-sample variability </a:t>
            </a:r>
            <a:r>
              <a:rPr lang="en-US" dirty="0"/>
              <a:t>from a given survey dataset with a hypothetical SRS design with the same number </a:t>
            </a:r>
            <a:r>
              <a:rPr lang="en-US" dirty="0" smtClean="0"/>
              <a:t>of individuals </a:t>
            </a:r>
            <a:r>
              <a:rPr lang="en-US" dirty="0"/>
              <a:t>sampled from the population.</a:t>
            </a:r>
          </a:p>
          <a:p>
            <a:r>
              <a:rPr lang="en-US" dirty="0"/>
              <a:t>DEFF is the ratio of two variance estimates. The design-based variance is in the numerator; </a:t>
            </a:r>
            <a:r>
              <a:rPr lang="en-US" dirty="0" smtClean="0"/>
              <a:t>the hypothetical </a:t>
            </a:r>
            <a:r>
              <a:rPr lang="en-US" dirty="0"/>
              <a:t>SRS variance is in the denominator.</a:t>
            </a:r>
          </a:p>
          <a:p>
            <a:r>
              <a:rPr lang="en-US" dirty="0"/>
              <a:t>DEFT is the ratio of two standard-error estimates. The design-based standard error is in </a:t>
            </a:r>
            <a:r>
              <a:rPr lang="en-US" dirty="0" smtClean="0"/>
              <a:t>the numerator</a:t>
            </a:r>
            <a:r>
              <a:rPr lang="en-US" dirty="0"/>
              <a:t>; the hypothetical SRS with-replacement standard error is in the denominator. If the </a:t>
            </a:r>
            <a:r>
              <a:rPr lang="en-US" dirty="0" smtClean="0"/>
              <a:t>given survey </a:t>
            </a:r>
            <a:r>
              <a:rPr lang="en-US" dirty="0"/>
              <a:t>design is sampled with replacement, DEFT is the square root of DEFF</a:t>
            </a:r>
            <a:r>
              <a:rPr lang="en-US" dirty="0" smtClean="0"/>
              <a:t>.”</a:t>
            </a:r>
            <a:endParaRPr lang="en-US" dirty="0"/>
          </a:p>
        </p:txBody>
      </p:sp>
      <p:sp>
        <p:nvSpPr>
          <p:cNvPr id="2" name="Slide Number Placeholder 1"/>
          <p:cNvSpPr>
            <a:spLocks noGrp="1"/>
          </p:cNvSpPr>
          <p:nvPr>
            <p:ph type="sldNum" sz="quarter" idx="12"/>
          </p:nvPr>
        </p:nvSpPr>
        <p:spPr/>
        <p:txBody>
          <a:bodyPr/>
          <a:lstStyle/>
          <a:p>
            <a:fld id="{F6BB3010-48F5-458F-94C3-3B1F44C20A93}" type="slidenum">
              <a:rPr lang="en-US" smtClean="0"/>
              <a:t>57</a:t>
            </a:fld>
            <a:endParaRPr lang="en-US"/>
          </a:p>
        </p:txBody>
      </p:sp>
    </p:spTree>
    <p:extLst>
      <p:ext uri="{BB962C8B-B14F-4D97-AF65-F5344CB8AC3E}">
        <p14:creationId xmlns:p14="http://schemas.microsoft.com/office/powerpoint/2010/main" val="6496835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Design Effects from svy: mean</a:t>
            </a:r>
            <a:endParaRPr lang="en-US" dirty="0"/>
          </a:p>
        </p:txBody>
      </p:sp>
      <p:sp>
        <p:nvSpPr>
          <p:cNvPr id="4" name="Content Placeholder 3"/>
          <p:cNvSpPr>
            <a:spLocks noGrp="1"/>
          </p:cNvSpPr>
          <p:nvPr>
            <p:ph idx="1"/>
          </p:nvPr>
        </p:nvSpPr>
        <p:spPr/>
        <p:txBody>
          <a:bodyPr>
            <a:normAutofit fontScale="32500" lnSpcReduction="20000"/>
          </a:bodyPr>
          <a:lstStyle/>
          <a:p>
            <a:r>
              <a:rPr lang="en-US" sz="4500" dirty="0" smtClean="0"/>
              <a:t>Stata will produce design effects for you if you request </a:t>
            </a:r>
            <a:r>
              <a:rPr lang="en-US" sz="4500" b="1" dirty="0" smtClean="0"/>
              <a:t>estat effects </a:t>
            </a:r>
            <a:r>
              <a:rPr lang="en-US" sz="4500" dirty="0" smtClean="0"/>
              <a:t>post-estimation </a:t>
            </a:r>
          </a:p>
          <a:p>
            <a:r>
              <a:rPr lang="en-US" sz="4500" dirty="0" smtClean="0"/>
              <a:t>We have already used this command in previous examples but will spend a bit more time on this today</a:t>
            </a:r>
          </a:p>
          <a:p>
            <a:r>
              <a:rPr lang="en-US" sz="4500" dirty="0" smtClean="0"/>
              <a:t>This example uses </a:t>
            </a:r>
            <a:r>
              <a:rPr lang="en-US" sz="4500" b="1" dirty="0" smtClean="0"/>
              <a:t>svy: mean </a:t>
            </a:r>
            <a:r>
              <a:rPr lang="en-US" sz="4500" dirty="0" smtClean="0"/>
              <a:t>with hours spent on math homework per day</a:t>
            </a:r>
          </a:p>
          <a:p>
            <a:endParaRPr lang="en-US" sz="4500" dirty="0" smtClean="0"/>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 svy: mean hm_math  </a:t>
            </a:r>
          </a:p>
          <a:p>
            <a:pPr marL="0" indent="0">
              <a:buNone/>
            </a:pPr>
            <a:r>
              <a:rPr lang="en-US" dirty="0">
                <a:latin typeface="Lucida Console" panose="020B0609040504020204" pitchFamily="49" charset="0"/>
              </a:rPr>
              <a:t>(running mean on estimation sample)</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Survey: Mean estimation</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Number of strata =       7        Number of obs   =      1,700</a:t>
            </a:r>
          </a:p>
          <a:p>
            <a:pPr marL="0" indent="0">
              <a:buNone/>
            </a:pPr>
            <a:r>
              <a:rPr lang="en-US" dirty="0">
                <a:latin typeface="Lucida Console" panose="020B0609040504020204" pitchFamily="49" charset="0"/>
              </a:rPr>
              <a:t>Number of PSUs   =      38        Population size = 58,410.343</a:t>
            </a:r>
          </a:p>
          <a:p>
            <a:pPr marL="0" indent="0">
              <a:buNone/>
            </a:pPr>
            <a:r>
              <a:rPr lang="en-US" dirty="0">
                <a:latin typeface="Lucida Console" panose="020B0609040504020204" pitchFamily="49" charset="0"/>
              </a:rPr>
              <a:t>                                  Design df       =         31</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a:t>
            </a:r>
          </a:p>
          <a:p>
            <a:pPr marL="0" indent="0">
              <a:buNone/>
            </a:pPr>
            <a:r>
              <a:rPr lang="en-US" dirty="0">
                <a:latin typeface="Lucida Console" panose="020B0609040504020204" pitchFamily="49" charset="0"/>
              </a:rPr>
              <a:t>             |             Linearized</a:t>
            </a:r>
          </a:p>
          <a:p>
            <a:pPr marL="0" indent="0">
              <a:buNone/>
            </a:pPr>
            <a:r>
              <a:rPr lang="en-US" dirty="0">
                <a:latin typeface="Lucida Console" panose="020B0609040504020204" pitchFamily="49" charset="0"/>
              </a:rPr>
              <a:t>             |       Mean   Std. Err.     [95% Conf. Interval]</a:t>
            </a:r>
          </a:p>
          <a:p>
            <a:pPr marL="0" indent="0">
              <a:buNone/>
            </a:pPr>
            <a:r>
              <a:rPr lang="en-US" dirty="0">
                <a:latin typeface="Lucida Console" panose="020B0609040504020204" pitchFamily="49" charset="0"/>
              </a:rPr>
              <a:t>-------------+------------------------------------------------</a:t>
            </a:r>
          </a:p>
          <a:p>
            <a:pPr marL="0" indent="0">
              <a:buNone/>
            </a:pPr>
            <a:r>
              <a:rPr lang="en-US" dirty="0">
                <a:latin typeface="Lucida Console" panose="020B0609040504020204" pitchFamily="49" charset="0"/>
              </a:rPr>
              <a:t>     hm_math |   1.270863   .0637171      1.140911    1.400815</a:t>
            </a:r>
          </a:p>
          <a:p>
            <a:pPr marL="0" indent="0">
              <a:buNone/>
            </a:pPr>
            <a:r>
              <a:rPr lang="en-US" dirty="0">
                <a:latin typeface="Lucida Console" panose="020B0609040504020204" pitchFamily="49" charset="0"/>
              </a:rPr>
              <a:t>--------------------------------------------------------------</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 estat effects </a:t>
            </a:r>
          </a:p>
          <a:p>
            <a:pPr marL="0" indent="0">
              <a:buNone/>
            </a:pPr>
            <a:endParaRPr lang="en-US" dirty="0">
              <a:latin typeface="Lucida Console" panose="020B0609040504020204" pitchFamily="49" charset="0"/>
            </a:endParaRPr>
          </a:p>
          <a:p>
            <a:pPr marL="0" indent="0">
              <a:buNone/>
            </a:pPr>
            <a:r>
              <a:rPr lang="en-US" dirty="0">
                <a:latin typeface="Lucida Console" panose="020B0609040504020204" pitchFamily="49" charset="0"/>
              </a:rPr>
              <a:t>----------------------------------------------------------</a:t>
            </a:r>
          </a:p>
          <a:p>
            <a:pPr marL="0" indent="0">
              <a:buNone/>
            </a:pPr>
            <a:r>
              <a:rPr lang="en-US" dirty="0">
                <a:latin typeface="Lucida Console" panose="020B0609040504020204" pitchFamily="49" charset="0"/>
              </a:rPr>
              <a:t>             |             Linearized</a:t>
            </a:r>
          </a:p>
          <a:p>
            <a:pPr marL="0" indent="0">
              <a:buNone/>
            </a:pPr>
            <a:r>
              <a:rPr lang="en-US" dirty="0">
                <a:latin typeface="Lucida Console" panose="020B0609040504020204" pitchFamily="49" charset="0"/>
              </a:rPr>
              <a:t>             |       Mean   Std. Err.       DEFF      DEFT</a:t>
            </a:r>
          </a:p>
          <a:p>
            <a:pPr marL="0" indent="0">
              <a:buNone/>
            </a:pPr>
            <a:r>
              <a:rPr lang="en-US" dirty="0">
                <a:latin typeface="Lucida Console" panose="020B0609040504020204" pitchFamily="49" charset="0"/>
              </a:rPr>
              <a:t>-------------+--------------------------------------------</a:t>
            </a:r>
          </a:p>
          <a:p>
            <a:pPr marL="0" indent="0">
              <a:buNone/>
            </a:pPr>
            <a:r>
              <a:rPr lang="en-US" dirty="0">
                <a:latin typeface="Lucida Console" panose="020B0609040504020204" pitchFamily="49" charset="0"/>
              </a:rPr>
              <a:t>     hm_math |   1.270863   .0637171     3.42483    1.8235</a:t>
            </a:r>
          </a:p>
          <a:p>
            <a:pPr marL="0" indent="0">
              <a:buNone/>
            </a:pPr>
            <a:r>
              <a:rPr lang="en-US" dirty="0">
                <a:latin typeface="Lucida Console" panose="020B0609040504020204" pitchFamily="49" charset="0"/>
              </a:rPr>
              <a:t>----------------------------------------------------------</a:t>
            </a:r>
          </a:p>
          <a:p>
            <a:pPr marL="0" indent="0">
              <a:buNone/>
            </a:pPr>
            <a:r>
              <a:rPr lang="en-US" dirty="0">
                <a:latin typeface="Lucida Console" panose="020B0609040504020204" pitchFamily="49" charset="0"/>
              </a:rPr>
              <a:t>Note: Weights must represent population totals for deff to</a:t>
            </a:r>
          </a:p>
          <a:p>
            <a:pPr marL="0" indent="0">
              <a:buNone/>
            </a:pPr>
            <a:r>
              <a:rPr lang="en-US" dirty="0">
                <a:latin typeface="Lucida Console" panose="020B0609040504020204" pitchFamily="49" charset="0"/>
              </a:rPr>
              <a:t>      be correct when using an FPC; however, deft is</a:t>
            </a:r>
          </a:p>
          <a:p>
            <a:pPr marL="0" indent="0">
              <a:buNone/>
            </a:pPr>
            <a:r>
              <a:rPr lang="en-US" dirty="0">
                <a:latin typeface="Lucida Console" panose="020B0609040504020204" pitchFamily="49" charset="0"/>
              </a:rPr>
              <a:t>      invariant to the scale of weights.</a:t>
            </a:r>
          </a:p>
          <a:p>
            <a:pPr marL="0" indent="0">
              <a:buNone/>
            </a:pPr>
            <a:endParaRPr lang="en-US" dirty="0">
              <a:latin typeface="Lucida Console" panose="020B0609040504020204" pitchFamily="49" charset="0"/>
            </a:endParaRPr>
          </a:p>
        </p:txBody>
      </p:sp>
      <p:sp>
        <p:nvSpPr>
          <p:cNvPr id="2" name="Slide Number Placeholder 1"/>
          <p:cNvSpPr>
            <a:spLocks noGrp="1"/>
          </p:cNvSpPr>
          <p:nvPr>
            <p:ph type="sldNum" sz="quarter" idx="12"/>
          </p:nvPr>
        </p:nvSpPr>
        <p:spPr/>
        <p:txBody>
          <a:bodyPr/>
          <a:lstStyle/>
          <a:p>
            <a:fld id="{F6BB3010-48F5-458F-94C3-3B1F44C20A93}" type="slidenum">
              <a:rPr lang="en-US" smtClean="0"/>
              <a:t>58</a:t>
            </a:fld>
            <a:endParaRPr lang="en-US"/>
          </a:p>
        </p:txBody>
      </p:sp>
    </p:spTree>
    <p:extLst>
      <p:ext uri="{BB962C8B-B14F-4D97-AF65-F5344CB8AC3E}">
        <p14:creationId xmlns:p14="http://schemas.microsoft.com/office/powerpoint/2010/main" val="1092611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Effects for svy: proportion</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r>
              <a:rPr lang="en-US" sz="1600" dirty="0" smtClean="0"/>
              <a:t>This example uses </a:t>
            </a:r>
            <a:r>
              <a:rPr lang="en-US" sz="1600" b="1" dirty="0" smtClean="0"/>
              <a:t>svy: proportion </a:t>
            </a:r>
            <a:r>
              <a:rPr lang="en-US" sz="1600" dirty="0" smtClean="0"/>
              <a:t>with gender followed by </a:t>
            </a:r>
            <a:r>
              <a:rPr lang="en-US" sz="1600" b="1" dirty="0" smtClean="0"/>
              <a:t>estat effects</a:t>
            </a:r>
          </a:p>
          <a:p>
            <a:pPr marL="0" indent="0">
              <a:buNone/>
            </a:pPr>
            <a:endParaRPr lang="en-US" sz="1600" dirty="0" smtClean="0"/>
          </a:p>
          <a:p>
            <a:pPr marL="0" indent="0">
              <a:buNone/>
            </a:pPr>
            <a:r>
              <a:rPr lang="en-US" sz="800" dirty="0">
                <a:latin typeface="Lucida Console" panose="020B0609040504020204" pitchFamily="49" charset="0"/>
              </a:rPr>
              <a:t>. svy: prop gender</a:t>
            </a:r>
          </a:p>
          <a:p>
            <a:pPr marL="0" indent="0">
              <a:buNone/>
            </a:pPr>
            <a:r>
              <a:rPr lang="en-US" sz="800" dirty="0">
                <a:latin typeface="Lucida Console" panose="020B0609040504020204" pitchFamily="49" charset="0"/>
              </a:rPr>
              <a:t>(running proportion on estimation sample)</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Survey: Proportion estimation</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Number of strata =       7        Number of obs   =      1,794</a:t>
            </a:r>
          </a:p>
          <a:p>
            <a:pPr marL="0" indent="0">
              <a:buNone/>
            </a:pPr>
            <a:r>
              <a:rPr lang="en-US" sz="800" dirty="0">
                <a:latin typeface="Lucida Console" panose="020B0609040504020204" pitchFamily="49" charset="0"/>
              </a:rPr>
              <a:t>Number of PSUs   =      38        Population size = 61,745.033</a:t>
            </a:r>
          </a:p>
          <a:p>
            <a:pPr marL="0" indent="0">
              <a:buNone/>
            </a:pPr>
            <a:r>
              <a:rPr lang="en-US" sz="800" dirty="0">
                <a:latin typeface="Lucida Console" panose="020B0609040504020204" pitchFamily="49" charset="0"/>
              </a:rPr>
              <a:t>                                  Design df       =         31</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             Linearized</a:t>
            </a:r>
          </a:p>
          <a:p>
            <a:pPr marL="0" indent="0">
              <a:buNone/>
            </a:pPr>
            <a:r>
              <a:rPr lang="en-US" sz="800" dirty="0">
                <a:latin typeface="Lucida Console" panose="020B0609040504020204" pitchFamily="49" charset="0"/>
              </a:rPr>
              <a:t>             | Proportion   Std. Err.     [95% Conf. Interval]</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gender       |</a:t>
            </a:r>
          </a:p>
          <a:p>
            <a:pPr marL="0" indent="0">
              <a:buNone/>
            </a:pPr>
            <a:r>
              <a:rPr lang="en-US" sz="800" dirty="0">
                <a:latin typeface="Lucida Console" panose="020B0609040504020204" pitchFamily="49" charset="0"/>
              </a:rPr>
              <a:t>        Male |   .5059882   .0297401      .4455414    .5662605</a:t>
            </a:r>
          </a:p>
          <a:p>
            <a:pPr marL="0" indent="0">
              <a:buNone/>
            </a:pPr>
            <a:r>
              <a:rPr lang="en-US" sz="800" dirty="0">
                <a:latin typeface="Lucida Console" panose="020B0609040504020204" pitchFamily="49" charset="0"/>
              </a:rPr>
              <a:t>      Female |   .4940118   .0297401      .4337395    .5544586</a:t>
            </a:r>
          </a:p>
          <a:p>
            <a:pPr marL="0" indent="0">
              <a:buNone/>
            </a:pPr>
            <a:r>
              <a:rPr lang="en-US" sz="800" dirty="0">
                <a:latin typeface="Lucida Console" panose="020B0609040504020204" pitchFamily="49" charset="0"/>
              </a:rPr>
              <a:t>--------------------------------------------------------------</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estat effects </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             Linearized</a:t>
            </a:r>
          </a:p>
          <a:p>
            <a:pPr marL="0" indent="0">
              <a:buNone/>
            </a:pPr>
            <a:r>
              <a:rPr lang="en-US" sz="800" dirty="0">
                <a:latin typeface="Lucida Console" panose="020B0609040504020204" pitchFamily="49" charset="0"/>
              </a:rPr>
              <a:t>             | Proportion   Std. Err.       DEFF      DEFT</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gender       |</a:t>
            </a:r>
          </a:p>
          <a:p>
            <a:pPr marL="0" indent="0">
              <a:buNone/>
            </a:pPr>
            <a:r>
              <a:rPr lang="en-US" sz="800" dirty="0">
                <a:latin typeface="Lucida Console" panose="020B0609040504020204" pitchFamily="49" charset="0"/>
              </a:rPr>
              <a:t>        Male |   .5059882   .0297401      6.5342    2.5188</a:t>
            </a:r>
          </a:p>
          <a:p>
            <a:pPr marL="0" indent="0">
              <a:buNone/>
            </a:pPr>
            <a:r>
              <a:rPr lang="en-US" sz="800" dirty="0">
                <a:latin typeface="Lucida Console" panose="020B0609040504020204" pitchFamily="49" charset="0"/>
              </a:rPr>
              <a:t>      Female |   .4940118   .0297401      6.5342    2.5188</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Note: Weights must represent population totals for deff to</a:t>
            </a:r>
          </a:p>
          <a:p>
            <a:pPr marL="0" indent="0">
              <a:buNone/>
            </a:pPr>
            <a:r>
              <a:rPr lang="en-US" sz="800" dirty="0">
                <a:latin typeface="Lucida Console" panose="020B0609040504020204" pitchFamily="49" charset="0"/>
              </a:rPr>
              <a:t>      be correct when using an FPC; however, deft is</a:t>
            </a:r>
          </a:p>
          <a:p>
            <a:pPr marL="0" indent="0">
              <a:buNone/>
            </a:pPr>
            <a:r>
              <a:rPr lang="en-US" sz="800" dirty="0">
                <a:latin typeface="Lucida Console" panose="020B0609040504020204" pitchFamily="49" charset="0"/>
              </a:rPr>
              <a:t>      invariant to the scale of weights.</a:t>
            </a:r>
          </a:p>
          <a:p>
            <a:pPr marL="0" indent="0">
              <a:buNone/>
            </a:pPr>
            <a:endParaRPr lang="en-US" sz="800" dirty="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59</a:t>
            </a:fld>
            <a:endParaRPr lang="en-US"/>
          </a:p>
        </p:txBody>
      </p:sp>
    </p:spTree>
    <p:extLst>
      <p:ext uri="{BB962C8B-B14F-4D97-AF65-F5344CB8AC3E}">
        <p14:creationId xmlns:p14="http://schemas.microsoft.com/office/powerpoint/2010/main" val="1788801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Lab Sessions	</a:t>
            </a:r>
            <a:endParaRPr lang="en-US" dirty="0"/>
          </a:p>
        </p:txBody>
      </p:sp>
      <p:sp>
        <p:nvSpPr>
          <p:cNvPr id="3" name="Content Placeholder 2"/>
          <p:cNvSpPr>
            <a:spLocks noGrp="1"/>
          </p:cNvSpPr>
          <p:nvPr>
            <p:ph idx="1"/>
          </p:nvPr>
        </p:nvSpPr>
        <p:spPr/>
        <p:txBody>
          <a:bodyPr>
            <a:normAutofit/>
          </a:bodyPr>
          <a:lstStyle/>
          <a:p>
            <a:r>
              <a:rPr lang="en-US" dirty="0" smtClean="0"/>
              <a:t>This presentation includes lecture slides for the four computing lab sessions, October 10-13, 2016 </a:t>
            </a:r>
          </a:p>
          <a:p>
            <a:r>
              <a:rPr lang="en-US" dirty="0" smtClean="0"/>
              <a:t>Computing lab slides present Stata code and results along with explanation, we will work through the materials together in the lab sessions and discuss code/results together</a:t>
            </a:r>
          </a:p>
          <a:p>
            <a:r>
              <a:rPr lang="en-US" dirty="0" smtClean="0"/>
              <a:t>We will also provide </a:t>
            </a:r>
            <a:r>
              <a:rPr lang="en-US" dirty="0"/>
              <a:t>a Stata </a:t>
            </a:r>
            <a:r>
              <a:rPr lang="en-US" dirty="0" smtClean="0"/>
              <a:t>“.do</a:t>
            </a:r>
            <a:r>
              <a:rPr lang="en-US" dirty="0"/>
              <a:t>” file for you to use as a starting point </a:t>
            </a:r>
            <a:r>
              <a:rPr lang="en-US" dirty="0" smtClean="0"/>
              <a:t>for our labs along with Stata format data sets </a:t>
            </a:r>
          </a:p>
          <a:p>
            <a:r>
              <a:rPr lang="en-US" dirty="0" smtClean="0"/>
              <a:t>Each computing lab will include in-lab exercises done under supervision of the instructors, use the .do file provided to complete the exercises </a:t>
            </a:r>
          </a:p>
          <a:p>
            <a:r>
              <a:rPr lang="en-US" dirty="0" smtClean="0"/>
              <a:t>Our goal is not to teach you how to use Stata but rather to provide enough background to analyze complex sample survey data correctly using Stata and help you generalize to your software of choice: SPSS, SAS, R, IVEware, Mplus, Wesvar, etc. </a:t>
            </a:r>
          </a:p>
          <a:p>
            <a:endParaRPr lang="en-US" dirty="0" smtClean="0"/>
          </a:p>
        </p:txBody>
      </p:sp>
      <p:sp>
        <p:nvSpPr>
          <p:cNvPr id="4" name="Slide Number Placeholder 3"/>
          <p:cNvSpPr>
            <a:spLocks noGrp="1"/>
          </p:cNvSpPr>
          <p:nvPr>
            <p:ph type="sldNum" sz="quarter" idx="12"/>
          </p:nvPr>
        </p:nvSpPr>
        <p:spPr/>
        <p:txBody>
          <a:bodyPr/>
          <a:lstStyle/>
          <a:p>
            <a:fld id="{F6BB3010-48F5-458F-94C3-3B1F44C20A93}" type="slidenum">
              <a:rPr lang="en-US" smtClean="0"/>
              <a:t>6</a:t>
            </a:fld>
            <a:endParaRPr lang="en-US"/>
          </a:p>
        </p:txBody>
      </p:sp>
    </p:spTree>
    <p:extLst>
      <p:ext uri="{BB962C8B-B14F-4D97-AF65-F5344CB8AC3E}">
        <p14:creationId xmlns:p14="http://schemas.microsoft.com/office/powerpoint/2010/main" val="8712163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Effects for svy: logistic </a:t>
            </a:r>
            <a:endParaRPr lang="en-US" dirty="0"/>
          </a:p>
        </p:txBody>
      </p:sp>
      <p:sp>
        <p:nvSpPr>
          <p:cNvPr id="3" name="Content Placeholder 2"/>
          <p:cNvSpPr>
            <a:spLocks noGrp="1"/>
          </p:cNvSpPr>
          <p:nvPr>
            <p:ph idx="1"/>
          </p:nvPr>
        </p:nvSpPr>
        <p:spPr>
          <a:xfrm>
            <a:off x="457200" y="1219200"/>
            <a:ext cx="8229600" cy="4906963"/>
          </a:xfrm>
        </p:spPr>
        <p:txBody>
          <a:bodyPr>
            <a:noAutofit/>
          </a:bodyPr>
          <a:lstStyle/>
          <a:p>
            <a:r>
              <a:rPr lang="en-US" sz="1600" dirty="0" smtClean="0"/>
              <a:t>This example uses </a:t>
            </a:r>
            <a:r>
              <a:rPr lang="en-US" sz="1600" b="1" dirty="0" smtClean="0"/>
              <a:t>svy: logistic </a:t>
            </a:r>
            <a:r>
              <a:rPr lang="en-US" sz="1600" dirty="0" smtClean="0"/>
              <a:t>followed by </a:t>
            </a:r>
            <a:r>
              <a:rPr lang="en-US" sz="1600" b="1" dirty="0" smtClean="0"/>
              <a:t>estat effects:</a:t>
            </a:r>
          </a:p>
          <a:p>
            <a:pPr marL="0" indent="0">
              <a:buNone/>
            </a:pPr>
            <a:r>
              <a:rPr lang="en-US" sz="700" dirty="0" smtClean="0">
                <a:latin typeface="Lucida Console" panose="020B0609040504020204" pitchFamily="49" charset="0"/>
              </a:rPr>
              <a:t>svy</a:t>
            </a:r>
            <a:r>
              <a:rPr lang="en-US" sz="700" dirty="0">
                <a:latin typeface="Lucida Console" panose="020B0609040504020204" pitchFamily="49" charset="0"/>
              </a:rPr>
              <a:t>: logistic  heldback i.gender i.grade    </a:t>
            </a:r>
          </a:p>
          <a:p>
            <a:pPr marL="0" indent="0">
              <a:buNone/>
            </a:pPr>
            <a:r>
              <a:rPr lang="en-US" sz="700" dirty="0">
                <a:latin typeface="Lucida Console" panose="020B0609040504020204" pitchFamily="49" charset="0"/>
              </a:rPr>
              <a:t>(running logistic on estimation sample)</a:t>
            </a:r>
          </a:p>
          <a:p>
            <a:pPr marL="0" indent="0">
              <a:buNone/>
            </a:pPr>
            <a:r>
              <a:rPr lang="en-US" sz="700" dirty="0" smtClean="0">
                <a:latin typeface="Lucida Console" panose="020B0609040504020204" pitchFamily="49" charset="0"/>
              </a:rPr>
              <a:t>Survey</a:t>
            </a:r>
            <a:r>
              <a:rPr lang="en-US" sz="700" dirty="0">
                <a:latin typeface="Lucida Console" panose="020B0609040504020204" pitchFamily="49" charset="0"/>
              </a:rPr>
              <a:t>: Logistic regression</a:t>
            </a:r>
          </a:p>
          <a:p>
            <a:pPr marL="0" indent="0">
              <a:buNone/>
            </a:pPr>
            <a:r>
              <a:rPr lang="en-US" sz="700" dirty="0" smtClean="0">
                <a:latin typeface="Lucida Console" panose="020B0609040504020204" pitchFamily="49" charset="0"/>
              </a:rPr>
              <a:t>Number </a:t>
            </a:r>
            <a:r>
              <a:rPr lang="en-US" sz="700" dirty="0">
                <a:latin typeface="Lucida Console" panose="020B0609040504020204" pitchFamily="49" charset="0"/>
              </a:rPr>
              <a:t>of strata   =         7                  Number of obs     =      1,733</a:t>
            </a:r>
          </a:p>
          <a:p>
            <a:pPr marL="0" indent="0">
              <a:buNone/>
            </a:pPr>
            <a:r>
              <a:rPr lang="en-US" sz="700" dirty="0">
                <a:latin typeface="Lucida Console" panose="020B0609040504020204" pitchFamily="49" charset="0"/>
              </a:rPr>
              <a:t>Number of PSUs     =        38                  Population size   = 59,554.192</a:t>
            </a:r>
          </a:p>
          <a:p>
            <a:pPr marL="0" indent="0">
              <a:buNone/>
            </a:pPr>
            <a:r>
              <a:rPr lang="en-US" sz="700" dirty="0">
                <a:latin typeface="Lucida Console" panose="020B0609040504020204" pitchFamily="49" charset="0"/>
              </a:rPr>
              <a:t>                                                Design df         =         31</a:t>
            </a:r>
          </a:p>
          <a:p>
            <a:pPr marL="0" indent="0">
              <a:buNone/>
            </a:pPr>
            <a:r>
              <a:rPr lang="en-US" sz="700" dirty="0">
                <a:latin typeface="Lucida Console" panose="020B0609040504020204" pitchFamily="49" charset="0"/>
              </a:rPr>
              <a:t>                                                F(   4,     28)   =       1.30</a:t>
            </a:r>
          </a:p>
          <a:p>
            <a:pPr marL="0" indent="0">
              <a:buNone/>
            </a:pPr>
            <a:r>
              <a:rPr lang="en-US" sz="700" dirty="0">
                <a:latin typeface="Lucida Console" panose="020B0609040504020204" pitchFamily="49" charset="0"/>
              </a:rPr>
              <a:t>                                                Prob &gt; F          =     0.2938</a:t>
            </a:r>
          </a:p>
          <a:p>
            <a:pPr marL="0" indent="0">
              <a:buNone/>
            </a:pPr>
            <a:r>
              <a:rPr lang="en-US" sz="700" dirty="0" smtClean="0">
                <a:latin typeface="Lucida Console" panose="020B0609040504020204" pitchFamily="49" charset="0"/>
              </a:rPr>
              <a:t>------------------------------------------------------------------------------</a:t>
            </a: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             |             Linearized</a:t>
            </a:r>
          </a:p>
          <a:p>
            <a:pPr marL="0" indent="0">
              <a:buNone/>
            </a:pPr>
            <a:r>
              <a:rPr lang="en-US" sz="700" dirty="0">
                <a:latin typeface="Lucida Console" panose="020B0609040504020204" pitchFamily="49" charset="0"/>
              </a:rPr>
              <a:t>    heldback | Odds Ratio   Std. Err.      t    P&gt;|t|     [95% Conf. Interval]</a:t>
            </a: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      gender |</a:t>
            </a:r>
          </a:p>
          <a:p>
            <a:pPr marL="0" indent="0">
              <a:buNone/>
            </a:pPr>
            <a:r>
              <a:rPr lang="en-US" sz="700" dirty="0">
                <a:latin typeface="Lucida Console" panose="020B0609040504020204" pitchFamily="49" charset="0"/>
              </a:rPr>
              <a:t>     Female  |      .7103   .2574368    -0.94   0.353     .3391691    1.487536</a:t>
            </a:r>
          </a:p>
          <a:p>
            <a:pPr marL="0" indent="0">
              <a:buNone/>
            </a:pPr>
            <a:r>
              <a:rPr lang="en-US" sz="700" dirty="0">
                <a:latin typeface="Lucida Console" panose="020B0609040504020204" pitchFamily="49" charset="0"/>
              </a:rPr>
              <a:t>             |</a:t>
            </a:r>
          </a:p>
          <a:p>
            <a:pPr marL="0" indent="0">
              <a:buNone/>
            </a:pPr>
            <a:r>
              <a:rPr lang="en-US" sz="700" dirty="0">
                <a:latin typeface="Lucida Console" panose="020B0609040504020204" pitchFamily="49" charset="0"/>
              </a:rPr>
              <a:t>       grade |</a:t>
            </a:r>
          </a:p>
          <a:p>
            <a:pPr marL="0" indent="0">
              <a:buNone/>
            </a:pPr>
            <a:r>
              <a:rPr lang="en-US" sz="700" dirty="0">
                <a:latin typeface="Lucida Console" panose="020B0609040504020204" pitchFamily="49" charset="0"/>
              </a:rPr>
              <a:t>          9  |   1.176553   .2405608     0.80   0.433     .7753704    1.785311</a:t>
            </a:r>
          </a:p>
          <a:p>
            <a:pPr marL="0" indent="0">
              <a:buNone/>
            </a:pPr>
            <a:r>
              <a:rPr lang="en-US" sz="700" dirty="0">
                <a:latin typeface="Lucida Console" panose="020B0609040504020204" pitchFamily="49" charset="0"/>
              </a:rPr>
              <a:t>         11  |   1.284269   .6264919     0.51   0.612     .4748644    3.473299</a:t>
            </a:r>
          </a:p>
          <a:p>
            <a:pPr marL="0" indent="0">
              <a:buNone/>
            </a:pPr>
            <a:r>
              <a:rPr lang="en-US" sz="700" dirty="0">
                <a:latin typeface="Lucida Console" panose="020B0609040504020204" pitchFamily="49" charset="0"/>
              </a:rPr>
              <a:t>         12  |    2.29409   .9274176     2.05   0.048     1.005852    5.232231</a:t>
            </a:r>
          </a:p>
          <a:p>
            <a:pPr marL="0" indent="0">
              <a:buNone/>
            </a:pPr>
            <a:r>
              <a:rPr lang="en-US" sz="700" dirty="0">
                <a:latin typeface="Lucida Console" panose="020B0609040504020204" pitchFamily="49" charset="0"/>
              </a:rPr>
              <a:t>             |</a:t>
            </a:r>
          </a:p>
          <a:p>
            <a:pPr marL="0" indent="0">
              <a:buNone/>
            </a:pPr>
            <a:r>
              <a:rPr lang="en-US" sz="700" dirty="0">
                <a:latin typeface="Lucida Console" panose="020B0609040504020204" pitchFamily="49" charset="0"/>
              </a:rPr>
              <a:t>       _cons |   .0915912    .023934    -9.15   0.000     .0537522    .1560671</a:t>
            </a:r>
          </a:p>
          <a:p>
            <a:pPr marL="0" indent="0">
              <a:buNone/>
            </a:pPr>
            <a:r>
              <a:rPr lang="en-US" sz="700" dirty="0">
                <a:latin typeface="Lucida Console" panose="020B0609040504020204" pitchFamily="49" charset="0"/>
              </a:rPr>
              <a:t>------------------------------------------------------------------------------</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 estat effects </a:t>
            </a:r>
          </a:p>
          <a:p>
            <a:pPr marL="0" indent="0">
              <a:buNone/>
            </a:pPr>
            <a:r>
              <a:rPr lang="en-US" sz="700" dirty="0" smtClean="0">
                <a:latin typeface="Lucida Console" panose="020B0609040504020204" pitchFamily="49" charset="0"/>
              </a:rPr>
              <a:t>----------------------------------------------------------</a:t>
            </a: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             |             Linearized</a:t>
            </a:r>
          </a:p>
          <a:p>
            <a:pPr marL="0" indent="0">
              <a:buNone/>
            </a:pPr>
            <a:r>
              <a:rPr lang="en-US" sz="700" dirty="0">
                <a:latin typeface="Lucida Console" panose="020B0609040504020204" pitchFamily="49" charset="0"/>
              </a:rPr>
              <a:t>    heldback |      Coef.   Std. Err.       DEFF      DEFT</a:t>
            </a: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      gender |</a:t>
            </a:r>
          </a:p>
          <a:p>
            <a:pPr marL="0" indent="0">
              <a:buNone/>
            </a:pPr>
            <a:r>
              <a:rPr lang="en-US" sz="700" dirty="0">
                <a:latin typeface="Lucida Console" panose="020B0609040504020204" pitchFamily="49" charset="0"/>
              </a:rPr>
              <a:t>     Female  |  -.3420678   .3624339     4.96984   2.19664</a:t>
            </a:r>
          </a:p>
          <a:p>
            <a:pPr marL="0" indent="0">
              <a:buNone/>
            </a:pPr>
            <a:r>
              <a:rPr lang="en-US" sz="700" dirty="0">
                <a:latin typeface="Lucida Console" panose="020B0609040504020204" pitchFamily="49" charset="0"/>
              </a:rPr>
              <a:t>             |</a:t>
            </a:r>
          </a:p>
          <a:p>
            <a:pPr marL="0" indent="0">
              <a:buNone/>
            </a:pPr>
            <a:r>
              <a:rPr lang="en-US" sz="700" dirty="0">
                <a:latin typeface="Lucida Console" panose="020B0609040504020204" pitchFamily="49" charset="0"/>
              </a:rPr>
              <a:t>       grade |</a:t>
            </a:r>
          </a:p>
          <a:p>
            <a:pPr marL="0" indent="0">
              <a:buNone/>
            </a:pPr>
            <a:r>
              <a:rPr lang="en-US" sz="700" dirty="0">
                <a:latin typeface="Lucida Console" panose="020B0609040504020204" pitchFamily="49" charset="0"/>
              </a:rPr>
              <a:t>          9  |   .1625893   .2044623     .749347    .85296</a:t>
            </a:r>
          </a:p>
          <a:p>
            <a:pPr marL="0" indent="0">
              <a:buNone/>
            </a:pPr>
            <a:r>
              <a:rPr lang="en-US" sz="700" dirty="0">
                <a:latin typeface="Lucida Console" panose="020B0609040504020204" pitchFamily="49" charset="0"/>
              </a:rPr>
              <a:t>         11  |   .2501894     .48782     3.92169    1.9513</a:t>
            </a:r>
          </a:p>
          <a:p>
            <a:pPr marL="0" indent="0">
              <a:buNone/>
            </a:pPr>
            <a:r>
              <a:rPr lang="en-US" sz="700" dirty="0">
                <a:latin typeface="Lucida Console" panose="020B0609040504020204" pitchFamily="49" charset="0"/>
              </a:rPr>
              <a:t>         12  |   .8303364   .4042637     3.27195   1.78234</a:t>
            </a:r>
          </a:p>
          <a:p>
            <a:pPr marL="0" indent="0">
              <a:buNone/>
            </a:pPr>
            <a:r>
              <a:rPr lang="en-US" sz="700" dirty="0">
                <a:latin typeface="Lucida Console" panose="020B0609040504020204" pitchFamily="49" charset="0"/>
              </a:rPr>
              <a:t>             |</a:t>
            </a:r>
          </a:p>
          <a:p>
            <a:pPr marL="0" indent="0">
              <a:buNone/>
            </a:pPr>
            <a:r>
              <a:rPr lang="en-US" sz="700" dirty="0">
                <a:latin typeface="Lucida Console" panose="020B0609040504020204" pitchFamily="49" charset="0"/>
              </a:rPr>
              <a:t>       _cons |   -2.39042   .2613128     2.09422   1.42593</a:t>
            </a: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Note: Weights must represent population totals for deff to</a:t>
            </a:r>
          </a:p>
          <a:p>
            <a:pPr marL="0" indent="0">
              <a:buNone/>
            </a:pPr>
            <a:r>
              <a:rPr lang="en-US" sz="700" dirty="0">
                <a:latin typeface="Lucida Console" panose="020B0609040504020204" pitchFamily="49" charset="0"/>
              </a:rPr>
              <a:t>      be correct when using an FPC; however, deft is</a:t>
            </a:r>
          </a:p>
          <a:p>
            <a:pPr marL="0" indent="0">
              <a:buNone/>
            </a:pPr>
            <a:r>
              <a:rPr lang="en-US" sz="700" dirty="0">
                <a:latin typeface="Lucida Console" panose="020B0609040504020204" pitchFamily="49" charset="0"/>
              </a:rPr>
              <a:t>      invariant to the scale of weights</a:t>
            </a:r>
            <a:r>
              <a:rPr lang="en-US" sz="700" dirty="0" smtClean="0">
                <a:latin typeface="Lucida Console" panose="020B0609040504020204" pitchFamily="49" charset="0"/>
              </a:rPr>
              <a:t>.</a:t>
            </a:r>
          </a:p>
          <a:p>
            <a:pPr marL="0" indent="0">
              <a:buNone/>
            </a:pPr>
            <a:endParaRPr lang="en-US" sz="700" dirty="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60</a:t>
            </a:fld>
            <a:endParaRPr lang="en-US"/>
          </a:p>
        </p:txBody>
      </p:sp>
    </p:spTree>
    <p:extLst>
      <p:ext uri="{BB962C8B-B14F-4D97-AF65-F5344CB8AC3E}">
        <p14:creationId xmlns:p14="http://schemas.microsoft.com/office/powerpoint/2010/main" val="56077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Multiple Imputation of Missing Data</a:t>
            </a:r>
            <a:endParaRPr lang="en-US" dirty="0"/>
          </a:p>
        </p:txBody>
      </p:sp>
      <p:sp>
        <p:nvSpPr>
          <p:cNvPr id="2" name="Slide Number Placeholder 1"/>
          <p:cNvSpPr>
            <a:spLocks noGrp="1"/>
          </p:cNvSpPr>
          <p:nvPr>
            <p:ph type="sldNum" sz="quarter" idx="12"/>
          </p:nvPr>
        </p:nvSpPr>
        <p:spPr/>
        <p:txBody>
          <a:bodyPr/>
          <a:lstStyle/>
          <a:p>
            <a:fld id="{F6BB3010-48F5-458F-94C3-3B1F44C20A93}" type="slidenum">
              <a:rPr lang="en-US" smtClean="0"/>
              <a:t>61</a:t>
            </a:fld>
            <a:endParaRPr lang="en-US"/>
          </a:p>
        </p:txBody>
      </p:sp>
    </p:spTree>
    <p:extLst>
      <p:ext uri="{BB962C8B-B14F-4D97-AF65-F5344CB8AC3E}">
        <p14:creationId xmlns:p14="http://schemas.microsoft.com/office/powerpoint/2010/main" val="27805089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Data Subset with Missing Data on </a:t>
            </a:r>
            <a:br>
              <a:rPr lang="en-US" dirty="0" smtClean="0"/>
            </a:br>
            <a:r>
              <a:rPr lang="en-US" dirty="0" smtClean="0"/>
              <a:t>Q1, Q54, Gender, College, and Heldback Variables</a:t>
            </a:r>
            <a:endParaRPr lang="en-US" dirty="0"/>
          </a:p>
        </p:txBody>
      </p:sp>
      <p:sp>
        <p:nvSpPr>
          <p:cNvPr id="4" name="Content Placeholder 3"/>
          <p:cNvSpPr>
            <a:spLocks noGrp="1"/>
          </p:cNvSpPr>
          <p:nvPr>
            <p:ph idx="1"/>
          </p:nvPr>
        </p:nvSpPr>
        <p:spPr/>
        <p:txBody>
          <a:bodyPr>
            <a:normAutofit/>
          </a:bodyPr>
          <a:lstStyle/>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 multiple imputation use smaller data set for simplicity </a:t>
            </a:r>
          </a:p>
          <a:p>
            <a:pPr marL="0" indent="0">
              <a:buNone/>
            </a:pPr>
            <a:r>
              <a:rPr lang="en-US" sz="800" dirty="0">
                <a:latin typeface="Lucida Console" panose="020B0609040504020204" pitchFamily="49" charset="0"/>
              </a:rPr>
              <a:t>. use "p:\SESRI Training 2016\day4_subset_final.dta"  </a:t>
            </a:r>
          </a:p>
          <a:p>
            <a:pPr marL="0" indent="0">
              <a:buNone/>
            </a:pPr>
            <a:r>
              <a:rPr lang="en-US" sz="800" dirty="0" smtClean="0">
                <a:latin typeface="Lucida Console" panose="020B0609040504020204" pitchFamily="49" charset="0"/>
              </a:rPr>
              <a:t>. </a:t>
            </a:r>
            <a:r>
              <a:rPr lang="en-US" sz="800" dirty="0">
                <a:latin typeface="Lucida Console" panose="020B0609040504020204" pitchFamily="49" charset="0"/>
              </a:rPr>
              <a:t>summarize </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Variable |        Obs        Mean    Std. Dev.       Min        Max</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q1 |      </a:t>
            </a:r>
            <a:r>
              <a:rPr lang="en-US" sz="800" dirty="0">
                <a:solidFill>
                  <a:srgbClr val="FF0000"/>
                </a:solidFill>
                <a:latin typeface="Lucida Console" panose="020B0609040504020204" pitchFamily="49" charset="0"/>
              </a:rPr>
              <a:t>1,762</a:t>
            </a:r>
            <a:r>
              <a:rPr lang="en-US" sz="800" dirty="0">
                <a:latin typeface="Lucida Console" panose="020B0609040504020204" pitchFamily="49" charset="0"/>
              </a:rPr>
              <a:t>    1.625426    .4841502          1          2</a:t>
            </a:r>
          </a:p>
          <a:p>
            <a:pPr marL="0" indent="0">
              <a:buNone/>
            </a:pPr>
            <a:r>
              <a:rPr lang="en-US" sz="800" dirty="0">
                <a:latin typeface="Lucida Console" panose="020B0609040504020204" pitchFamily="49" charset="0"/>
              </a:rPr>
              <a:t>         q54 </a:t>
            </a:r>
            <a:r>
              <a:rPr lang="en-US" sz="800" dirty="0">
                <a:solidFill>
                  <a:srgbClr val="FF0000"/>
                </a:solidFill>
                <a:latin typeface="Lucida Console" panose="020B0609040504020204" pitchFamily="49" charset="0"/>
              </a:rPr>
              <a:t>|      1,595    </a:t>
            </a:r>
            <a:r>
              <a:rPr lang="en-US" sz="800" dirty="0">
                <a:latin typeface="Lucida Console" panose="020B0609040504020204" pitchFamily="49" charset="0"/>
              </a:rPr>
              <a:t>1.952978    .8732298          1          4</a:t>
            </a:r>
          </a:p>
          <a:p>
            <a:pPr marL="0" indent="0">
              <a:buNone/>
            </a:pPr>
            <a:r>
              <a:rPr lang="en-US" sz="800" dirty="0">
                <a:latin typeface="Lucida Console" panose="020B0609040504020204" pitchFamily="49" charset="0"/>
              </a:rPr>
              <a:t>         wgt |      1,803    34.38912    10.72349   16.75312   61.55546</a:t>
            </a:r>
          </a:p>
          <a:p>
            <a:pPr marL="0" indent="0">
              <a:buNone/>
            </a:pPr>
            <a:r>
              <a:rPr lang="en-US" sz="800" dirty="0">
                <a:latin typeface="Lucida Console" panose="020B0609040504020204" pitchFamily="49" charset="0"/>
              </a:rPr>
              <a:t>      gender |      </a:t>
            </a:r>
            <a:r>
              <a:rPr lang="en-US" sz="800" dirty="0">
                <a:solidFill>
                  <a:srgbClr val="FF0000"/>
                </a:solidFill>
                <a:latin typeface="Lucida Console" panose="020B0609040504020204" pitchFamily="49" charset="0"/>
              </a:rPr>
              <a:t>1,794  </a:t>
            </a:r>
            <a:r>
              <a:rPr lang="en-US" sz="800" dirty="0">
                <a:latin typeface="Lucida Console" panose="020B0609040504020204" pitchFamily="49" charset="0"/>
              </a:rPr>
              <a:t>  1.522297    .4996419          1          2</a:t>
            </a:r>
          </a:p>
          <a:p>
            <a:pPr marL="0" indent="0">
              <a:buNone/>
            </a:pPr>
            <a:r>
              <a:rPr lang="en-US" sz="800" dirty="0">
                <a:latin typeface="Lucida Console" panose="020B0609040504020204" pitchFamily="49" charset="0"/>
              </a:rPr>
              <a:t>    heldback |      </a:t>
            </a:r>
            <a:r>
              <a:rPr lang="en-US" sz="800" dirty="0">
                <a:solidFill>
                  <a:srgbClr val="FF0000"/>
                </a:solidFill>
                <a:latin typeface="Lucida Console" panose="020B0609040504020204" pitchFamily="49" charset="0"/>
              </a:rPr>
              <a:t>1,742</a:t>
            </a:r>
            <a:r>
              <a:rPr lang="en-US" sz="800" dirty="0">
                <a:latin typeface="Lucida Console" panose="020B0609040504020204" pitchFamily="49" charset="0"/>
              </a:rPr>
              <a:t>    .0907003     .287265          0          1</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finalstrat |      1,803    3.546312    1.808674          1          7</a:t>
            </a:r>
          </a:p>
          <a:p>
            <a:pPr marL="0" indent="0">
              <a:buNone/>
            </a:pPr>
            <a:r>
              <a:rPr lang="en-US" sz="800" dirty="0">
                <a:latin typeface="Lucida Console" panose="020B0609040504020204" pitchFamily="49" charset="0"/>
              </a:rPr>
              <a:t>        secu |      1,803     24733.6    7369.183      10028      31009</a:t>
            </a:r>
          </a:p>
          <a:p>
            <a:pPr marL="0" indent="0">
              <a:buNone/>
            </a:pPr>
            <a:r>
              <a:rPr lang="en-US" sz="800" dirty="0">
                <a:latin typeface="Lucida Console" panose="020B0609040504020204" pitchFamily="49" charset="0"/>
              </a:rPr>
              <a:t>         fpc |      1,803    9255.764    2533.957       2786      13155</a:t>
            </a:r>
          </a:p>
          <a:p>
            <a:pPr marL="0" indent="0">
              <a:buNone/>
            </a:pPr>
            <a:r>
              <a:rPr lang="en-US" sz="800" dirty="0">
                <a:latin typeface="Lucida Console" panose="020B0609040504020204" pitchFamily="49" charset="0"/>
              </a:rPr>
              <a:t>par_check_~k |      1,803    .7659456    .4235238          0          1</a:t>
            </a:r>
          </a:p>
          <a:p>
            <a:pPr marL="0" indent="0">
              <a:buNone/>
            </a:pPr>
            <a:r>
              <a:rPr lang="en-US" sz="800" dirty="0">
                <a:latin typeface="Lucida Console" panose="020B0609040504020204" pitchFamily="49" charset="0"/>
              </a:rPr>
              <a:t>     college |      </a:t>
            </a:r>
            <a:r>
              <a:rPr lang="en-US" sz="800" dirty="0">
                <a:solidFill>
                  <a:srgbClr val="FF0000"/>
                </a:solidFill>
                <a:latin typeface="Lucida Console" panose="020B0609040504020204" pitchFamily="49" charset="0"/>
              </a:rPr>
              <a:t>1,663 </a:t>
            </a:r>
            <a:r>
              <a:rPr lang="en-US" sz="800" dirty="0">
                <a:latin typeface="Lucida Console" panose="020B0609040504020204" pitchFamily="49" charset="0"/>
              </a:rPr>
              <a:t>   .7648827    .4241996          0          1</a:t>
            </a:r>
          </a:p>
          <a:p>
            <a:pPr marL="0" indent="0">
              <a:buNone/>
            </a:pPr>
            <a:endParaRPr lang="en-US" sz="800" dirty="0">
              <a:latin typeface="Lucida Console" panose="020B0609040504020204" pitchFamily="49" charset="0"/>
            </a:endParaRPr>
          </a:p>
          <a:p>
            <a:pPr marL="0" indent="0">
              <a:buNone/>
            </a:pPr>
            <a:endParaRPr lang="en-US" sz="800" dirty="0">
              <a:latin typeface="Lucida Console" panose="020B0609040504020204" pitchFamily="49" charset="0"/>
            </a:endParaRPr>
          </a:p>
        </p:txBody>
      </p:sp>
      <p:sp>
        <p:nvSpPr>
          <p:cNvPr id="5" name="Slide Number Placeholder 4"/>
          <p:cNvSpPr>
            <a:spLocks noGrp="1"/>
          </p:cNvSpPr>
          <p:nvPr>
            <p:ph type="sldNum" sz="quarter" idx="12"/>
          </p:nvPr>
        </p:nvSpPr>
        <p:spPr/>
        <p:txBody>
          <a:bodyPr/>
          <a:lstStyle/>
          <a:p>
            <a:fld id="{F6BB3010-48F5-458F-94C3-3B1F44C20A93}" type="slidenum">
              <a:rPr lang="en-US" smtClean="0"/>
              <a:t>62</a:t>
            </a:fld>
            <a:endParaRPr lang="en-US"/>
          </a:p>
        </p:txBody>
      </p:sp>
    </p:spTree>
    <p:extLst>
      <p:ext uri="{BB962C8B-B14F-4D97-AF65-F5344CB8AC3E}">
        <p14:creationId xmlns:p14="http://schemas.microsoft.com/office/powerpoint/2010/main" val="1688343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Imputation of Missing Data</a:t>
            </a:r>
            <a:endParaRPr lang="en-US" dirty="0"/>
          </a:p>
        </p:txBody>
      </p:sp>
      <p:sp>
        <p:nvSpPr>
          <p:cNvPr id="3" name="Content Placeholder 2"/>
          <p:cNvSpPr>
            <a:spLocks noGrp="1"/>
          </p:cNvSpPr>
          <p:nvPr>
            <p:ph idx="1"/>
          </p:nvPr>
        </p:nvSpPr>
        <p:spPr/>
        <p:txBody>
          <a:bodyPr/>
          <a:lstStyle/>
          <a:p>
            <a:r>
              <a:rPr lang="en-US" dirty="0" smtClean="0"/>
              <a:t>MI is a commonly used approach to address item missing data on a few variables in the subset we will use</a:t>
            </a:r>
          </a:p>
          <a:p>
            <a:r>
              <a:rPr lang="en-US" dirty="0" smtClean="0"/>
              <a:t>This example is a simple demonstration of how to use MI in Stata to address missing data</a:t>
            </a:r>
          </a:p>
          <a:p>
            <a:r>
              <a:rPr lang="en-US" dirty="0" smtClean="0"/>
              <a:t>Real world MI jobs are usually complex but built on these ideas</a:t>
            </a:r>
          </a:p>
          <a:p>
            <a:r>
              <a:rPr lang="en-US" dirty="0" smtClean="0"/>
              <a:t>Multiple imputation creates multiple and completed data sets using a “chained equations” method (for this example), other methods such as hotdeck are also options </a:t>
            </a:r>
          </a:p>
          <a:p>
            <a:r>
              <a:rPr lang="en-US" dirty="0" smtClean="0"/>
              <a:t>Once the completed data sets are created, special “combining rules” are used to analyze correctly, built into the Stata suite of commands</a:t>
            </a:r>
            <a:endParaRPr lang="en-US" dirty="0"/>
          </a:p>
        </p:txBody>
      </p:sp>
      <p:sp>
        <p:nvSpPr>
          <p:cNvPr id="4" name="Slide Number Placeholder 3"/>
          <p:cNvSpPr>
            <a:spLocks noGrp="1"/>
          </p:cNvSpPr>
          <p:nvPr>
            <p:ph type="sldNum" sz="quarter" idx="12"/>
          </p:nvPr>
        </p:nvSpPr>
        <p:spPr/>
        <p:txBody>
          <a:bodyPr/>
          <a:lstStyle/>
          <a:p>
            <a:fld id="{F6BB3010-48F5-458F-94C3-3B1F44C20A93}" type="slidenum">
              <a:rPr lang="en-US" smtClean="0"/>
              <a:t>63</a:t>
            </a:fld>
            <a:endParaRPr lang="en-US"/>
          </a:p>
        </p:txBody>
      </p:sp>
    </p:spTree>
    <p:extLst>
      <p:ext uri="{BB962C8B-B14F-4D97-AF65-F5344CB8AC3E}">
        <p14:creationId xmlns:p14="http://schemas.microsoft.com/office/powerpoint/2010/main" val="17938665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 of Missing Data Patterns with </a:t>
            </a:r>
            <a:r>
              <a:rPr lang="en-US" b="1" dirty="0" smtClean="0"/>
              <a:t>misstable summarize </a:t>
            </a:r>
            <a:r>
              <a:rPr lang="en-US" dirty="0" smtClean="0"/>
              <a:t>and</a:t>
            </a:r>
            <a:r>
              <a:rPr lang="en-US" b="1" dirty="0" smtClean="0"/>
              <a:t> misstable patterns </a:t>
            </a:r>
            <a:endParaRPr lang="en-US" b="1" dirty="0"/>
          </a:p>
        </p:txBody>
      </p:sp>
      <p:sp>
        <p:nvSpPr>
          <p:cNvPr id="3" name="Content Placeholder 2"/>
          <p:cNvSpPr>
            <a:spLocks noGrp="1"/>
          </p:cNvSpPr>
          <p:nvPr>
            <p:ph idx="1"/>
          </p:nvPr>
        </p:nvSpPr>
        <p:spPr/>
        <p:txBody>
          <a:bodyPr>
            <a:noAutofit/>
          </a:bodyPr>
          <a:lstStyle/>
          <a:p>
            <a:endParaRPr lang="en-US" sz="600" dirty="0">
              <a:latin typeface="Lucida Console" panose="020B0609040504020204" pitchFamily="49" charset="0"/>
            </a:endParaRPr>
          </a:p>
          <a:p>
            <a:pPr marL="0" indent="0">
              <a:buNone/>
            </a:pPr>
            <a:r>
              <a:rPr lang="en-US" sz="650" dirty="0">
                <a:latin typeface="Lucida Console" panose="020B0609040504020204" pitchFamily="49" charset="0"/>
              </a:rPr>
              <a:t>. * summarize missing data and full data </a:t>
            </a:r>
          </a:p>
          <a:p>
            <a:pPr marL="0" indent="0">
              <a:buNone/>
            </a:pPr>
            <a:r>
              <a:rPr lang="en-US" sz="650" dirty="0">
                <a:latin typeface="Lucida Console" panose="020B0609040504020204" pitchFamily="49" charset="0"/>
              </a:rPr>
              <a:t>. misstable summarize</a:t>
            </a:r>
          </a:p>
          <a:p>
            <a:pPr marL="0" indent="0">
              <a:buNone/>
            </a:pPr>
            <a:r>
              <a:rPr lang="en-US" sz="650" dirty="0">
                <a:latin typeface="Lucida Console" panose="020B0609040504020204" pitchFamily="49" charset="0"/>
              </a:rPr>
              <a:t>                                                               Obs&lt;.</a:t>
            </a:r>
          </a:p>
          <a:p>
            <a:pPr marL="0" indent="0">
              <a:buNone/>
            </a:pPr>
            <a:r>
              <a:rPr lang="en-US" sz="650" dirty="0">
                <a:latin typeface="Lucida Console" panose="020B0609040504020204" pitchFamily="49" charset="0"/>
              </a:rPr>
              <a:t>                                                +------------------------------</a:t>
            </a:r>
          </a:p>
          <a:p>
            <a:pPr marL="0" indent="0">
              <a:buNone/>
            </a:pPr>
            <a:r>
              <a:rPr lang="en-US" sz="650" dirty="0">
                <a:latin typeface="Lucida Console" panose="020B0609040504020204" pitchFamily="49" charset="0"/>
              </a:rPr>
              <a:t>               |                                | Unique</a:t>
            </a:r>
          </a:p>
          <a:p>
            <a:pPr marL="0" indent="0">
              <a:buNone/>
            </a:pPr>
            <a:r>
              <a:rPr lang="en-US" sz="650" dirty="0">
                <a:latin typeface="Lucida Console" panose="020B0609040504020204" pitchFamily="49" charset="0"/>
              </a:rPr>
              <a:t>      Variable |     Obs=.     Obs&gt;.     Obs&lt;.  | values        Min         Max</a:t>
            </a:r>
          </a:p>
          <a:p>
            <a:pPr marL="0" indent="0">
              <a:buNone/>
            </a:pPr>
            <a:r>
              <a:rPr lang="en-US" sz="650" dirty="0">
                <a:latin typeface="Lucida Console" panose="020B0609040504020204" pitchFamily="49" charset="0"/>
              </a:rPr>
              <a:t>  -------------+--------------------------------+------------------------------</a:t>
            </a:r>
          </a:p>
          <a:p>
            <a:pPr marL="0" indent="0">
              <a:buNone/>
            </a:pPr>
            <a:r>
              <a:rPr lang="en-US" sz="650" dirty="0">
                <a:latin typeface="Lucida Console" panose="020B0609040504020204" pitchFamily="49" charset="0"/>
              </a:rPr>
              <a:t>            q1 |        41               1,762  |      2          1           2</a:t>
            </a:r>
          </a:p>
          <a:p>
            <a:pPr marL="0" indent="0">
              <a:buNone/>
            </a:pPr>
            <a:r>
              <a:rPr lang="en-US" sz="650" dirty="0">
                <a:latin typeface="Lucida Console" panose="020B0609040504020204" pitchFamily="49" charset="0"/>
              </a:rPr>
              <a:t>           q54 |       208               1,595  |      4          1           4</a:t>
            </a:r>
          </a:p>
          <a:p>
            <a:pPr marL="0" indent="0">
              <a:buNone/>
            </a:pPr>
            <a:r>
              <a:rPr lang="en-US" sz="650" dirty="0">
                <a:latin typeface="Lucida Console" panose="020B0609040504020204" pitchFamily="49" charset="0"/>
              </a:rPr>
              <a:t>        gender |         9               1,794  |      2          1           2</a:t>
            </a:r>
          </a:p>
          <a:p>
            <a:pPr marL="0" indent="0">
              <a:buNone/>
            </a:pPr>
            <a:r>
              <a:rPr lang="en-US" sz="650" dirty="0">
                <a:latin typeface="Lucida Console" panose="020B0609040504020204" pitchFamily="49" charset="0"/>
              </a:rPr>
              <a:t>      heldback |        61               1,742  |      2          0           1</a:t>
            </a:r>
          </a:p>
          <a:p>
            <a:pPr marL="0" indent="0">
              <a:buNone/>
            </a:pPr>
            <a:r>
              <a:rPr lang="en-US" sz="650" dirty="0">
                <a:latin typeface="Lucida Console" panose="020B0609040504020204" pitchFamily="49" charset="0"/>
              </a:rPr>
              <a:t>       college |       140               1,663  |      2          0           1</a:t>
            </a:r>
          </a:p>
          <a:p>
            <a:pPr marL="0" indent="0">
              <a:buNone/>
            </a:pPr>
            <a:r>
              <a:rPr lang="en-US" sz="650" dirty="0">
                <a:latin typeface="Lucida Console" panose="020B0609040504020204" pitchFamily="49" charset="0"/>
              </a:rPr>
              <a:t>  -----------------------------------------------------------------------------</a:t>
            </a:r>
          </a:p>
          <a:p>
            <a:pPr marL="0" indent="0">
              <a:buNone/>
            </a:pPr>
            <a:endParaRPr lang="en-US" sz="650" dirty="0">
              <a:latin typeface="Lucida Console" panose="020B0609040504020204" pitchFamily="49" charset="0"/>
            </a:endParaRPr>
          </a:p>
          <a:p>
            <a:pPr marL="0" indent="0">
              <a:buNone/>
            </a:pPr>
            <a:r>
              <a:rPr lang="en-US" sz="650" dirty="0">
                <a:latin typeface="Lucida Console" panose="020B0609040504020204" pitchFamily="49" charset="0"/>
              </a:rPr>
              <a:t>. * check missing data patterns, arbitrary in this case</a:t>
            </a:r>
          </a:p>
          <a:p>
            <a:pPr marL="0" indent="0">
              <a:buNone/>
            </a:pPr>
            <a:r>
              <a:rPr lang="en-US" sz="650" dirty="0">
                <a:latin typeface="Lucida Console" panose="020B0609040504020204" pitchFamily="49" charset="0"/>
              </a:rPr>
              <a:t>. misstable patterns </a:t>
            </a:r>
          </a:p>
          <a:p>
            <a:pPr marL="0" indent="0">
              <a:buNone/>
            </a:pPr>
            <a:r>
              <a:rPr lang="en-US" sz="650" dirty="0" smtClean="0">
                <a:latin typeface="Lucida Console" panose="020B0609040504020204" pitchFamily="49" charset="0"/>
              </a:rPr>
              <a:t>      </a:t>
            </a:r>
            <a:r>
              <a:rPr lang="en-US" sz="650" dirty="0">
                <a:latin typeface="Lucida Console" panose="020B0609040504020204" pitchFamily="49" charset="0"/>
              </a:rPr>
              <a:t>Missing-value patterns</a:t>
            </a:r>
          </a:p>
          <a:p>
            <a:pPr marL="0" indent="0">
              <a:buNone/>
            </a:pPr>
            <a:r>
              <a:rPr lang="en-US" sz="650" dirty="0">
                <a:latin typeface="Lucida Console" panose="020B0609040504020204" pitchFamily="49" charset="0"/>
              </a:rPr>
              <a:t>        (1 means complete)</a:t>
            </a:r>
          </a:p>
          <a:p>
            <a:pPr marL="0" indent="0">
              <a:buNone/>
            </a:pPr>
            <a:r>
              <a:rPr lang="en-US" sz="650" dirty="0" smtClean="0">
                <a:latin typeface="Lucida Console" panose="020B0609040504020204" pitchFamily="49" charset="0"/>
              </a:rPr>
              <a:t>              </a:t>
            </a:r>
            <a:r>
              <a:rPr lang="en-US" sz="650" dirty="0">
                <a:latin typeface="Lucida Console" panose="020B0609040504020204" pitchFamily="49" charset="0"/>
              </a:rPr>
              <a:t>|   Pattern</a:t>
            </a:r>
          </a:p>
          <a:p>
            <a:pPr marL="0" indent="0">
              <a:buNone/>
            </a:pPr>
            <a:r>
              <a:rPr lang="en-US" sz="650" dirty="0">
                <a:latin typeface="Lucida Console" panose="020B0609040504020204" pitchFamily="49" charset="0"/>
              </a:rPr>
              <a:t>    Percent   |  1  2  3  4    5</a:t>
            </a:r>
          </a:p>
          <a:p>
            <a:pPr marL="0" indent="0">
              <a:buNone/>
            </a:pPr>
            <a:r>
              <a:rPr lang="en-US" sz="650" dirty="0">
                <a:latin typeface="Lucida Console" panose="020B0609040504020204" pitchFamily="49" charset="0"/>
              </a:rPr>
              <a:t>  ------------+------------------</a:t>
            </a:r>
          </a:p>
          <a:p>
            <a:pPr marL="0" indent="0">
              <a:buNone/>
            </a:pPr>
            <a:r>
              <a:rPr lang="en-US" sz="650" dirty="0">
                <a:latin typeface="Lucida Console" panose="020B0609040504020204" pitchFamily="49" charset="0"/>
              </a:rPr>
              <a:t>       78%    |  1  1  1  1    1</a:t>
            </a:r>
          </a:p>
          <a:p>
            <a:pPr marL="0" indent="0">
              <a:buNone/>
            </a:pPr>
            <a:r>
              <a:rPr lang="en-US" sz="650" dirty="0">
                <a:latin typeface="Lucida Console" panose="020B0609040504020204" pitchFamily="49" charset="0"/>
              </a:rPr>
              <a:t>              |</a:t>
            </a:r>
          </a:p>
          <a:p>
            <a:pPr marL="0" indent="0">
              <a:buNone/>
            </a:pPr>
            <a:r>
              <a:rPr lang="en-US" sz="650" dirty="0">
                <a:latin typeface="Lucida Console" panose="020B0609040504020204" pitchFamily="49" charset="0"/>
              </a:rPr>
              <a:t>       10     |  1  1  1  1    0</a:t>
            </a:r>
          </a:p>
          <a:p>
            <a:pPr marL="0" indent="0">
              <a:buNone/>
            </a:pPr>
            <a:r>
              <a:rPr lang="en-US" sz="650" dirty="0">
                <a:latin typeface="Lucida Console" panose="020B0609040504020204" pitchFamily="49" charset="0"/>
              </a:rPr>
              <a:t>        6     |  1  1  1  0    1</a:t>
            </a:r>
          </a:p>
          <a:p>
            <a:pPr marL="0" indent="0">
              <a:buNone/>
            </a:pPr>
            <a:r>
              <a:rPr lang="en-US" sz="650" dirty="0">
                <a:latin typeface="Lucida Console" panose="020B0609040504020204" pitchFamily="49" charset="0"/>
              </a:rPr>
              <a:t>        2     |  1  1  0  1    1</a:t>
            </a:r>
          </a:p>
          <a:p>
            <a:pPr marL="0" indent="0">
              <a:buNone/>
            </a:pPr>
            <a:r>
              <a:rPr lang="en-US" sz="650" dirty="0">
                <a:latin typeface="Lucida Console" panose="020B0609040504020204" pitchFamily="49" charset="0"/>
              </a:rPr>
              <a:t>        2     |  1  0  1  1    1</a:t>
            </a:r>
          </a:p>
          <a:p>
            <a:pPr marL="0" indent="0">
              <a:buNone/>
            </a:pPr>
            <a:r>
              <a:rPr lang="en-US" sz="650" dirty="0">
                <a:latin typeface="Lucida Console" panose="020B0609040504020204" pitchFamily="49" charset="0"/>
              </a:rPr>
              <a:t>       &lt;1     |  1  1  1  0    0</a:t>
            </a:r>
          </a:p>
          <a:p>
            <a:pPr marL="0" indent="0">
              <a:buNone/>
            </a:pPr>
            <a:r>
              <a:rPr lang="en-US" sz="650" dirty="0">
                <a:latin typeface="Lucida Console" panose="020B0609040504020204" pitchFamily="49" charset="0"/>
              </a:rPr>
              <a:t>       &lt;1     |  1  1  0  1    0</a:t>
            </a:r>
          </a:p>
          <a:p>
            <a:pPr marL="0" indent="0">
              <a:buNone/>
            </a:pPr>
            <a:r>
              <a:rPr lang="en-US" sz="650" dirty="0">
                <a:latin typeface="Lucida Console" panose="020B0609040504020204" pitchFamily="49" charset="0"/>
              </a:rPr>
              <a:t>       &lt;1     |  1  1  0  0    1</a:t>
            </a:r>
          </a:p>
          <a:p>
            <a:pPr marL="0" indent="0">
              <a:buNone/>
            </a:pPr>
            <a:r>
              <a:rPr lang="en-US" sz="650" dirty="0">
                <a:latin typeface="Lucida Console" panose="020B0609040504020204" pitchFamily="49" charset="0"/>
              </a:rPr>
              <a:t>       &lt;1     |  1  1  0  0    0</a:t>
            </a:r>
          </a:p>
          <a:p>
            <a:pPr marL="0" indent="0">
              <a:buNone/>
            </a:pPr>
            <a:r>
              <a:rPr lang="en-US" sz="650" dirty="0">
                <a:latin typeface="Lucida Console" panose="020B0609040504020204" pitchFamily="49" charset="0"/>
              </a:rPr>
              <a:t>       &lt;1     |  0  0  1  1    1</a:t>
            </a:r>
          </a:p>
          <a:p>
            <a:pPr marL="0" indent="0">
              <a:buNone/>
            </a:pPr>
            <a:r>
              <a:rPr lang="en-US" sz="650" dirty="0">
                <a:latin typeface="Lucida Console" panose="020B0609040504020204" pitchFamily="49" charset="0"/>
              </a:rPr>
              <a:t>       &lt;1     |  0  1  1  1    0</a:t>
            </a:r>
          </a:p>
          <a:p>
            <a:pPr marL="0" indent="0">
              <a:buNone/>
            </a:pPr>
            <a:r>
              <a:rPr lang="en-US" sz="650" dirty="0">
                <a:latin typeface="Lucida Console" panose="020B0609040504020204" pitchFamily="49" charset="0"/>
              </a:rPr>
              <a:t>       &lt;1     |  0  1  1  1    1</a:t>
            </a:r>
          </a:p>
          <a:p>
            <a:pPr marL="0" indent="0">
              <a:buNone/>
            </a:pPr>
            <a:r>
              <a:rPr lang="en-US" sz="650" dirty="0">
                <a:latin typeface="Lucida Console" panose="020B0609040504020204" pitchFamily="49" charset="0"/>
              </a:rPr>
              <a:t>       &lt;1     |  1  0  0  0    0</a:t>
            </a:r>
          </a:p>
          <a:p>
            <a:pPr marL="0" indent="0">
              <a:buNone/>
            </a:pPr>
            <a:r>
              <a:rPr lang="en-US" sz="650" dirty="0">
                <a:latin typeface="Lucida Console" panose="020B0609040504020204" pitchFamily="49" charset="0"/>
              </a:rPr>
              <a:t>       &lt;1     |  1  0  1  0    0</a:t>
            </a:r>
          </a:p>
          <a:p>
            <a:pPr marL="0" indent="0">
              <a:buNone/>
            </a:pPr>
            <a:r>
              <a:rPr lang="en-US" sz="650" dirty="0">
                <a:latin typeface="Lucida Console" panose="020B0609040504020204" pitchFamily="49" charset="0"/>
              </a:rPr>
              <a:t>       &lt;1     |  1  0  0  0    1</a:t>
            </a:r>
          </a:p>
          <a:p>
            <a:pPr marL="0" indent="0">
              <a:buNone/>
            </a:pPr>
            <a:r>
              <a:rPr lang="en-US" sz="650" dirty="0">
                <a:latin typeface="Lucida Console" panose="020B0609040504020204" pitchFamily="49" charset="0"/>
              </a:rPr>
              <a:t>       &lt;1     |  1  0  1  0    1</a:t>
            </a:r>
          </a:p>
          <a:p>
            <a:pPr marL="0" indent="0">
              <a:buNone/>
            </a:pPr>
            <a:r>
              <a:rPr lang="en-US" sz="650" dirty="0">
                <a:latin typeface="Lucida Console" panose="020B0609040504020204" pitchFamily="49" charset="0"/>
              </a:rPr>
              <a:t>  ------------+------------------</a:t>
            </a:r>
          </a:p>
          <a:p>
            <a:pPr marL="0" indent="0">
              <a:buNone/>
            </a:pPr>
            <a:r>
              <a:rPr lang="en-US" sz="650" dirty="0">
                <a:latin typeface="Lucida Console" panose="020B0609040504020204" pitchFamily="49" charset="0"/>
              </a:rPr>
              <a:t>      100%    |</a:t>
            </a:r>
          </a:p>
          <a:p>
            <a:pPr marL="0" indent="0">
              <a:buNone/>
            </a:pPr>
            <a:r>
              <a:rPr lang="en-US" sz="650" dirty="0" smtClean="0">
                <a:latin typeface="Lucida Console" panose="020B0609040504020204" pitchFamily="49" charset="0"/>
              </a:rPr>
              <a:t>  </a:t>
            </a:r>
            <a:r>
              <a:rPr lang="en-US" sz="650" dirty="0">
                <a:latin typeface="Lucida Console" panose="020B0609040504020204" pitchFamily="49" charset="0"/>
              </a:rPr>
              <a:t>Variables are  (1) gender  (2) q1  (3) heldback  (4) college  (5) q54</a:t>
            </a:r>
          </a:p>
          <a:p>
            <a:pPr marL="0" indent="0">
              <a:buNone/>
            </a:pPr>
            <a:endParaRPr lang="en-US" sz="650" dirty="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64</a:t>
            </a:fld>
            <a:endParaRPr lang="en-US"/>
          </a:p>
        </p:txBody>
      </p:sp>
    </p:spTree>
    <p:extLst>
      <p:ext uri="{BB962C8B-B14F-4D97-AF65-F5344CB8AC3E}">
        <p14:creationId xmlns:p14="http://schemas.microsoft.com/office/powerpoint/2010/main" val="10478268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for Multiple Imputation</a:t>
            </a:r>
            <a:endParaRPr lang="en-US" dirty="0"/>
          </a:p>
        </p:txBody>
      </p:sp>
      <p:sp>
        <p:nvSpPr>
          <p:cNvPr id="3" name="Content Placeholder 2"/>
          <p:cNvSpPr>
            <a:spLocks noGrp="1"/>
          </p:cNvSpPr>
          <p:nvPr>
            <p:ph idx="1"/>
          </p:nvPr>
        </p:nvSpPr>
        <p:spPr/>
        <p:txBody>
          <a:bodyPr>
            <a:normAutofit/>
          </a:bodyPr>
          <a:lstStyle/>
          <a:p>
            <a:pPr marL="0" indent="0">
              <a:buNone/>
            </a:pPr>
            <a:r>
              <a:rPr lang="en-US" sz="800" dirty="0">
                <a:latin typeface="Lucida Console" panose="020B0609040504020204" pitchFamily="49" charset="0"/>
              </a:rPr>
              <a:t> </a:t>
            </a:r>
          </a:p>
          <a:p>
            <a:r>
              <a:rPr lang="en-US" sz="1600" dirty="0" smtClean="0"/>
              <a:t>The commands below first set the output data set to a “full long style” or vertically concatenated data set and then register variables as imputed or regular:</a:t>
            </a:r>
          </a:p>
          <a:p>
            <a:endParaRPr lang="en-US" sz="800" dirty="0" smtClean="0">
              <a:latin typeface="Lucida Console" panose="020B0609040504020204" pitchFamily="49" charset="0"/>
            </a:endParaRPr>
          </a:p>
          <a:p>
            <a:pPr marL="0" indent="0">
              <a:buNone/>
            </a:pPr>
            <a:endParaRPr lang="en-US" sz="800" dirty="0">
              <a:latin typeface="Lucida Console" panose="020B0609040504020204" pitchFamily="49" charset="0"/>
            </a:endParaRPr>
          </a:p>
          <a:p>
            <a:pPr marL="0" indent="0">
              <a:buNone/>
            </a:pPr>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 </a:t>
            </a:r>
            <a:r>
              <a:rPr lang="en-US" sz="800" dirty="0">
                <a:latin typeface="Lucida Console" panose="020B0609040504020204" pitchFamily="49" charset="0"/>
              </a:rPr>
              <a:t>* set output data set to full long style </a:t>
            </a:r>
          </a:p>
          <a:p>
            <a:pPr marL="0" indent="0">
              <a:buNone/>
            </a:pPr>
            <a:r>
              <a:rPr lang="en-US" sz="800" dirty="0">
                <a:latin typeface="Lucida Console" panose="020B0609040504020204" pitchFamily="49" charset="0"/>
              </a:rPr>
              <a:t>. mi set flong   </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 set vars to be imputed </a:t>
            </a:r>
          </a:p>
          <a:p>
            <a:pPr marL="0" indent="0">
              <a:buNone/>
            </a:pPr>
            <a:r>
              <a:rPr lang="en-US" sz="800" dirty="0">
                <a:latin typeface="Lucida Console" panose="020B0609040504020204" pitchFamily="49" charset="0"/>
              </a:rPr>
              <a:t>. mi register imputed q54 gender heldback college q1</a:t>
            </a:r>
          </a:p>
          <a:p>
            <a:pPr marL="0" indent="0">
              <a:buNone/>
            </a:pPr>
            <a:r>
              <a:rPr lang="en-US" sz="800" dirty="0">
                <a:latin typeface="Lucida Console" panose="020B0609040504020204" pitchFamily="49" charset="0"/>
              </a:rPr>
              <a:t>(399 m=0 obs. now marked as incomplete)</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 set vars with fully observed data </a:t>
            </a:r>
          </a:p>
          <a:p>
            <a:pPr marL="0" indent="0">
              <a:buNone/>
            </a:pPr>
            <a:r>
              <a:rPr lang="en-US" sz="800" dirty="0">
                <a:latin typeface="Lucida Console" panose="020B0609040504020204" pitchFamily="49" charset="0"/>
              </a:rPr>
              <a:t>. mi register regular finalstrat secu fpc wgt </a:t>
            </a:r>
            <a:r>
              <a:rPr lang="en-US" sz="800" dirty="0" smtClean="0">
                <a:latin typeface="Lucida Console" panose="020B0609040504020204" pitchFamily="49" charset="0"/>
              </a:rPr>
              <a:t>par_check_hmwk</a:t>
            </a:r>
          </a:p>
          <a:p>
            <a:pPr marL="0" indent="0">
              <a:buNone/>
            </a:pPr>
            <a:endParaRPr lang="en-US" sz="800" dirty="0">
              <a:latin typeface="Lucida Console" panose="020B0609040504020204" pitchFamily="49" charset="0"/>
            </a:endParaRPr>
          </a:p>
          <a:p>
            <a:endParaRPr lang="en-US" sz="800" dirty="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65</a:t>
            </a:fld>
            <a:endParaRPr lang="en-US"/>
          </a:p>
        </p:txBody>
      </p:sp>
    </p:spTree>
    <p:extLst>
      <p:ext uri="{BB962C8B-B14F-4D97-AF65-F5344CB8AC3E}">
        <p14:creationId xmlns:p14="http://schemas.microsoft.com/office/powerpoint/2010/main" val="40003945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Perform Multiple Imputation using Chained Equations Method </a:t>
            </a:r>
            <a:br>
              <a:rPr lang="en-US" dirty="0" smtClean="0"/>
            </a:br>
            <a:endParaRPr lang="en-US" dirty="0"/>
          </a:p>
        </p:txBody>
      </p:sp>
      <p:sp>
        <p:nvSpPr>
          <p:cNvPr id="3" name="Content Placeholder 2"/>
          <p:cNvSpPr>
            <a:spLocks noGrp="1"/>
          </p:cNvSpPr>
          <p:nvPr>
            <p:ph idx="1"/>
          </p:nvPr>
        </p:nvSpPr>
        <p:spPr/>
        <p:txBody>
          <a:bodyPr>
            <a:noAutofit/>
          </a:bodyPr>
          <a:lstStyle/>
          <a:p>
            <a:pPr marL="0" indent="0">
              <a:buNone/>
            </a:pPr>
            <a:r>
              <a:rPr lang="en-US" sz="700" dirty="0">
                <a:latin typeface="Lucida Console" panose="020B0609040504020204" pitchFamily="49" charset="0"/>
              </a:rPr>
              <a:t>. mi impute chained  (mlogit) q1 gender q54 (logit) heldback college , add(5) rseed(918)</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Conditional models:</a:t>
            </a:r>
          </a:p>
          <a:p>
            <a:pPr marL="0" indent="0">
              <a:buNone/>
            </a:pPr>
            <a:r>
              <a:rPr lang="en-US" sz="700" dirty="0">
                <a:latin typeface="Lucida Console" panose="020B0609040504020204" pitchFamily="49" charset="0"/>
              </a:rPr>
              <a:t>            gender: mlogit gender i.q1 i.heldback i.college i.q54</a:t>
            </a:r>
          </a:p>
          <a:p>
            <a:pPr marL="0" indent="0">
              <a:buNone/>
            </a:pPr>
            <a:r>
              <a:rPr lang="en-US" sz="700" dirty="0">
                <a:latin typeface="Lucida Console" panose="020B0609040504020204" pitchFamily="49" charset="0"/>
              </a:rPr>
              <a:t>                q1: mlogit q1 i.gender i.heldback i.college i.q54</a:t>
            </a:r>
          </a:p>
          <a:p>
            <a:pPr marL="0" indent="0">
              <a:buNone/>
            </a:pPr>
            <a:r>
              <a:rPr lang="en-US" sz="700" dirty="0">
                <a:latin typeface="Lucida Console" panose="020B0609040504020204" pitchFamily="49" charset="0"/>
              </a:rPr>
              <a:t>          heldback: logit heldback i.gender i.q1 i.college i.q54</a:t>
            </a:r>
          </a:p>
          <a:p>
            <a:pPr marL="0" indent="0">
              <a:buNone/>
            </a:pPr>
            <a:r>
              <a:rPr lang="en-US" sz="700" dirty="0">
                <a:latin typeface="Lucida Console" panose="020B0609040504020204" pitchFamily="49" charset="0"/>
              </a:rPr>
              <a:t>           college: logit college i.gender i.q1 i.heldback i.q54</a:t>
            </a:r>
          </a:p>
          <a:p>
            <a:pPr marL="0" indent="0">
              <a:buNone/>
            </a:pPr>
            <a:r>
              <a:rPr lang="en-US" sz="700" dirty="0">
                <a:latin typeface="Lucida Console" panose="020B0609040504020204" pitchFamily="49" charset="0"/>
              </a:rPr>
              <a:t>               q54: mlogit q54 i.gender i.q1 i.heldback i.college</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Performing chained iterations ...</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Multivariate imputation                     Imputations =        5</a:t>
            </a:r>
          </a:p>
          <a:p>
            <a:pPr marL="0" indent="0">
              <a:buNone/>
            </a:pPr>
            <a:r>
              <a:rPr lang="en-US" sz="700" dirty="0">
                <a:latin typeface="Lucida Console" panose="020B0609040504020204" pitchFamily="49" charset="0"/>
              </a:rPr>
              <a:t>Chained equations                                 added =        5</a:t>
            </a:r>
          </a:p>
          <a:p>
            <a:pPr marL="0" indent="0">
              <a:buNone/>
            </a:pPr>
            <a:r>
              <a:rPr lang="en-US" sz="700" dirty="0">
                <a:latin typeface="Lucida Console" panose="020B0609040504020204" pitchFamily="49" charset="0"/>
              </a:rPr>
              <a:t>Imputed: m=1 through m=5                        updated =        0</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Initialization: monotone                     Iterations =       50</a:t>
            </a:r>
          </a:p>
          <a:p>
            <a:pPr marL="0" indent="0">
              <a:buNone/>
            </a:pPr>
            <a:r>
              <a:rPr lang="en-US" sz="700" dirty="0">
                <a:latin typeface="Lucida Console" panose="020B0609040504020204" pitchFamily="49" charset="0"/>
              </a:rPr>
              <a:t>                                                burn-in =       10</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                q1: multinomial logistic regression</a:t>
            </a:r>
          </a:p>
          <a:p>
            <a:pPr marL="0" indent="0">
              <a:buNone/>
            </a:pPr>
            <a:r>
              <a:rPr lang="en-US" sz="700" dirty="0">
                <a:latin typeface="Lucida Console" panose="020B0609040504020204" pitchFamily="49" charset="0"/>
              </a:rPr>
              <a:t>            gender: multinomial logistic regression</a:t>
            </a:r>
          </a:p>
          <a:p>
            <a:pPr marL="0" indent="0">
              <a:buNone/>
            </a:pPr>
            <a:r>
              <a:rPr lang="en-US" sz="700" dirty="0">
                <a:latin typeface="Lucida Console" panose="020B0609040504020204" pitchFamily="49" charset="0"/>
              </a:rPr>
              <a:t>               q54: multinomial logistic regression</a:t>
            </a:r>
          </a:p>
          <a:p>
            <a:pPr marL="0" indent="0">
              <a:buNone/>
            </a:pPr>
            <a:r>
              <a:rPr lang="en-US" sz="700" dirty="0">
                <a:latin typeface="Lucida Console" panose="020B0609040504020204" pitchFamily="49" charset="0"/>
              </a:rPr>
              <a:t>          heldback: logistic regression</a:t>
            </a:r>
          </a:p>
          <a:p>
            <a:pPr marL="0" indent="0">
              <a:buNone/>
            </a:pPr>
            <a:r>
              <a:rPr lang="en-US" sz="700" dirty="0">
                <a:latin typeface="Lucida Console" panose="020B0609040504020204" pitchFamily="49" charset="0"/>
              </a:rPr>
              <a:t>           college: logistic regression</a:t>
            </a:r>
          </a:p>
          <a:p>
            <a:pPr marL="0" indent="0">
              <a:buNone/>
            </a:pPr>
            <a:endParaRPr lang="en-US" sz="700" dirty="0">
              <a:latin typeface="Lucida Console" panose="020B0609040504020204" pitchFamily="49" charset="0"/>
            </a:endParaRP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                   |               Observations per m             </a:t>
            </a:r>
          </a:p>
          <a:p>
            <a:pPr marL="0" indent="0">
              <a:buNone/>
            </a:pPr>
            <a:r>
              <a:rPr lang="en-US" sz="700" dirty="0">
                <a:latin typeface="Lucida Console" panose="020B0609040504020204" pitchFamily="49" charset="0"/>
              </a:rPr>
              <a:t>                   |----------------------------------------------</a:t>
            </a:r>
          </a:p>
          <a:p>
            <a:pPr marL="0" indent="0">
              <a:buNone/>
            </a:pPr>
            <a:r>
              <a:rPr lang="en-US" sz="700" dirty="0">
                <a:latin typeface="Lucida Console" panose="020B0609040504020204" pitchFamily="49" charset="0"/>
              </a:rPr>
              <a:t>          Variable |   Complete   Incomplete   Imputed |     Total</a:t>
            </a: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                q1 |       1762           41        41 |      1803</a:t>
            </a:r>
          </a:p>
          <a:p>
            <a:pPr marL="0" indent="0">
              <a:buNone/>
            </a:pPr>
            <a:r>
              <a:rPr lang="en-US" sz="700" dirty="0">
                <a:latin typeface="Lucida Console" panose="020B0609040504020204" pitchFamily="49" charset="0"/>
              </a:rPr>
              <a:t>            gender |       1794            9         9 |      1803</a:t>
            </a:r>
          </a:p>
          <a:p>
            <a:pPr marL="0" indent="0">
              <a:buNone/>
            </a:pPr>
            <a:r>
              <a:rPr lang="en-US" sz="700" dirty="0">
                <a:latin typeface="Lucida Console" panose="020B0609040504020204" pitchFamily="49" charset="0"/>
              </a:rPr>
              <a:t>               q54 |       1595          208       208 |      1803</a:t>
            </a:r>
          </a:p>
          <a:p>
            <a:pPr marL="0" indent="0">
              <a:buNone/>
            </a:pPr>
            <a:r>
              <a:rPr lang="en-US" sz="700" dirty="0">
                <a:latin typeface="Lucida Console" panose="020B0609040504020204" pitchFamily="49" charset="0"/>
              </a:rPr>
              <a:t>          heldback |       1742           61        61 |      1803</a:t>
            </a:r>
          </a:p>
          <a:p>
            <a:pPr marL="0" indent="0">
              <a:buNone/>
            </a:pPr>
            <a:r>
              <a:rPr lang="en-US" sz="700" dirty="0">
                <a:latin typeface="Lucida Console" panose="020B0609040504020204" pitchFamily="49" charset="0"/>
              </a:rPr>
              <a:t>           college |       1663          140       140 |      1803</a:t>
            </a:r>
          </a:p>
          <a:p>
            <a:pPr marL="0" indent="0">
              <a:buNone/>
            </a:pPr>
            <a:r>
              <a:rPr lang="en-US" sz="700" dirty="0">
                <a:latin typeface="Lucida Console" panose="020B0609040504020204" pitchFamily="49" charset="0"/>
              </a:rPr>
              <a:t>------------------------------------------------------------------</a:t>
            </a:r>
          </a:p>
          <a:p>
            <a:pPr marL="0" indent="0">
              <a:buNone/>
            </a:pPr>
            <a:r>
              <a:rPr lang="en-US" sz="700" dirty="0">
                <a:latin typeface="Lucida Console" panose="020B0609040504020204" pitchFamily="49" charset="0"/>
              </a:rPr>
              <a:t>(complete + incomplete = total; imputed is the minimum across m</a:t>
            </a:r>
          </a:p>
          <a:p>
            <a:pPr marL="0" indent="0">
              <a:buNone/>
            </a:pPr>
            <a:r>
              <a:rPr lang="en-US" sz="700" dirty="0">
                <a:latin typeface="Lucida Console" panose="020B0609040504020204" pitchFamily="49" charset="0"/>
              </a:rPr>
              <a:t> of the number of filled-in observations.)</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 </a:t>
            </a:r>
          </a:p>
        </p:txBody>
      </p:sp>
      <p:sp>
        <p:nvSpPr>
          <p:cNvPr id="4" name="Rectangle 3"/>
          <p:cNvSpPr/>
          <p:nvPr/>
        </p:nvSpPr>
        <p:spPr>
          <a:xfrm>
            <a:off x="4648200" y="2133600"/>
            <a:ext cx="37338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Mlogit method used to impute q1,gender and q54. Logit method used to impute binary vars heldback and college. Add(5) adds 5 imputed data sets to long file, seed is 918.</a:t>
            </a:r>
            <a:endParaRPr lang="en-US" dirty="0"/>
          </a:p>
        </p:txBody>
      </p:sp>
      <p:sp>
        <p:nvSpPr>
          <p:cNvPr id="5" name="Slide Number Placeholder 4"/>
          <p:cNvSpPr>
            <a:spLocks noGrp="1"/>
          </p:cNvSpPr>
          <p:nvPr>
            <p:ph type="sldNum" sz="quarter" idx="12"/>
          </p:nvPr>
        </p:nvSpPr>
        <p:spPr/>
        <p:txBody>
          <a:bodyPr/>
          <a:lstStyle/>
          <a:p>
            <a:fld id="{F6BB3010-48F5-458F-94C3-3B1F44C20A93}" type="slidenum">
              <a:rPr lang="en-US" smtClean="0"/>
              <a:t>66</a:t>
            </a:fld>
            <a:endParaRPr lang="en-US"/>
          </a:p>
        </p:txBody>
      </p:sp>
    </p:spTree>
    <p:extLst>
      <p:ext uri="{BB962C8B-B14F-4D97-AF65-F5344CB8AC3E}">
        <p14:creationId xmlns:p14="http://schemas.microsoft.com/office/powerpoint/2010/main" val="41148314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Survey Variables within “mi” Environment</a:t>
            </a:r>
            <a:endParaRPr lang="en-US" dirty="0"/>
          </a:p>
        </p:txBody>
      </p:sp>
      <p:sp>
        <p:nvSpPr>
          <p:cNvPr id="3" name="Content Placeholder 2"/>
          <p:cNvSpPr>
            <a:spLocks noGrp="1"/>
          </p:cNvSpPr>
          <p:nvPr>
            <p:ph idx="1"/>
          </p:nvPr>
        </p:nvSpPr>
        <p:spPr/>
        <p:txBody>
          <a:bodyPr/>
          <a:lstStyle/>
          <a:p>
            <a:pPr marL="0" indent="0">
              <a:buNone/>
            </a:pPr>
            <a:r>
              <a:rPr lang="en-US" sz="800" dirty="0">
                <a:latin typeface="Lucida Console" panose="020B0609040504020204" pitchFamily="49" charset="0"/>
              </a:rPr>
              <a:t>. * set svy vars within mi suite of commands </a:t>
            </a:r>
          </a:p>
          <a:p>
            <a:pPr marL="0" indent="0">
              <a:buNone/>
            </a:pPr>
            <a:r>
              <a:rPr lang="en-US" sz="800" dirty="0">
                <a:latin typeface="Lucida Console" panose="020B0609040504020204" pitchFamily="49" charset="0"/>
              </a:rPr>
              <a:t>. mi svyset secu [pweight=wgt] , fpc(fpc) strata(finalstrat) </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pweight: wgt</a:t>
            </a:r>
          </a:p>
          <a:p>
            <a:pPr marL="0" indent="0">
              <a:buNone/>
            </a:pPr>
            <a:r>
              <a:rPr lang="en-US" sz="800" dirty="0">
                <a:latin typeface="Lucida Console" panose="020B0609040504020204" pitchFamily="49" charset="0"/>
              </a:rPr>
              <a:t>          VCE: linearized</a:t>
            </a:r>
          </a:p>
          <a:p>
            <a:pPr marL="0" indent="0">
              <a:buNone/>
            </a:pPr>
            <a:r>
              <a:rPr lang="en-US" sz="800" dirty="0">
                <a:latin typeface="Lucida Console" panose="020B0609040504020204" pitchFamily="49" charset="0"/>
              </a:rPr>
              <a:t>  Single unit: missing</a:t>
            </a:r>
          </a:p>
          <a:p>
            <a:pPr marL="0" indent="0">
              <a:buNone/>
            </a:pPr>
            <a:r>
              <a:rPr lang="en-US" sz="800" dirty="0">
                <a:latin typeface="Lucida Console" panose="020B0609040504020204" pitchFamily="49" charset="0"/>
              </a:rPr>
              <a:t>     Strata 1: finalstrat</a:t>
            </a:r>
          </a:p>
          <a:p>
            <a:pPr marL="0" indent="0">
              <a:buNone/>
            </a:pPr>
            <a:r>
              <a:rPr lang="en-US" sz="800" dirty="0">
                <a:latin typeface="Lucida Console" panose="020B0609040504020204" pitchFamily="49" charset="0"/>
              </a:rPr>
              <a:t>         SU 1: secu</a:t>
            </a:r>
          </a:p>
          <a:p>
            <a:pPr marL="0" indent="0">
              <a:buNone/>
            </a:pPr>
            <a:r>
              <a:rPr lang="en-US" sz="800" dirty="0">
                <a:latin typeface="Lucida Console" panose="020B0609040504020204" pitchFamily="49" charset="0"/>
              </a:rPr>
              <a:t>        FPC 1: fpc</a:t>
            </a:r>
          </a:p>
          <a:p>
            <a:pPr marL="0" indent="0">
              <a:buNone/>
            </a:pPr>
            <a:endParaRPr lang="en-US" sz="800" dirty="0" smtClean="0">
              <a:latin typeface="Lucida Console" panose="020B0609040504020204" pitchFamily="49" charset="0"/>
            </a:endParaRPr>
          </a:p>
          <a:p>
            <a:pPr marL="0" indent="0">
              <a:buNone/>
            </a:pPr>
            <a:r>
              <a:rPr lang="en-US" sz="800" dirty="0" smtClean="0">
                <a:latin typeface="Lucida Console" panose="020B0609040504020204" pitchFamily="49" charset="0"/>
              </a:rPr>
              <a:t>. * Tabulation of automatic variable _mi_m, multiple imputation data set indicator, 0=original data</a:t>
            </a:r>
          </a:p>
          <a:p>
            <a:pPr marL="0" indent="0">
              <a:buNone/>
            </a:pPr>
            <a:r>
              <a:rPr lang="en-US" sz="800" dirty="0" smtClean="0">
                <a:latin typeface="Lucida Console" panose="020B0609040504020204" pitchFamily="49" charset="0"/>
              </a:rPr>
              <a:t>. </a:t>
            </a:r>
            <a:r>
              <a:rPr lang="en-US" sz="800" dirty="0">
                <a:latin typeface="Lucida Console" panose="020B0609040504020204" pitchFamily="49" charset="0"/>
              </a:rPr>
              <a:t>tab _mi_m</a:t>
            </a:r>
          </a:p>
          <a:p>
            <a:pPr marL="0" indent="0">
              <a:buNone/>
            </a:pPr>
            <a:endParaRPr lang="en-US" sz="800" dirty="0">
              <a:latin typeface="Lucida Console" panose="020B0609040504020204" pitchFamily="49" charset="0"/>
            </a:endParaRPr>
          </a:p>
          <a:p>
            <a:pPr marL="0" indent="0">
              <a:buNone/>
            </a:pPr>
            <a:r>
              <a:rPr lang="en-US" sz="800" dirty="0">
                <a:latin typeface="Lucida Console" panose="020B0609040504020204" pitchFamily="49" charset="0"/>
              </a:rPr>
              <a:t>      _mi_m |      Freq.     Percent        Cum.</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0 |      1,803       16.67       16.67</a:t>
            </a:r>
          </a:p>
          <a:p>
            <a:pPr marL="0" indent="0">
              <a:buNone/>
            </a:pPr>
            <a:r>
              <a:rPr lang="en-US" sz="800" dirty="0">
                <a:latin typeface="Lucida Console" panose="020B0609040504020204" pitchFamily="49" charset="0"/>
              </a:rPr>
              <a:t>          1 |      1,803       16.67       33.33</a:t>
            </a:r>
          </a:p>
          <a:p>
            <a:pPr marL="0" indent="0">
              <a:buNone/>
            </a:pPr>
            <a:r>
              <a:rPr lang="en-US" sz="800" dirty="0">
                <a:latin typeface="Lucida Console" panose="020B0609040504020204" pitchFamily="49" charset="0"/>
              </a:rPr>
              <a:t>          2 |      1,803       16.67       50.00</a:t>
            </a:r>
          </a:p>
          <a:p>
            <a:pPr marL="0" indent="0">
              <a:buNone/>
            </a:pPr>
            <a:r>
              <a:rPr lang="en-US" sz="800" dirty="0">
                <a:latin typeface="Lucida Console" panose="020B0609040504020204" pitchFamily="49" charset="0"/>
              </a:rPr>
              <a:t>          3 |      1,803       16.67       66.67</a:t>
            </a:r>
          </a:p>
          <a:p>
            <a:pPr marL="0" indent="0">
              <a:buNone/>
            </a:pPr>
            <a:r>
              <a:rPr lang="en-US" sz="800" dirty="0">
                <a:latin typeface="Lucida Console" panose="020B0609040504020204" pitchFamily="49" charset="0"/>
              </a:rPr>
              <a:t>          4 |      1,803       16.67       83.33</a:t>
            </a:r>
          </a:p>
          <a:p>
            <a:pPr marL="0" indent="0">
              <a:buNone/>
            </a:pPr>
            <a:r>
              <a:rPr lang="en-US" sz="800" dirty="0">
                <a:latin typeface="Lucida Console" panose="020B0609040504020204" pitchFamily="49" charset="0"/>
              </a:rPr>
              <a:t>          5 |      1,803       16.67      100.00</a:t>
            </a:r>
          </a:p>
          <a:p>
            <a:pPr marL="0" indent="0">
              <a:buNone/>
            </a:pPr>
            <a:r>
              <a:rPr lang="en-US" sz="800" dirty="0">
                <a:latin typeface="Lucida Console" panose="020B0609040504020204" pitchFamily="49" charset="0"/>
              </a:rPr>
              <a:t>------------+-----------------------------------</a:t>
            </a:r>
          </a:p>
          <a:p>
            <a:pPr marL="0" indent="0">
              <a:buNone/>
            </a:pPr>
            <a:r>
              <a:rPr lang="en-US" sz="800" dirty="0">
                <a:latin typeface="Lucida Console" panose="020B0609040504020204" pitchFamily="49" charset="0"/>
              </a:rPr>
              <a:t>      Total |     10,818      100.00</a:t>
            </a:r>
          </a:p>
          <a:p>
            <a:pPr marL="0" indent="0">
              <a:buNone/>
            </a:pPr>
            <a:endParaRPr lang="en-US" sz="800" dirty="0">
              <a:latin typeface="Lucida Console" panose="020B0609040504020204" pitchFamily="49" charset="0"/>
            </a:endParaRPr>
          </a:p>
          <a:p>
            <a:endParaRPr lang="en-US" dirty="0"/>
          </a:p>
        </p:txBody>
      </p:sp>
      <p:sp>
        <p:nvSpPr>
          <p:cNvPr id="4" name="Rectangle 3"/>
          <p:cNvSpPr/>
          <p:nvPr/>
        </p:nvSpPr>
        <p:spPr>
          <a:xfrm>
            <a:off x="4572000" y="4191000"/>
            <a:ext cx="3733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_mi_m=1,2,3,4,5 to refer to 5 imputed data sets. 0 refers to original not imputed data.</a:t>
            </a:r>
            <a:endParaRPr lang="en-US" dirty="0"/>
          </a:p>
        </p:txBody>
      </p:sp>
      <p:sp>
        <p:nvSpPr>
          <p:cNvPr id="5" name="Rectangle 4"/>
          <p:cNvSpPr/>
          <p:nvPr/>
        </p:nvSpPr>
        <p:spPr>
          <a:xfrm>
            <a:off x="4038600" y="2057400"/>
            <a:ext cx="4495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Stata mi with svy: commands allows analysis of imputed data while adjusting for complex sample design. </a:t>
            </a:r>
            <a:endParaRPr lang="en-US" dirty="0"/>
          </a:p>
        </p:txBody>
      </p:sp>
      <p:sp>
        <p:nvSpPr>
          <p:cNvPr id="6" name="Slide Number Placeholder 5"/>
          <p:cNvSpPr>
            <a:spLocks noGrp="1"/>
          </p:cNvSpPr>
          <p:nvPr>
            <p:ph type="sldNum" sz="quarter" idx="12"/>
          </p:nvPr>
        </p:nvSpPr>
        <p:spPr/>
        <p:txBody>
          <a:bodyPr/>
          <a:lstStyle/>
          <a:p>
            <a:fld id="{F6BB3010-48F5-458F-94C3-3B1F44C20A93}" type="slidenum">
              <a:rPr lang="en-US" smtClean="0"/>
              <a:t>67</a:t>
            </a:fld>
            <a:endParaRPr lang="en-US"/>
          </a:p>
        </p:txBody>
      </p:sp>
    </p:spTree>
    <p:extLst>
      <p:ext uri="{BB962C8B-B14F-4D97-AF65-F5344CB8AC3E}">
        <p14:creationId xmlns:p14="http://schemas.microsoft.com/office/powerpoint/2010/main" val="11696717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639762"/>
          </a:xfrm>
        </p:spPr>
        <p:txBody>
          <a:bodyPr>
            <a:normAutofit fontScale="90000"/>
          </a:bodyPr>
          <a:lstStyle/>
          <a:p>
            <a:r>
              <a:rPr lang="en-US" dirty="0" smtClean="0"/>
              <a:t>Use of mi estimate with svy:prop to Analyze Imputed Variables</a:t>
            </a:r>
            <a:endParaRPr lang="en-US" dirty="0"/>
          </a:p>
        </p:txBody>
      </p:sp>
      <p:sp>
        <p:nvSpPr>
          <p:cNvPr id="3" name="Content Placeholder 2"/>
          <p:cNvSpPr>
            <a:spLocks noGrp="1"/>
          </p:cNvSpPr>
          <p:nvPr>
            <p:ph idx="1"/>
          </p:nvPr>
        </p:nvSpPr>
        <p:spPr>
          <a:xfrm>
            <a:off x="457200" y="1066800"/>
            <a:ext cx="8229600" cy="5638800"/>
          </a:xfrm>
        </p:spPr>
        <p:txBody>
          <a:bodyPr>
            <a:noAutofit/>
          </a:bodyPr>
          <a:lstStyle/>
          <a:p>
            <a:pPr marL="0" indent="0">
              <a:buNone/>
            </a:pPr>
            <a:endParaRPr lang="en-US" sz="600" dirty="0">
              <a:latin typeface="Lucida Console" panose="020B0609040504020204" pitchFamily="49" charset="0"/>
            </a:endParaRPr>
          </a:p>
          <a:p>
            <a:pPr marL="0" indent="0">
              <a:buNone/>
            </a:pPr>
            <a:r>
              <a:rPr lang="en-US" sz="800" dirty="0">
                <a:latin typeface="Lucida Console" panose="020B0609040504020204" pitchFamily="49" charset="0"/>
              </a:rPr>
              <a:t>* check imputed variables </a:t>
            </a:r>
          </a:p>
          <a:p>
            <a:pPr marL="0" indent="0">
              <a:buNone/>
            </a:pPr>
            <a:r>
              <a:rPr lang="en-US" sz="800" dirty="0">
                <a:latin typeface="Lucida Console" panose="020B0609040504020204" pitchFamily="49" charset="0"/>
              </a:rPr>
              <a:t>mi estimate , noisily vartable: svy: prop q54 gender, missing </a:t>
            </a:r>
            <a:endParaRPr lang="en-US" sz="800" dirty="0" smtClean="0">
              <a:latin typeface="Lucida Console" panose="020B0609040504020204" pitchFamily="49" charset="0"/>
            </a:endParaRPr>
          </a:p>
          <a:p>
            <a:pPr marL="0" indent="0">
              <a:buNone/>
            </a:pPr>
            <a:endParaRPr lang="en-US" sz="600" dirty="0">
              <a:latin typeface="Lucida Console" panose="020B0609040504020204" pitchFamily="49" charset="0"/>
            </a:endParaRP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Multiple-imputation estimates                   Imputations       =          5</a:t>
            </a:r>
          </a:p>
          <a:p>
            <a:pPr marL="0" indent="0">
              <a:buNone/>
            </a:pPr>
            <a:r>
              <a:rPr lang="en-US" sz="600" dirty="0">
                <a:latin typeface="Lucida Console" panose="020B0609040504020204" pitchFamily="49" charset="0"/>
              </a:rPr>
              <a:t>Survey: Proportion estimation</a:t>
            </a:r>
          </a:p>
          <a:p>
            <a:pPr marL="0" indent="0">
              <a:buNone/>
            </a:pPr>
            <a:r>
              <a:rPr lang="en-US" sz="600" dirty="0" smtClean="0">
                <a:latin typeface="Lucida Console" panose="020B0609040504020204" pitchFamily="49" charset="0"/>
              </a:rPr>
              <a:t>Variance </a:t>
            </a:r>
            <a:r>
              <a:rPr lang="en-US" sz="600" dirty="0">
                <a:latin typeface="Lucida Console" panose="020B0609040504020204" pitchFamily="49" charset="0"/>
              </a:rPr>
              <a:t>information</a:t>
            </a:r>
          </a:p>
          <a:p>
            <a:pPr marL="0" indent="0">
              <a:buNone/>
            </a:pPr>
            <a:r>
              <a:rPr lang="en-US" sz="600" dirty="0" smtClean="0">
                <a:latin typeface="Lucida Console" panose="020B0609040504020204" pitchFamily="49" charset="0"/>
              </a:rPr>
              <a:t>------------------------------------------------------------------------------</a:t>
            </a: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             |        Imputation variance                             Relative</a:t>
            </a:r>
          </a:p>
          <a:p>
            <a:pPr marL="0" indent="0">
              <a:buNone/>
            </a:pPr>
            <a:r>
              <a:rPr lang="en-US" sz="600" dirty="0">
                <a:latin typeface="Lucida Console" panose="020B0609040504020204" pitchFamily="49" charset="0"/>
              </a:rPr>
              <a:t>             |    Within   Between     Total       RVI       FMI    efficiency</a:t>
            </a:r>
          </a:p>
          <a:p>
            <a:pPr marL="0" indent="0">
              <a:buNone/>
            </a:pPr>
            <a:r>
              <a:rPr lang="en-US" sz="600" dirty="0">
                <a:latin typeface="Lucida Console" panose="020B0609040504020204" pitchFamily="49" charset="0"/>
              </a:rPr>
              <a:t>-------------+----------------------------------------------------------------</a:t>
            </a:r>
          </a:p>
          <a:p>
            <a:pPr marL="0" indent="0">
              <a:buNone/>
            </a:pPr>
            <a:r>
              <a:rPr lang="en-US" sz="600" dirty="0">
                <a:latin typeface="Lucida Console" panose="020B0609040504020204" pitchFamily="49" charset="0"/>
              </a:rPr>
              <a:t>q54          |</a:t>
            </a:r>
          </a:p>
          <a:p>
            <a:pPr marL="0" indent="0">
              <a:buNone/>
            </a:pPr>
            <a:r>
              <a:rPr lang="en-US" sz="600" dirty="0">
                <a:latin typeface="Lucida Console" panose="020B0609040504020204" pitchFamily="49" charset="0"/>
              </a:rPr>
              <a:t>Very_Satis~d |   .000341   .000015   .000359   .052781   .057518       .988627</a:t>
            </a:r>
          </a:p>
          <a:p>
            <a:pPr marL="0" indent="0">
              <a:buNone/>
            </a:pPr>
            <a:r>
              <a:rPr lang="en-US" sz="600" dirty="0">
                <a:latin typeface="Lucida Console" panose="020B0609040504020204" pitchFamily="49" charset="0"/>
              </a:rPr>
              <a:t>   Satisfied |   .000239   .000025   .000269   .124966   .125452       .975524</a:t>
            </a:r>
          </a:p>
          <a:p>
            <a:pPr marL="0" indent="0">
              <a:buNone/>
            </a:pPr>
            <a:r>
              <a:rPr lang="en-US" sz="600" dirty="0">
                <a:latin typeface="Lucida Console" panose="020B0609040504020204" pitchFamily="49" charset="0"/>
              </a:rPr>
              <a:t>Somewhat_D~d |   .000125   8.3e-06   .000135   .080105   .084035       .983471</a:t>
            </a:r>
          </a:p>
          <a:p>
            <a:pPr marL="0" indent="0">
              <a:buNone/>
            </a:pPr>
            <a:r>
              <a:rPr lang="en-US" sz="600" dirty="0">
                <a:latin typeface="Lucida Console" panose="020B0609040504020204" pitchFamily="49" charset="0"/>
              </a:rPr>
              <a:t>Very_Dissa~d |   .000076   2.7e-06   .000079   .042919   .047706       .990549</a:t>
            </a:r>
          </a:p>
          <a:p>
            <a:pPr marL="0" indent="0">
              <a:buNone/>
            </a:pPr>
            <a:r>
              <a:rPr lang="en-US" sz="600" dirty="0">
                <a:latin typeface="Lucida Console" panose="020B0609040504020204" pitchFamily="49" charset="0"/>
              </a:rPr>
              <a:t>-------------+----------------------------------------------------------------</a:t>
            </a:r>
          </a:p>
          <a:p>
            <a:pPr marL="0" indent="0">
              <a:buNone/>
            </a:pPr>
            <a:r>
              <a:rPr lang="en-US" sz="600" dirty="0">
                <a:latin typeface="Lucida Console" panose="020B0609040504020204" pitchFamily="49" charset="0"/>
              </a:rPr>
              <a:t>gender       |</a:t>
            </a:r>
          </a:p>
          <a:p>
            <a:pPr marL="0" indent="0">
              <a:buNone/>
            </a:pPr>
            <a:r>
              <a:rPr lang="en-US" sz="600" dirty="0">
                <a:latin typeface="Lucida Console" panose="020B0609040504020204" pitchFamily="49" charset="0"/>
              </a:rPr>
              <a:t>        Male |   .000876   1.2e-07   .000876   .000163   .003714       .999258</a:t>
            </a:r>
          </a:p>
          <a:p>
            <a:pPr marL="0" indent="0">
              <a:buNone/>
            </a:pPr>
            <a:r>
              <a:rPr lang="en-US" sz="600" dirty="0">
                <a:latin typeface="Lucida Console" panose="020B0609040504020204" pitchFamily="49" charset="0"/>
              </a:rPr>
              <a:t>      Female |   .000876   1.2e-07   .000876   .000163   .003714       .999258</a:t>
            </a:r>
          </a:p>
          <a:p>
            <a:pPr marL="0" indent="0">
              <a:buNone/>
            </a:pPr>
            <a:r>
              <a:rPr lang="en-US" sz="600" dirty="0">
                <a:latin typeface="Lucida Console" panose="020B0609040504020204" pitchFamily="49" charset="0"/>
              </a:rPr>
              <a:t>------------------------------------------------------------------------------</a:t>
            </a:r>
          </a:p>
          <a:p>
            <a:pPr marL="0" indent="0">
              <a:buNone/>
            </a:pPr>
            <a:endParaRPr lang="en-US" sz="600" dirty="0">
              <a:latin typeface="Lucida Console" panose="020B0609040504020204" pitchFamily="49" charset="0"/>
            </a:endParaRPr>
          </a:p>
          <a:p>
            <a:pPr marL="0" indent="0">
              <a:buNone/>
            </a:pPr>
            <a:r>
              <a:rPr lang="en-US" sz="600" dirty="0" smtClean="0">
                <a:latin typeface="Lucida Console" panose="020B0609040504020204" pitchFamily="49" charset="0"/>
              </a:rPr>
              <a:t>Multiple-imputation </a:t>
            </a:r>
            <a:r>
              <a:rPr lang="en-US" sz="600" dirty="0">
                <a:latin typeface="Lucida Console" panose="020B0609040504020204" pitchFamily="49" charset="0"/>
              </a:rPr>
              <a:t>estimates     Imputations     =          5</a:t>
            </a:r>
          </a:p>
          <a:p>
            <a:pPr marL="0" indent="0">
              <a:buNone/>
            </a:pPr>
            <a:r>
              <a:rPr lang="en-US" sz="600" dirty="0">
                <a:latin typeface="Lucida Console" panose="020B0609040504020204" pitchFamily="49" charset="0"/>
              </a:rPr>
              <a:t>Survey: Proportion estimation     Number of obs   =      1,803</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Number of strata  =         7     Population size = 62,003.589</a:t>
            </a:r>
          </a:p>
          <a:p>
            <a:pPr marL="0" indent="0">
              <a:buNone/>
            </a:pPr>
            <a:r>
              <a:rPr lang="en-US" sz="600" dirty="0">
                <a:latin typeface="Lucida Console" panose="020B0609040504020204" pitchFamily="49" charset="0"/>
              </a:rPr>
              <a:t>Number of PSUs    =        38</a:t>
            </a:r>
          </a:p>
          <a:p>
            <a:pPr marL="0" indent="0">
              <a:buNone/>
            </a:pPr>
            <a:r>
              <a:rPr lang="en-US" sz="600" dirty="0">
                <a:latin typeface="Lucida Console" panose="020B0609040504020204" pitchFamily="49" charset="0"/>
              </a:rPr>
              <a:t>                                  Average RVI     =     0.0669</a:t>
            </a:r>
          </a:p>
          <a:p>
            <a:pPr marL="0" indent="0">
              <a:buNone/>
            </a:pPr>
            <a:r>
              <a:rPr lang="en-US" sz="600" dirty="0">
                <a:latin typeface="Lucida Console" panose="020B0609040504020204" pitchFamily="49" charset="0"/>
              </a:rPr>
              <a:t>                                  Largest FMI     =     0.1255</a:t>
            </a:r>
          </a:p>
          <a:p>
            <a:pPr marL="0" indent="0">
              <a:buNone/>
            </a:pPr>
            <a:r>
              <a:rPr lang="en-US" sz="600" dirty="0">
                <a:latin typeface="Lucida Console" panose="020B0609040504020204" pitchFamily="49" charset="0"/>
              </a:rPr>
              <a:t>                                  Complete DF     =         31</a:t>
            </a:r>
          </a:p>
          <a:p>
            <a:pPr marL="0" indent="0">
              <a:buNone/>
            </a:pPr>
            <a:r>
              <a:rPr lang="en-US" sz="600" dirty="0">
                <a:latin typeface="Lucida Console" panose="020B0609040504020204" pitchFamily="49" charset="0"/>
              </a:rPr>
              <a:t>DF adjustment:   Small sample     DF:     min     =      24.01</a:t>
            </a:r>
          </a:p>
          <a:p>
            <a:pPr marL="0" indent="0">
              <a:buNone/>
            </a:pPr>
            <a:r>
              <a:rPr lang="en-US" sz="600" dirty="0">
                <a:latin typeface="Lucida Console" panose="020B0609040504020204" pitchFamily="49" charset="0"/>
              </a:rPr>
              <a:t>                                          avg     =      27.22</a:t>
            </a:r>
          </a:p>
          <a:p>
            <a:pPr marL="0" indent="0">
              <a:buNone/>
            </a:pPr>
            <a:r>
              <a:rPr lang="en-US" sz="600" dirty="0">
                <a:latin typeface="Lucida Console" panose="020B0609040504020204" pitchFamily="49" charset="0"/>
              </a:rPr>
              <a:t>Within VCE type:   Linearized             max     =      29.17</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a:t>
            </a:r>
          </a:p>
          <a:p>
            <a:pPr marL="0" indent="0">
              <a:buNone/>
            </a:pPr>
            <a:r>
              <a:rPr lang="en-US" sz="600" dirty="0">
                <a:latin typeface="Lucida Console" panose="020B0609040504020204" pitchFamily="49" charset="0"/>
              </a:rPr>
              <a:t>                      | Proportion   Std. Err.     [95% Conf. Interval]</a:t>
            </a:r>
          </a:p>
          <a:p>
            <a:pPr marL="0" indent="0">
              <a:buNone/>
            </a:pPr>
            <a:r>
              <a:rPr lang="en-US" sz="600" dirty="0">
                <a:latin typeface="Lucida Console" panose="020B0609040504020204" pitchFamily="49" charset="0"/>
              </a:rPr>
              <a:t>----------------------+------------------------------------------------</a:t>
            </a:r>
          </a:p>
          <a:p>
            <a:pPr marL="0" indent="0">
              <a:buNone/>
            </a:pPr>
            <a:r>
              <a:rPr lang="en-US" sz="600" dirty="0">
                <a:latin typeface="Lucida Console" panose="020B0609040504020204" pitchFamily="49" charset="0"/>
              </a:rPr>
              <a:t>q54                   |</a:t>
            </a:r>
          </a:p>
          <a:p>
            <a:pPr marL="0" indent="0">
              <a:buNone/>
            </a:pPr>
            <a:r>
              <a:rPr lang="en-US" sz="600" dirty="0">
                <a:latin typeface="Lucida Console" panose="020B0609040504020204" pitchFamily="49" charset="0"/>
              </a:rPr>
              <a:t>       Very_Satisfied |   .3316503   .0189573      .2927692    .3705314</a:t>
            </a:r>
          </a:p>
          <a:p>
            <a:pPr marL="0" indent="0">
              <a:buNone/>
            </a:pPr>
            <a:r>
              <a:rPr lang="en-US" sz="600" dirty="0">
                <a:latin typeface="Lucida Console" panose="020B0609040504020204" pitchFamily="49" charset="0"/>
              </a:rPr>
              <a:t>            Satisfied |   .4740372   .0164057      .4401786    .5078957</a:t>
            </a:r>
          </a:p>
          <a:p>
            <a:pPr marL="0" indent="0">
              <a:buNone/>
            </a:pPr>
            <a:r>
              <a:rPr lang="en-US" sz="600" dirty="0">
                <a:latin typeface="Lucida Console" panose="020B0609040504020204" pitchFamily="49" charset="0"/>
              </a:rPr>
              <a:t>Somewhat_Dissatisfied |   .1214312   .0115999      .0975892    .1452731</a:t>
            </a:r>
          </a:p>
          <a:p>
            <a:pPr marL="0" indent="0">
              <a:buNone/>
            </a:pPr>
            <a:r>
              <a:rPr lang="en-US" sz="600" dirty="0">
                <a:latin typeface="Lucida Console" panose="020B0609040504020204" pitchFamily="49" charset="0"/>
              </a:rPr>
              <a:t>    Very_Dissatisfied |   .0728814   .0089033      .0546333    .0911294</a:t>
            </a:r>
          </a:p>
          <a:p>
            <a:pPr marL="0" indent="0">
              <a:buNone/>
            </a:pPr>
            <a:r>
              <a:rPr lang="en-US" sz="600" dirty="0">
                <a:latin typeface="Lucida Console" panose="020B0609040504020204" pitchFamily="49" charset="0"/>
              </a:rPr>
              <a:t>----------------------+------------------------------------------------</a:t>
            </a:r>
          </a:p>
          <a:p>
            <a:pPr marL="0" indent="0">
              <a:buNone/>
            </a:pPr>
            <a:r>
              <a:rPr lang="en-US" sz="600" dirty="0">
                <a:latin typeface="Lucida Console" panose="020B0609040504020204" pitchFamily="49" charset="0"/>
              </a:rPr>
              <a:t>gender                |</a:t>
            </a:r>
          </a:p>
          <a:p>
            <a:pPr marL="0" indent="0">
              <a:buNone/>
            </a:pPr>
            <a:r>
              <a:rPr lang="en-US" sz="600" dirty="0">
                <a:latin typeface="Lucida Console" panose="020B0609040504020204" pitchFamily="49" charset="0"/>
              </a:rPr>
              <a:t>                 Male |   .5057787   .0295942      .4452673    .5662901</a:t>
            </a:r>
          </a:p>
          <a:p>
            <a:pPr marL="0" indent="0">
              <a:buNone/>
            </a:pPr>
            <a:r>
              <a:rPr lang="en-US" sz="600" dirty="0">
                <a:latin typeface="Lucida Console" panose="020B0609040504020204" pitchFamily="49" charset="0"/>
              </a:rPr>
              <a:t>               Female |   .4942213   .0295942      .4337099    .5547327</a:t>
            </a:r>
          </a:p>
          <a:p>
            <a:pPr marL="0" indent="0">
              <a:buNone/>
            </a:pPr>
            <a:r>
              <a:rPr lang="en-US" sz="600" dirty="0">
                <a:latin typeface="Lucida Console" panose="020B0609040504020204" pitchFamily="49" charset="0"/>
              </a:rPr>
              <a:t>-----------------------------------------------------------------------</a:t>
            </a:r>
          </a:p>
          <a:p>
            <a:pPr marL="0" indent="0">
              <a:buNone/>
            </a:pPr>
            <a:endParaRPr lang="en-US" sz="600" dirty="0">
              <a:latin typeface="Lucida Console" panose="020B0609040504020204" pitchFamily="49" charset="0"/>
            </a:endParaRPr>
          </a:p>
          <a:p>
            <a:pPr marL="0" indent="0">
              <a:buNone/>
            </a:pPr>
            <a:endParaRPr lang="en-US" sz="600" dirty="0">
              <a:latin typeface="Lucida Console" panose="020B0609040504020204" pitchFamily="49" charset="0"/>
            </a:endParaRPr>
          </a:p>
        </p:txBody>
      </p:sp>
      <p:sp>
        <p:nvSpPr>
          <p:cNvPr id="4" name="Slide Number Placeholder 3"/>
          <p:cNvSpPr>
            <a:spLocks noGrp="1"/>
          </p:cNvSpPr>
          <p:nvPr>
            <p:ph type="sldNum" sz="quarter" idx="12"/>
          </p:nvPr>
        </p:nvSpPr>
        <p:spPr/>
        <p:txBody>
          <a:bodyPr/>
          <a:lstStyle/>
          <a:p>
            <a:fld id="{F6BB3010-48F5-458F-94C3-3B1F44C20A93}" type="slidenum">
              <a:rPr lang="en-US" smtClean="0"/>
              <a:t>68</a:t>
            </a:fld>
            <a:endParaRPr lang="en-US"/>
          </a:p>
        </p:txBody>
      </p:sp>
      <p:sp>
        <p:nvSpPr>
          <p:cNvPr id="5" name="Rectangle 4"/>
          <p:cNvSpPr/>
          <p:nvPr/>
        </p:nvSpPr>
        <p:spPr>
          <a:xfrm>
            <a:off x="5334000" y="2209800"/>
            <a:ext cx="31242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 of noisily and vartable options produce much more output than shown here. We will go over some of this in live demos.</a:t>
            </a:r>
            <a:endParaRPr lang="en-US" dirty="0"/>
          </a:p>
        </p:txBody>
      </p:sp>
    </p:spTree>
    <p:extLst>
      <p:ext uri="{BB962C8B-B14F-4D97-AF65-F5344CB8AC3E}">
        <p14:creationId xmlns:p14="http://schemas.microsoft.com/office/powerpoint/2010/main" val="97371056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04800"/>
            <a:ext cx="8229600" cy="914400"/>
          </a:xfrm>
        </p:spPr>
        <p:txBody>
          <a:bodyPr>
            <a:noAutofit/>
          </a:bodyPr>
          <a:lstStyle/>
          <a:p>
            <a:r>
              <a:rPr lang="en-US" sz="2800" dirty="0" smtClean="0"/>
              <a:t>Comparison of Imputed Logistic Regression v. Complete Case Logistic Regression</a:t>
            </a:r>
            <a:br>
              <a:rPr lang="en-US" sz="2800" dirty="0" smtClean="0"/>
            </a:br>
            <a:endParaRPr lang="en-US" sz="2800" dirty="0"/>
          </a:p>
        </p:txBody>
      </p:sp>
      <p:sp>
        <p:nvSpPr>
          <p:cNvPr id="5" name="Content Placeholder 4"/>
          <p:cNvSpPr>
            <a:spLocks noGrp="1"/>
          </p:cNvSpPr>
          <p:nvPr>
            <p:ph sz="half" idx="1"/>
          </p:nvPr>
        </p:nvSpPr>
        <p:spPr/>
        <p:txBody>
          <a:bodyPr>
            <a:normAutofit/>
          </a:bodyPr>
          <a:lstStyle/>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 * compare to logistic regression run with missing data excluded </a:t>
            </a:r>
          </a:p>
          <a:p>
            <a:pPr marL="0" indent="0">
              <a:buNone/>
            </a:pPr>
            <a:r>
              <a:rPr lang="en-US" sz="600" dirty="0">
                <a:latin typeface="Lucida Console" panose="020B0609040504020204" pitchFamily="49" charset="0"/>
              </a:rPr>
              <a:t>. mi estimate, or : svy: logistic college i.q1 </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Multiple-imputation estimates                   Imputations       =          5</a:t>
            </a:r>
          </a:p>
          <a:p>
            <a:pPr marL="0" indent="0">
              <a:buNone/>
            </a:pPr>
            <a:r>
              <a:rPr lang="en-US" sz="600" dirty="0">
                <a:latin typeface="Lucida Console" panose="020B0609040504020204" pitchFamily="49" charset="0"/>
              </a:rPr>
              <a:t>Survey: Logistic regression                     Number of obs     =      1,803</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Number of strata  =         7                   Population size   = 62,003.589</a:t>
            </a:r>
          </a:p>
          <a:p>
            <a:pPr marL="0" indent="0">
              <a:buNone/>
            </a:pPr>
            <a:r>
              <a:rPr lang="en-US" sz="600" dirty="0">
                <a:latin typeface="Lucida Console" panose="020B0609040504020204" pitchFamily="49" charset="0"/>
              </a:rPr>
              <a:t>Number of PSUs    =        38</a:t>
            </a:r>
          </a:p>
          <a:p>
            <a:pPr marL="0" indent="0">
              <a:buNone/>
            </a:pPr>
            <a:r>
              <a:rPr lang="en-US" sz="600" dirty="0">
                <a:latin typeface="Lucida Console" panose="020B0609040504020204" pitchFamily="49" charset="0"/>
              </a:rPr>
              <a:t>                                                Average RVI       =     0.1612</a:t>
            </a:r>
          </a:p>
          <a:p>
            <a:pPr marL="0" indent="0">
              <a:buNone/>
            </a:pPr>
            <a:r>
              <a:rPr lang="en-US" sz="600" dirty="0">
                <a:latin typeface="Lucida Console" panose="020B0609040504020204" pitchFamily="49" charset="0"/>
              </a:rPr>
              <a:t>                                                Largest FMI       =     0.1837</a:t>
            </a:r>
          </a:p>
          <a:p>
            <a:pPr marL="0" indent="0">
              <a:buNone/>
            </a:pPr>
            <a:r>
              <a:rPr lang="en-US" sz="600" dirty="0">
                <a:latin typeface="Lucida Console" panose="020B0609040504020204" pitchFamily="49" charset="0"/>
              </a:rPr>
              <a:t>                                                Complete DF       =         31</a:t>
            </a:r>
          </a:p>
          <a:p>
            <a:pPr marL="0" indent="0">
              <a:buNone/>
            </a:pPr>
            <a:r>
              <a:rPr lang="en-US" sz="600" dirty="0">
                <a:latin typeface="Lucida Console" panose="020B0609040504020204" pitchFamily="49" charset="0"/>
              </a:rPr>
              <a:t>DF adjustment:   Small sample                   DF:     min       =      21.06</a:t>
            </a:r>
          </a:p>
          <a:p>
            <a:pPr marL="0" indent="0">
              <a:buNone/>
            </a:pPr>
            <a:r>
              <a:rPr lang="en-US" sz="600" dirty="0">
                <a:latin typeface="Lucida Console" panose="020B0609040504020204" pitchFamily="49" charset="0"/>
              </a:rPr>
              <a:t>                                                        avg       =      23.81</a:t>
            </a:r>
          </a:p>
          <a:p>
            <a:pPr marL="0" indent="0">
              <a:buNone/>
            </a:pPr>
            <a:r>
              <a:rPr lang="en-US" sz="600" dirty="0">
                <a:latin typeface="Lucida Console" panose="020B0609040504020204" pitchFamily="49" charset="0"/>
              </a:rPr>
              <a:t>                                                        max       =      26.55</a:t>
            </a:r>
          </a:p>
          <a:p>
            <a:pPr marL="0" indent="0">
              <a:buNone/>
            </a:pPr>
            <a:r>
              <a:rPr lang="en-US" sz="600" dirty="0">
                <a:latin typeface="Lucida Console" panose="020B0609040504020204" pitchFamily="49" charset="0"/>
              </a:rPr>
              <a:t>Model F test:       Equal FMI                   F(   1,   21.1)   =       8.91</a:t>
            </a:r>
          </a:p>
          <a:p>
            <a:pPr marL="0" indent="0">
              <a:buNone/>
            </a:pPr>
            <a:r>
              <a:rPr lang="en-US" sz="600" dirty="0">
                <a:latin typeface="Lucida Console" panose="020B0609040504020204" pitchFamily="49" charset="0"/>
              </a:rPr>
              <a:t>Within VCE type:   Linearized                   Prob &gt; F          =     0.0070</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a:t>
            </a:r>
          </a:p>
          <a:p>
            <a:pPr marL="0" indent="0">
              <a:buNone/>
            </a:pPr>
            <a:r>
              <a:rPr lang="en-US" sz="600" dirty="0">
                <a:latin typeface="Lucida Console" panose="020B0609040504020204" pitchFamily="49" charset="0"/>
              </a:rPr>
              <a:t>     college | Odds Ratio   Std. Err.      t    P&gt;|t|     [95% Conf. Interval]</a:t>
            </a:r>
          </a:p>
          <a:p>
            <a:pPr marL="0" indent="0">
              <a:buNone/>
            </a:pPr>
            <a:r>
              <a:rPr lang="en-US" sz="600" dirty="0">
                <a:latin typeface="Lucida Console" panose="020B0609040504020204" pitchFamily="49" charset="0"/>
              </a:rPr>
              <a:t>-------------+----------------------------------------------------------------</a:t>
            </a:r>
          </a:p>
          <a:p>
            <a:pPr marL="0" indent="0">
              <a:buNone/>
            </a:pPr>
            <a:r>
              <a:rPr lang="en-US" sz="600" dirty="0">
                <a:latin typeface="Lucida Console" panose="020B0609040504020204" pitchFamily="49" charset="0"/>
              </a:rPr>
              <a:t>        2.q1 |   1.626094   .2648165     2.99   0.007     1.159014    2.281407</a:t>
            </a:r>
          </a:p>
          <a:p>
            <a:pPr marL="0" indent="0">
              <a:buNone/>
            </a:pPr>
            <a:r>
              <a:rPr lang="en-US" sz="600" dirty="0">
                <a:latin typeface="Lucida Console" panose="020B0609040504020204" pitchFamily="49" charset="0"/>
              </a:rPr>
              <a:t>       _cons |   2.336863   .3527574     5.62   0.000     1.714002     3.18607</a:t>
            </a:r>
          </a:p>
          <a:p>
            <a:pPr marL="0" indent="0">
              <a:buNone/>
            </a:pPr>
            <a:r>
              <a:rPr lang="en-US" sz="600" dirty="0">
                <a:latin typeface="Lucida Console" panose="020B0609040504020204" pitchFamily="49" charset="0"/>
              </a:rPr>
              <a:t>------------------------------------------------------------------------------</a:t>
            </a:r>
          </a:p>
          <a:p>
            <a:pPr marL="0" indent="0">
              <a:buNone/>
            </a:pPr>
            <a:endParaRPr lang="en-US" sz="1800" dirty="0">
              <a:latin typeface="Lucida Console" panose="020B0609040504020204" pitchFamily="49" charset="0"/>
            </a:endParaRPr>
          </a:p>
        </p:txBody>
      </p:sp>
      <p:sp>
        <p:nvSpPr>
          <p:cNvPr id="6" name="Content Placeholder 5"/>
          <p:cNvSpPr>
            <a:spLocks noGrp="1"/>
          </p:cNvSpPr>
          <p:nvPr>
            <p:ph sz="half" idx="2"/>
          </p:nvPr>
        </p:nvSpPr>
        <p:spPr/>
        <p:txBody>
          <a:bodyPr>
            <a:noAutofit/>
          </a:bodyPr>
          <a:lstStyle/>
          <a:p>
            <a:pPr marL="0" indent="0">
              <a:buNone/>
            </a:pPr>
            <a:r>
              <a:rPr lang="en-US" sz="600" dirty="0">
                <a:latin typeface="Lucida Console" panose="020B0609040504020204" pitchFamily="49" charset="0"/>
              </a:rPr>
              <a:t> </a:t>
            </a:r>
          </a:p>
          <a:p>
            <a:pPr marL="0" indent="0">
              <a:buNone/>
            </a:pPr>
            <a:r>
              <a:rPr lang="en-US" sz="600" dirty="0">
                <a:latin typeface="Lucida Console" panose="020B0609040504020204" pitchFamily="49" charset="0"/>
              </a:rPr>
              <a:t>. * use non imputed data and run logistic regression to compare, now do not need mi estimate commands</a:t>
            </a:r>
          </a:p>
          <a:p>
            <a:pPr marL="0" indent="0">
              <a:buNone/>
            </a:pPr>
            <a:r>
              <a:rPr lang="en-US" sz="600" dirty="0">
                <a:latin typeface="Lucida Console" panose="020B0609040504020204" pitchFamily="49" charset="0"/>
              </a:rPr>
              <a:t>. mi extract 0, clear </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 svy: logistic college i.q1 </a:t>
            </a:r>
          </a:p>
          <a:p>
            <a:pPr marL="0" indent="0">
              <a:buNone/>
            </a:pPr>
            <a:r>
              <a:rPr lang="en-US" sz="600" dirty="0">
                <a:latin typeface="Lucida Console" panose="020B0609040504020204" pitchFamily="49" charset="0"/>
              </a:rPr>
              <a:t>(running logistic on estimation sample)</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Survey: Logistic regression</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Number of strata   =         7                  Number of obs     =      1,628</a:t>
            </a:r>
          </a:p>
          <a:p>
            <a:pPr marL="0" indent="0">
              <a:buNone/>
            </a:pPr>
            <a:r>
              <a:rPr lang="en-US" sz="600" dirty="0">
                <a:latin typeface="Lucida Console" panose="020B0609040504020204" pitchFamily="49" charset="0"/>
              </a:rPr>
              <a:t>Number of PSUs     =        38                  Population size   =  55,613.33</a:t>
            </a:r>
          </a:p>
          <a:p>
            <a:pPr marL="0" indent="0">
              <a:buNone/>
            </a:pPr>
            <a:r>
              <a:rPr lang="en-US" sz="600" dirty="0">
                <a:latin typeface="Lucida Console" panose="020B0609040504020204" pitchFamily="49" charset="0"/>
              </a:rPr>
              <a:t>                                                Design df         =         31</a:t>
            </a:r>
          </a:p>
          <a:p>
            <a:pPr marL="0" indent="0">
              <a:buNone/>
            </a:pPr>
            <a:r>
              <a:rPr lang="en-US" sz="600" dirty="0">
                <a:latin typeface="Lucida Console" panose="020B0609040504020204" pitchFamily="49" charset="0"/>
              </a:rPr>
              <a:t>                                                F(   1,     31)   =       8.50</a:t>
            </a:r>
          </a:p>
          <a:p>
            <a:pPr marL="0" indent="0">
              <a:buNone/>
            </a:pPr>
            <a:r>
              <a:rPr lang="en-US" sz="600" dirty="0">
                <a:latin typeface="Lucida Console" panose="020B0609040504020204" pitchFamily="49" charset="0"/>
              </a:rPr>
              <a:t>                                                Prob &gt; F          =     0.0065</a:t>
            </a:r>
          </a:p>
          <a:p>
            <a:pPr marL="0" indent="0">
              <a:buNone/>
            </a:pPr>
            <a:endParaRPr lang="en-US" sz="600" dirty="0">
              <a:latin typeface="Lucida Console" panose="020B0609040504020204" pitchFamily="49" charset="0"/>
            </a:endParaRPr>
          </a:p>
          <a:p>
            <a:pPr marL="0" indent="0">
              <a:buNone/>
            </a:pPr>
            <a:r>
              <a:rPr lang="en-US" sz="600" dirty="0">
                <a:latin typeface="Lucida Console" panose="020B0609040504020204" pitchFamily="49" charset="0"/>
              </a:rPr>
              <a:t>------------------------------------------------------------------------------</a:t>
            </a:r>
          </a:p>
          <a:p>
            <a:pPr marL="0" indent="0">
              <a:buNone/>
            </a:pPr>
            <a:r>
              <a:rPr lang="en-US" sz="600" dirty="0">
                <a:latin typeface="Lucida Console" panose="020B0609040504020204" pitchFamily="49" charset="0"/>
              </a:rPr>
              <a:t>             |             Linearized</a:t>
            </a:r>
          </a:p>
          <a:p>
            <a:pPr marL="0" indent="0">
              <a:buNone/>
            </a:pPr>
            <a:r>
              <a:rPr lang="en-US" sz="600" dirty="0">
                <a:latin typeface="Lucida Console" panose="020B0609040504020204" pitchFamily="49" charset="0"/>
              </a:rPr>
              <a:t>     college | Odds Ratio   Std. Err.      t    P&gt;|t|     [95% Conf. Interval]</a:t>
            </a:r>
          </a:p>
          <a:p>
            <a:pPr marL="0" indent="0">
              <a:buNone/>
            </a:pPr>
            <a:r>
              <a:rPr lang="en-US" sz="600" dirty="0">
                <a:latin typeface="Lucida Console" panose="020B0609040504020204" pitchFamily="49" charset="0"/>
              </a:rPr>
              <a:t>-------------+----------------------------------------------------------------</a:t>
            </a:r>
          </a:p>
          <a:p>
            <a:pPr marL="0" indent="0">
              <a:buNone/>
            </a:pPr>
            <a:r>
              <a:rPr lang="en-US" sz="600" dirty="0">
                <a:latin typeface="Lucida Console" panose="020B0609040504020204" pitchFamily="49" charset="0"/>
              </a:rPr>
              <a:t>        2.q1 |   1.603782   .2598021     2.92   0.007      1.15255    2.231675</a:t>
            </a:r>
          </a:p>
          <a:p>
            <a:pPr marL="0" indent="0">
              <a:buNone/>
            </a:pPr>
            <a:r>
              <a:rPr lang="en-US" sz="600" dirty="0">
                <a:latin typeface="Lucida Console" panose="020B0609040504020204" pitchFamily="49" charset="0"/>
              </a:rPr>
              <a:t>       _cons |   2.402501   .3843026     5.48   0.000     1.733723    3.329259</a:t>
            </a:r>
          </a:p>
          <a:p>
            <a:pPr marL="0" indent="0">
              <a:buNone/>
            </a:pPr>
            <a:r>
              <a:rPr lang="en-US" sz="600" dirty="0">
                <a:latin typeface="Lucida Console" panose="020B0609040504020204" pitchFamily="49" charset="0"/>
              </a:rPr>
              <a:t>------------------------------------------------------------------------------</a:t>
            </a:r>
          </a:p>
          <a:p>
            <a:pPr marL="0" indent="0">
              <a:buNone/>
            </a:pPr>
            <a:endParaRPr lang="en-US" sz="600" dirty="0">
              <a:latin typeface="Lucida Console" panose="020B0609040504020204" pitchFamily="49" charset="0"/>
            </a:endParaRPr>
          </a:p>
        </p:txBody>
      </p:sp>
      <p:sp>
        <p:nvSpPr>
          <p:cNvPr id="7" name="Rectangle 6"/>
          <p:cNvSpPr/>
          <p:nvPr/>
        </p:nvSpPr>
        <p:spPr>
          <a:xfrm>
            <a:off x="1295400" y="5181600"/>
            <a:ext cx="65532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 this example, imputation of missing data does not change our conclusions but does provide a more correct analysis.  For analyses with many variables, the loss of information can be dramatic. </a:t>
            </a:r>
            <a:endParaRPr lang="en-US" dirty="0"/>
          </a:p>
        </p:txBody>
      </p:sp>
      <p:sp>
        <p:nvSpPr>
          <p:cNvPr id="8" name="Slide Number Placeholder 7"/>
          <p:cNvSpPr>
            <a:spLocks noGrp="1"/>
          </p:cNvSpPr>
          <p:nvPr>
            <p:ph type="sldNum" sz="quarter" idx="12"/>
          </p:nvPr>
        </p:nvSpPr>
        <p:spPr/>
        <p:txBody>
          <a:bodyPr/>
          <a:lstStyle/>
          <a:p>
            <a:fld id="{F6BB3010-48F5-458F-94C3-3B1F44C20A93}" type="slidenum">
              <a:rPr lang="en-US" smtClean="0"/>
              <a:t>69</a:t>
            </a:fld>
            <a:endParaRPr lang="en-US"/>
          </a:p>
        </p:txBody>
      </p:sp>
    </p:spTree>
    <p:extLst>
      <p:ext uri="{BB962C8B-B14F-4D97-AF65-F5344CB8AC3E}">
        <p14:creationId xmlns:p14="http://schemas.microsoft.com/office/powerpoint/2010/main" val="3402125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Computer Lab #1, October 10, 2016</a:t>
            </a:r>
            <a:br>
              <a:rPr lang="en-US" dirty="0" smtClean="0"/>
            </a:br>
            <a:r>
              <a:rPr lang="en-US" dirty="0" smtClean="0"/>
              <a:t>Introduction to Stata and Student’s Survey Data Set </a:t>
            </a:r>
            <a:endParaRPr lang="en-US" dirty="0"/>
          </a:p>
        </p:txBody>
      </p:sp>
      <p:sp>
        <p:nvSpPr>
          <p:cNvPr id="3" name="Content Placeholder 2"/>
          <p:cNvSpPr>
            <a:spLocks noGrp="1"/>
          </p:cNvSpPr>
          <p:nvPr>
            <p:ph idx="1"/>
          </p:nvPr>
        </p:nvSpPr>
        <p:spPr/>
        <p:txBody>
          <a:bodyPr>
            <a:normAutofit lnSpcReduction="10000"/>
          </a:bodyPr>
          <a:lstStyle/>
          <a:p>
            <a:r>
              <a:rPr lang="en-US" dirty="0" smtClean="0"/>
              <a:t>In our first computing lab, we focus on becoming familiar with Stata software and key variables of the Qatar Education Survey, Student’s Survey data set</a:t>
            </a:r>
          </a:p>
          <a:p>
            <a:r>
              <a:rPr lang="en-US" dirty="0" smtClean="0"/>
              <a:t>This data set is based upon a complex sample design including stratification, clustering and a weight</a:t>
            </a:r>
          </a:p>
          <a:p>
            <a:r>
              <a:rPr lang="en-US" dirty="0" smtClean="0"/>
              <a:t>We will use an example data set to learn how to correctly analyze complex sample survey data</a:t>
            </a:r>
          </a:p>
          <a:p>
            <a:r>
              <a:rPr lang="en-US" dirty="0" smtClean="0"/>
              <a:t>Stata is our choice of software for our sessions together though many other good options are available: </a:t>
            </a:r>
          </a:p>
          <a:p>
            <a:pPr lvl="1"/>
            <a:r>
              <a:rPr lang="en-US" dirty="0" smtClean="0"/>
              <a:t>SPSS Complex Samples module, SAS SURVEY Procedures, R Survey Package, IVEware (University of Michigan Imputation and Variance Estimation Software), WesVar PC software, Mplus, and SUDAAN software </a:t>
            </a:r>
          </a:p>
          <a:p>
            <a:r>
              <a:rPr lang="en-US" dirty="0" smtClean="0"/>
              <a:t>See the “Applied Survey Data Analysis”, Heeringa, West and Berglund (2010) textbook’s website for examples of analyses/code for each of these software tools:  </a:t>
            </a:r>
            <a:r>
              <a:rPr lang="en-US" dirty="0" smtClean="0">
                <a:solidFill>
                  <a:schemeClr val="tx2"/>
                </a:solidFill>
              </a:rPr>
              <a:t>http://www.isr.umich.edu/src/smp/asda/</a:t>
            </a:r>
            <a:endParaRPr lang="en-US" dirty="0"/>
          </a:p>
        </p:txBody>
      </p:sp>
      <p:sp>
        <p:nvSpPr>
          <p:cNvPr id="4" name="Slide Number Placeholder 3"/>
          <p:cNvSpPr>
            <a:spLocks noGrp="1"/>
          </p:cNvSpPr>
          <p:nvPr>
            <p:ph type="sldNum" sz="quarter" idx="12"/>
          </p:nvPr>
        </p:nvSpPr>
        <p:spPr/>
        <p:txBody>
          <a:bodyPr/>
          <a:lstStyle/>
          <a:p>
            <a:fld id="{F6BB3010-48F5-458F-94C3-3B1F44C20A93}" type="slidenum">
              <a:rPr lang="en-US" smtClean="0"/>
              <a:t>7</a:t>
            </a:fld>
            <a:endParaRPr lang="en-US"/>
          </a:p>
        </p:txBody>
      </p:sp>
    </p:spTree>
    <p:extLst>
      <p:ext uri="{BB962C8B-B14F-4D97-AF65-F5344CB8AC3E}">
        <p14:creationId xmlns:p14="http://schemas.microsoft.com/office/powerpoint/2010/main" val="222564263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Review of Computing Labs 	</a:t>
            </a:r>
            <a:endParaRPr lang="en-US" dirty="0"/>
          </a:p>
        </p:txBody>
      </p:sp>
      <p:sp>
        <p:nvSpPr>
          <p:cNvPr id="6" name="Content Placeholder 5"/>
          <p:cNvSpPr>
            <a:spLocks noGrp="1"/>
          </p:cNvSpPr>
          <p:nvPr>
            <p:ph idx="1"/>
          </p:nvPr>
        </p:nvSpPr>
        <p:spPr>
          <a:xfrm>
            <a:off x="457200" y="1295400"/>
            <a:ext cx="8229600" cy="4830763"/>
          </a:xfrm>
        </p:spPr>
        <p:txBody>
          <a:bodyPr/>
          <a:lstStyle/>
          <a:p>
            <a:r>
              <a:rPr lang="en-US" dirty="0" smtClean="0"/>
              <a:t>The four computing lab sessions have covered these broad topics:</a:t>
            </a:r>
          </a:p>
          <a:p>
            <a:pPr lvl="1"/>
            <a:r>
              <a:rPr lang="en-US" dirty="0" smtClean="0"/>
              <a:t>Preparation for survey data analysis through exploration of complex sample features and variables using commands and weighted graphics</a:t>
            </a:r>
          </a:p>
          <a:p>
            <a:pPr lvl="1"/>
            <a:r>
              <a:rPr lang="en-US" dirty="0" smtClean="0"/>
              <a:t>Data management to create analysis variables including variable construction, labels and transformations</a:t>
            </a:r>
          </a:p>
          <a:p>
            <a:pPr lvl="1"/>
            <a:r>
              <a:rPr lang="en-US" dirty="0" smtClean="0"/>
              <a:t>Analysis with svy: commands to account for complex sample design features:</a:t>
            </a:r>
          </a:p>
          <a:p>
            <a:pPr lvl="2"/>
            <a:r>
              <a:rPr lang="en-US" dirty="0"/>
              <a:t>s</a:t>
            </a:r>
            <a:r>
              <a:rPr lang="en-US" dirty="0" smtClean="0"/>
              <a:t>vyset, svydes, svy: mean, svy: proportion, svy: tab, svy: regress, svy: logistic, mi: svy: commands (multiple imputation)</a:t>
            </a:r>
          </a:p>
          <a:p>
            <a:pPr lvl="2"/>
            <a:r>
              <a:rPr lang="en-US" dirty="0" smtClean="0"/>
              <a:t>Post-estimation commands for regression diagnostics and design effects were also included: estat effects, estat gof plus residuals/predicted values</a:t>
            </a:r>
          </a:p>
          <a:p>
            <a:pPr lvl="1"/>
            <a:r>
              <a:rPr lang="en-US" dirty="0" smtClean="0"/>
              <a:t>Multiple imputation of item missing data using Stata mi suite of commands</a:t>
            </a:r>
          </a:p>
          <a:p>
            <a:pPr marL="457200" lvl="1" indent="0">
              <a:buNone/>
            </a:pPr>
            <a:endParaRPr lang="en-US" dirty="0" smtClean="0"/>
          </a:p>
          <a:p>
            <a:pPr lvl="2"/>
            <a:endParaRPr lang="en-US" dirty="0" smtClean="0"/>
          </a:p>
        </p:txBody>
      </p:sp>
      <p:sp>
        <p:nvSpPr>
          <p:cNvPr id="7" name="Slide Number Placeholder 6"/>
          <p:cNvSpPr>
            <a:spLocks noGrp="1"/>
          </p:cNvSpPr>
          <p:nvPr>
            <p:ph type="sldNum" sz="quarter" idx="12"/>
          </p:nvPr>
        </p:nvSpPr>
        <p:spPr/>
        <p:txBody>
          <a:bodyPr/>
          <a:lstStyle/>
          <a:p>
            <a:fld id="{F6BB3010-48F5-458F-94C3-3B1F44C20A93}" type="slidenum">
              <a:rPr lang="en-US" smtClean="0"/>
              <a:t>70</a:t>
            </a:fld>
            <a:endParaRPr lang="en-US"/>
          </a:p>
        </p:txBody>
      </p:sp>
    </p:spTree>
    <p:extLst>
      <p:ext uri="{BB962C8B-B14F-4D97-AF65-F5344CB8AC3E}">
        <p14:creationId xmlns:p14="http://schemas.microsoft.com/office/powerpoint/2010/main" val="2792265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 Session</a:t>
            </a:r>
            <a:endParaRPr lang="en-US" dirty="0"/>
          </a:p>
        </p:txBody>
      </p:sp>
      <p:sp>
        <p:nvSpPr>
          <p:cNvPr id="3" name="Content Placeholder 2"/>
          <p:cNvSpPr>
            <a:spLocks noGrp="1"/>
          </p:cNvSpPr>
          <p:nvPr>
            <p:ph idx="1"/>
          </p:nvPr>
        </p:nvSpPr>
        <p:spPr/>
        <p:txBody>
          <a:bodyPr/>
          <a:lstStyle/>
          <a:p>
            <a:r>
              <a:rPr lang="en-US" dirty="0" smtClean="0"/>
              <a:t>Q and A session for general questions about computing issues</a:t>
            </a:r>
            <a:endParaRPr lang="en-US" dirty="0"/>
          </a:p>
        </p:txBody>
      </p:sp>
      <p:sp>
        <p:nvSpPr>
          <p:cNvPr id="4" name="Slide Number Placeholder 3"/>
          <p:cNvSpPr>
            <a:spLocks noGrp="1"/>
          </p:cNvSpPr>
          <p:nvPr>
            <p:ph type="sldNum" sz="quarter" idx="12"/>
          </p:nvPr>
        </p:nvSpPr>
        <p:spPr/>
        <p:txBody>
          <a:bodyPr/>
          <a:lstStyle/>
          <a:p>
            <a:fld id="{F6BB3010-48F5-458F-94C3-3B1F44C20A93}" type="slidenum">
              <a:rPr lang="en-US" smtClean="0"/>
              <a:t>71</a:t>
            </a:fld>
            <a:endParaRPr lang="en-US"/>
          </a:p>
        </p:txBody>
      </p:sp>
    </p:spTree>
    <p:extLst>
      <p:ext uri="{BB962C8B-B14F-4D97-AF65-F5344CB8AC3E}">
        <p14:creationId xmlns:p14="http://schemas.microsoft.com/office/powerpoint/2010/main" val="11681034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4 - Computing Lab Exercises</a:t>
            </a:r>
            <a:endParaRPr lang="en-US" dirty="0"/>
          </a:p>
        </p:txBody>
      </p:sp>
      <p:sp>
        <p:nvSpPr>
          <p:cNvPr id="3" name="Content Placeholder 2"/>
          <p:cNvSpPr>
            <a:spLocks noGrp="1"/>
          </p:cNvSpPr>
          <p:nvPr>
            <p:ph idx="1"/>
          </p:nvPr>
        </p:nvSpPr>
        <p:spPr>
          <a:xfrm>
            <a:off x="457200" y="1143000"/>
            <a:ext cx="7924800" cy="5562600"/>
          </a:xfrm>
        </p:spPr>
        <p:txBody>
          <a:bodyPr>
            <a:noAutofit/>
          </a:bodyPr>
          <a:lstStyle/>
          <a:p>
            <a:pPr marL="0" indent="0">
              <a:buNone/>
            </a:pPr>
            <a:r>
              <a:rPr lang="en-US" sz="1200" dirty="0"/>
              <a:t>1. Open </a:t>
            </a:r>
            <a:r>
              <a:rPr lang="en-US" sz="1200" dirty="0" smtClean="0"/>
              <a:t>the Lab 1_4 Exercises Final.do file and the </a:t>
            </a:r>
            <a:r>
              <a:rPr lang="en-US" sz="1200" dirty="0"/>
              <a:t>data set called </a:t>
            </a:r>
            <a:r>
              <a:rPr lang="en-US" sz="1200" b="1" dirty="0" smtClean="0"/>
              <a:t>Day4_subset_final.dta </a:t>
            </a:r>
            <a:r>
              <a:rPr lang="en-US" sz="1200" dirty="0" smtClean="0"/>
              <a:t>and </a:t>
            </a:r>
            <a:r>
              <a:rPr lang="en-US" sz="1200" dirty="0"/>
              <a:t>obtain a summary analysis of all </a:t>
            </a:r>
            <a:r>
              <a:rPr lang="en-US" sz="1200" dirty="0" smtClean="0"/>
              <a:t> variables </a:t>
            </a:r>
            <a:r>
              <a:rPr lang="en-US" sz="1200" dirty="0"/>
              <a:t>using the </a:t>
            </a:r>
            <a:r>
              <a:rPr lang="en-US" sz="1200" b="1" dirty="0"/>
              <a:t>summarize </a:t>
            </a:r>
            <a:r>
              <a:rPr lang="en-US" sz="1200" dirty="0"/>
              <a:t>command.</a:t>
            </a:r>
          </a:p>
          <a:p>
            <a:pPr marL="0" indent="0">
              <a:buNone/>
            </a:pPr>
            <a:endParaRPr lang="en-US" sz="1200" dirty="0"/>
          </a:p>
          <a:p>
            <a:pPr marL="0" indent="0">
              <a:buNone/>
            </a:pPr>
            <a:r>
              <a:rPr lang="en-US" sz="1200" dirty="0"/>
              <a:t>2. Fill in the missing information in the table below. What is the estimated proportion and </a:t>
            </a:r>
            <a:r>
              <a:rPr lang="en-US" sz="1200" dirty="0" smtClean="0"/>
              <a:t> standard </a:t>
            </a:r>
            <a:r>
              <a:rPr lang="en-US" sz="1200" dirty="0"/>
              <a:t>error of students held back a grade.   What does the population </a:t>
            </a:r>
            <a:r>
              <a:rPr lang="en-US" sz="1200" dirty="0" smtClean="0"/>
              <a:t>size </a:t>
            </a:r>
            <a:r>
              <a:rPr lang="en-US" sz="1200" dirty="0"/>
              <a:t>indicate about the weights?  What is the difference between DEFF and DEFT?</a:t>
            </a:r>
          </a:p>
          <a:p>
            <a:pPr marL="0" indent="0">
              <a:buNone/>
            </a:pPr>
            <a:endParaRPr lang="en-US" sz="800" dirty="0">
              <a:latin typeface="Lucida Console" panose="020B0609040504020204" pitchFamily="49" charset="0"/>
            </a:endParaRPr>
          </a:p>
          <a:p>
            <a:pPr marL="0" indent="0">
              <a:buNone/>
            </a:pPr>
            <a:r>
              <a:rPr lang="en-US" sz="800" b="1" dirty="0">
                <a:latin typeface="Lucida Console" panose="020B0609040504020204" pitchFamily="49" charset="0"/>
              </a:rPr>
              <a:t>Survey: Mean estimation</a:t>
            </a:r>
          </a:p>
          <a:p>
            <a:pPr marL="0" indent="0">
              <a:buNone/>
            </a:pPr>
            <a:r>
              <a:rPr lang="en-US" sz="800" b="1" dirty="0" smtClean="0">
                <a:latin typeface="Lucida Console" panose="020B0609040504020204" pitchFamily="49" charset="0"/>
              </a:rPr>
              <a:t>Number </a:t>
            </a:r>
            <a:r>
              <a:rPr lang="en-US" sz="800" b="1" dirty="0">
                <a:latin typeface="Lucida Console" panose="020B0609040504020204" pitchFamily="49" charset="0"/>
              </a:rPr>
              <a:t>of strata =       7        Number of obs   =      1,742</a:t>
            </a:r>
          </a:p>
          <a:p>
            <a:pPr marL="0" indent="0">
              <a:buNone/>
            </a:pPr>
            <a:r>
              <a:rPr lang="en-US" sz="800" b="1" dirty="0">
                <a:latin typeface="Lucida Console" panose="020B0609040504020204" pitchFamily="49" charset="0"/>
              </a:rPr>
              <a:t>Number of PSUs   =      38        Population size </a:t>
            </a:r>
            <a:r>
              <a:rPr lang="en-US" sz="800" b="1" dirty="0">
                <a:solidFill>
                  <a:srgbClr val="FF0000"/>
                </a:solidFill>
                <a:latin typeface="Lucida Console" panose="020B0609040504020204" pitchFamily="49" charset="0"/>
              </a:rPr>
              <a:t>=        ? </a:t>
            </a:r>
          </a:p>
          <a:p>
            <a:pPr marL="0" indent="0">
              <a:buNone/>
            </a:pPr>
            <a:r>
              <a:rPr lang="en-US" sz="800" b="1" dirty="0">
                <a:latin typeface="Lucida Console" panose="020B0609040504020204" pitchFamily="49" charset="0"/>
              </a:rPr>
              <a:t>                                  Design df       =         31</a:t>
            </a:r>
          </a:p>
          <a:p>
            <a:pPr marL="0" indent="0">
              <a:buNone/>
            </a:pPr>
            <a:r>
              <a:rPr lang="en-US" sz="800" b="1" dirty="0" smtClean="0">
                <a:latin typeface="Lucida Console" panose="020B0609040504020204" pitchFamily="49" charset="0"/>
              </a:rPr>
              <a:t>--------------------------------------------------------------</a:t>
            </a:r>
            <a:endParaRPr lang="en-US" sz="800" b="1" dirty="0">
              <a:latin typeface="Lucida Console" panose="020B0609040504020204" pitchFamily="49" charset="0"/>
            </a:endParaRPr>
          </a:p>
          <a:p>
            <a:pPr marL="0" indent="0">
              <a:buNone/>
            </a:pPr>
            <a:r>
              <a:rPr lang="en-US" sz="800" b="1" dirty="0">
                <a:latin typeface="Lucida Console" panose="020B0609040504020204" pitchFamily="49" charset="0"/>
              </a:rPr>
              <a:t>             |             Linearized</a:t>
            </a:r>
          </a:p>
          <a:p>
            <a:pPr marL="0" indent="0">
              <a:buNone/>
            </a:pPr>
            <a:r>
              <a:rPr lang="en-US" sz="800" b="1" dirty="0">
                <a:latin typeface="Lucida Console" panose="020B0609040504020204" pitchFamily="49" charset="0"/>
              </a:rPr>
              <a:t>             |       Mean   Std. Err.     [95% Conf. Interval]</a:t>
            </a:r>
          </a:p>
          <a:p>
            <a:pPr marL="0" indent="0">
              <a:buNone/>
            </a:pPr>
            <a:r>
              <a:rPr lang="en-US" sz="800" b="1" dirty="0">
                <a:latin typeface="Lucida Console" panose="020B0609040504020204" pitchFamily="49" charset="0"/>
              </a:rPr>
              <a:t>-------------+------------------------------------------------</a:t>
            </a:r>
          </a:p>
          <a:p>
            <a:pPr marL="0" indent="0">
              <a:buNone/>
            </a:pPr>
            <a:r>
              <a:rPr lang="en-US" sz="800" b="1" dirty="0">
                <a:latin typeface="Lucida Console" panose="020B0609040504020204" pitchFamily="49" charset="0"/>
              </a:rPr>
              <a:t>    heldback |   .0969534   .0160952       .064127    .1297798</a:t>
            </a:r>
          </a:p>
          <a:p>
            <a:pPr marL="0" indent="0">
              <a:buNone/>
            </a:pPr>
            <a:r>
              <a:rPr lang="en-US" sz="800" b="1" dirty="0">
                <a:latin typeface="Lucida Console" panose="020B0609040504020204" pitchFamily="49" charset="0"/>
              </a:rPr>
              <a:t>--------------------------------------------------------------</a:t>
            </a:r>
          </a:p>
          <a:p>
            <a:pPr marL="0" indent="0">
              <a:buNone/>
            </a:pPr>
            <a:r>
              <a:rPr lang="en-US" sz="800" b="1" dirty="0" smtClean="0">
                <a:latin typeface="Lucida Console" panose="020B0609040504020204" pitchFamily="49" charset="0"/>
              </a:rPr>
              <a:t>----------------------------------------------------------</a:t>
            </a:r>
            <a:endParaRPr lang="en-US" sz="800" b="1" dirty="0">
              <a:latin typeface="Lucida Console" panose="020B0609040504020204" pitchFamily="49" charset="0"/>
            </a:endParaRPr>
          </a:p>
          <a:p>
            <a:pPr marL="0" indent="0">
              <a:buNone/>
            </a:pPr>
            <a:r>
              <a:rPr lang="en-US" sz="800" b="1" dirty="0">
                <a:latin typeface="Lucida Console" panose="020B0609040504020204" pitchFamily="49" charset="0"/>
              </a:rPr>
              <a:t>             |             Linearized</a:t>
            </a:r>
          </a:p>
          <a:p>
            <a:pPr marL="0" indent="0">
              <a:buNone/>
            </a:pPr>
            <a:r>
              <a:rPr lang="en-US" sz="800" b="1" dirty="0">
                <a:latin typeface="Lucida Console" panose="020B0609040504020204" pitchFamily="49" charset="0"/>
              </a:rPr>
              <a:t>             |       Mean   Std. Err.       DEFF      DEFT</a:t>
            </a:r>
          </a:p>
          <a:p>
            <a:pPr marL="0" indent="0">
              <a:buNone/>
            </a:pPr>
            <a:r>
              <a:rPr lang="en-US" sz="800" b="1" dirty="0">
                <a:latin typeface="Lucida Console" panose="020B0609040504020204" pitchFamily="49" charset="0"/>
              </a:rPr>
              <a:t>-------------+--------------------------------------------</a:t>
            </a:r>
          </a:p>
          <a:p>
            <a:pPr marL="0" indent="0">
              <a:buNone/>
            </a:pPr>
            <a:r>
              <a:rPr lang="en-US" sz="800" b="1" dirty="0">
                <a:latin typeface="Lucida Console" panose="020B0609040504020204" pitchFamily="49" charset="0"/>
              </a:rPr>
              <a:t>    heldback |   .0969534   .0160952          </a:t>
            </a:r>
            <a:r>
              <a:rPr lang="en-US" sz="800" b="1" dirty="0">
                <a:solidFill>
                  <a:srgbClr val="FF0000"/>
                </a:solidFill>
                <a:latin typeface="Lucida Console" panose="020B0609040504020204" pitchFamily="49" charset="0"/>
              </a:rPr>
              <a:t>?         ?</a:t>
            </a:r>
          </a:p>
          <a:p>
            <a:pPr marL="0" indent="0">
              <a:buNone/>
            </a:pPr>
            <a:r>
              <a:rPr lang="en-US" sz="800" b="1" dirty="0">
                <a:latin typeface="Lucida Console" panose="020B0609040504020204" pitchFamily="49" charset="0"/>
              </a:rPr>
              <a:t>----------------------------------------------------------</a:t>
            </a:r>
          </a:p>
          <a:p>
            <a:pPr marL="0" indent="0">
              <a:buNone/>
            </a:pPr>
            <a:r>
              <a:rPr lang="en-US" sz="800" b="1" dirty="0">
                <a:latin typeface="Lucida Console" panose="020B0609040504020204" pitchFamily="49" charset="0"/>
              </a:rPr>
              <a:t>Note: Weights must represent population totals for deff to</a:t>
            </a:r>
          </a:p>
          <a:p>
            <a:pPr marL="0" indent="0">
              <a:buNone/>
            </a:pPr>
            <a:r>
              <a:rPr lang="en-US" sz="800" b="1" dirty="0">
                <a:latin typeface="Lucida Console" panose="020B0609040504020204" pitchFamily="49" charset="0"/>
              </a:rPr>
              <a:t>      be correct when using an FPC; however, deft is</a:t>
            </a:r>
          </a:p>
          <a:p>
            <a:pPr marL="0" indent="0">
              <a:buNone/>
            </a:pPr>
            <a:r>
              <a:rPr lang="en-US" sz="800" b="1" dirty="0">
                <a:latin typeface="Lucida Console" panose="020B0609040504020204" pitchFamily="49" charset="0"/>
              </a:rPr>
              <a:t>      invariant to the scale of weights.</a:t>
            </a:r>
          </a:p>
          <a:p>
            <a:pPr marL="0" indent="0">
              <a:buNone/>
            </a:pPr>
            <a:endParaRPr lang="en-US" sz="1200" dirty="0"/>
          </a:p>
          <a:p>
            <a:pPr marL="0" indent="0">
              <a:buNone/>
            </a:pPr>
            <a:r>
              <a:rPr lang="en-US" sz="1200" dirty="0"/>
              <a:t>3. Based on your results from question 1, is there any missing data on the </a:t>
            </a:r>
            <a:r>
              <a:rPr lang="en-US" sz="1200" dirty="0" smtClean="0"/>
              <a:t>variable </a:t>
            </a:r>
            <a:r>
              <a:rPr lang="en-US" sz="1200" dirty="0"/>
              <a:t>heldback?  If so, how would you address missing data on this variable? </a:t>
            </a:r>
          </a:p>
          <a:p>
            <a:pPr marL="0" indent="0">
              <a:buNone/>
            </a:pPr>
            <a:r>
              <a:rPr lang="en-US" sz="1200" dirty="0"/>
              <a:t>(You can </a:t>
            </a:r>
            <a:r>
              <a:rPr lang="en-US" sz="1200" dirty="0" smtClean="0"/>
              <a:t>simply  </a:t>
            </a:r>
            <a:r>
              <a:rPr lang="en-US" sz="1200" dirty="0"/>
              <a:t>describe what you might do but don't have to actually carry </a:t>
            </a:r>
            <a:r>
              <a:rPr lang="en-US" sz="1200" dirty="0" smtClean="0"/>
              <a:t>out the </a:t>
            </a:r>
            <a:r>
              <a:rPr lang="en-US" sz="1200" dirty="0"/>
              <a:t>process).</a:t>
            </a:r>
          </a:p>
          <a:p>
            <a:pPr marL="0" indent="0">
              <a:buNone/>
            </a:pPr>
            <a:endParaRPr lang="en-US" sz="1200" dirty="0"/>
          </a:p>
          <a:p>
            <a:pPr marL="0" indent="0">
              <a:buNone/>
            </a:pPr>
            <a:r>
              <a:rPr lang="en-US" sz="1200" dirty="0"/>
              <a:t>4. (EXTRA CREDIT) Perform multiple imputation as demonstrated in our lab session </a:t>
            </a:r>
            <a:r>
              <a:rPr lang="en-US" sz="1200" dirty="0" smtClean="0"/>
              <a:t>but </a:t>
            </a:r>
            <a:r>
              <a:rPr lang="en-US" sz="1200" dirty="0"/>
              <a:t>use a seed of </a:t>
            </a:r>
            <a:r>
              <a:rPr lang="en-US" sz="1200" dirty="0" smtClean="0"/>
              <a:t>2016, omit the grade variable,  </a:t>
            </a:r>
            <a:r>
              <a:rPr lang="en-US" sz="1200" dirty="0"/>
              <a:t>and create 10 imputed data sets.  Provide your imputation </a:t>
            </a:r>
            <a:r>
              <a:rPr lang="en-US" sz="1200" dirty="0" smtClean="0"/>
              <a:t>code </a:t>
            </a:r>
            <a:r>
              <a:rPr lang="en-US" sz="1200" dirty="0"/>
              <a:t>and results to show how you set up the imputation. </a:t>
            </a:r>
          </a:p>
        </p:txBody>
      </p:sp>
      <p:sp>
        <p:nvSpPr>
          <p:cNvPr id="4" name="Slide Number Placeholder 3"/>
          <p:cNvSpPr>
            <a:spLocks noGrp="1"/>
          </p:cNvSpPr>
          <p:nvPr>
            <p:ph type="sldNum" sz="quarter" idx="12"/>
          </p:nvPr>
        </p:nvSpPr>
        <p:spPr/>
        <p:txBody>
          <a:bodyPr/>
          <a:lstStyle/>
          <a:p>
            <a:fld id="{F6BB3010-48F5-458F-94C3-3B1F44C20A93}" type="slidenum">
              <a:rPr lang="en-US" smtClean="0"/>
              <a:t>72</a:t>
            </a:fld>
            <a:endParaRPr lang="en-US"/>
          </a:p>
        </p:txBody>
      </p:sp>
    </p:spTree>
    <p:extLst>
      <p:ext uri="{BB962C8B-B14F-4D97-AF65-F5344CB8AC3E}">
        <p14:creationId xmlns:p14="http://schemas.microsoft.com/office/powerpoint/2010/main" val="3046665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Survey Data Analysis</a:t>
            </a:r>
            <a:endParaRPr lang="en-US" dirty="0"/>
          </a:p>
        </p:txBody>
      </p:sp>
      <p:sp>
        <p:nvSpPr>
          <p:cNvPr id="3" name="Content Placeholder 2"/>
          <p:cNvSpPr>
            <a:spLocks noGrp="1"/>
          </p:cNvSpPr>
          <p:nvPr>
            <p:ph idx="1"/>
          </p:nvPr>
        </p:nvSpPr>
        <p:spPr/>
        <p:txBody>
          <a:bodyPr/>
          <a:lstStyle/>
          <a:p>
            <a:r>
              <a:rPr lang="en-US" dirty="0" smtClean="0"/>
              <a:t>Stata manuals and help: </a:t>
            </a:r>
            <a:r>
              <a:rPr lang="en-US" dirty="0" smtClean="0">
                <a:solidFill>
                  <a:srgbClr val="FFFF00"/>
                </a:solidFill>
                <a:hlinkClick r:id="rId2"/>
              </a:rPr>
              <a:t>www.stata.com</a:t>
            </a:r>
            <a:endParaRPr lang="en-US" dirty="0" smtClean="0">
              <a:solidFill>
                <a:srgbClr val="FFFF00"/>
              </a:solidFill>
            </a:endParaRPr>
          </a:p>
          <a:p>
            <a:r>
              <a:rPr lang="en-US" dirty="0" smtClean="0"/>
              <a:t>SPSS</a:t>
            </a:r>
            <a:r>
              <a:rPr lang="en-US" dirty="0"/>
              <a:t>: </a:t>
            </a:r>
            <a:r>
              <a:rPr lang="en-US" dirty="0">
                <a:hlinkClick r:id="rId3"/>
              </a:rPr>
              <a:t>https://www.ibm.com/analytics/us/en/technology/spss</a:t>
            </a:r>
            <a:r>
              <a:rPr lang="en-US" dirty="0" smtClean="0">
                <a:hlinkClick r:id="rId3"/>
              </a:rPr>
              <a:t>/</a:t>
            </a:r>
            <a:endParaRPr lang="en-US" dirty="0" smtClean="0"/>
          </a:p>
          <a:p>
            <a:r>
              <a:rPr lang="en-US" dirty="0"/>
              <a:t>SAS: </a:t>
            </a:r>
            <a:r>
              <a:rPr lang="en-US" dirty="0">
                <a:hlinkClick r:id="rId4"/>
              </a:rPr>
              <a:t>https://support.sas.com</a:t>
            </a:r>
            <a:r>
              <a:rPr lang="en-US" dirty="0" smtClean="0">
                <a:hlinkClick r:id="rId4"/>
              </a:rPr>
              <a:t>/</a:t>
            </a:r>
            <a:endParaRPr lang="en-US" dirty="0" smtClean="0"/>
          </a:p>
          <a:p>
            <a:r>
              <a:rPr lang="en-US" dirty="0" smtClean="0"/>
              <a:t>See software specific sites for more on R, Sudaan, Wesvar, Mplus, IVEware</a:t>
            </a:r>
          </a:p>
          <a:p>
            <a:endParaRPr lang="en-US" dirty="0" smtClean="0"/>
          </a:p>
          <a:p>
            <a:r>
              <a:rPr lang="en-US" dirty="0" smtClean="0"/>
              <a:t>Applied </a:t>
            </a:r>
            <a:r>
              <a:rPr lang="en-US" dirty="0"/>
              <a:t>Survey Data Analysis website: </a:t>
            </a:r>
            <a:r>
              <a:rPr lang="en-US" dirty="0">
                <a:hlinkClick r:id="rId5"/>
              </a:rPr>
              <a:t>http://www.isr.umich.edu/src/smp/asda/</a:t>
            </a:r>
            <a:endParaRPr lang="en-US" dirty="0"/>
          </a:p>
          <a:p>
            <a:r>
              <a:rPr lang="en-US" dirty="0"/>
              <a:t>UCLA IDRE site: </a:t>
            </a:r>
            <a:r>
              <a:rPr lang="en-US" dirty="0">
                <a:hlinkClick r:id="rId6"/>
              </a:rPr>
              <a:t>http://www.ats.ucla.edu/stat/</a:t>
            </a:r>
            <a:endParaRPr lang="en-US" dirty="0"/>
          </a:p>
          <a:p>
            <a:endParaRPr lang="en-US" dirty="0"/>
          </a:p>
        </p:txBody>
      </p:sp>
      <p:sp>
        <p:nvSpPr>
          <p:cNvPr id="4" name="Slide Number Placeholder 3"/>
          <p:cNvSpPr>
            <a:spLocks noGrp="1"/>
          </p:cNvSpPr>
          <p:nvPr>
            <p:ph type="sldNum" sz="quarter" idx="12"/>
          </p:nvPr>
        </p:nvSpPr>
        <p:spPr/>
        <p:txBody>
          <a:bodyPr/>
          <a:lstStyle/>
          <a:p>
            <a:fld id="{F6BB3010-48F5-458F-94C3-3B1F44C20A93}" type="slidenum">
              <a:rPr lang="en-US" smtClean="0"/>
              <a:t>73</a:t>
            </a:fld>
            <a:endParaRPr lang="en-US"/>
          </a:p>
        </p:txBody>
      </p:sp>
    </p:spTree>
    <p:extLst>
      <p:ext uri="{BB962C8B-B14F-4D97-AF65-F5344CB8AC3E}">
        <p14:creationId xmlns:p14="http://schemas.microsoft.com/office/powerpoint/2010/main" val="28171507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lstStyle/>
          <a:p>
            <a:r>
              <a:rPr lang="en-US" dirty="0" smtClean="0"/>
              <a:t>Thank you for attending!</a:t>
            </a:r>
          </a:p>
          <a:p>
            <a:endParaRPr lang="en-US" dirty="0"/>
          </a:p>
          <a:p>
            <a:r>
              <a:rPr lang="en-US" dirty="0" smtClean="0"/>
              <a:t>My email is </a:t>
            </a:r>
            <a:r>
              <a:rPr lang="en-US" dirty="0" smtClean="0">
                <a:hlinkClick r:id="rId2"/>
              </a:rPr>
              <a:t>pberg@umich.edu</a:t>
            </a:r>
            <a:r>
              <a:rPr lang="en-US" dirty="0" smtClean="0"/>
              <a:t> (Patricia Berglund)</a:t>
            </a:r>
          </a:p>
          <a:p>
            <a:endParaRPr lang="en-US" dirty="0"/>
          </a:p>
          <a:p>
            <a:pPr marL="0" indent="0">
              <a:buNone/>
            </a:pPr>
            <a:endParaRPr lang="en-US" smtClean="0"/>
          </a:p>
        </p:txBody>
      </p:sp>
      <p:sp>
        <p:nvSpPr>
          <p:cNvPr id="4" name="Slide Number Placeholder 3"/>
          <p:cNvSpPr>
            <a:spLocks noGrp="1"/>
          </p:cNvSpPr>
          <p:nvPr>
            <p:ph type="sldNum" sz="quarter" idx="12"/>
          </p:nvPr>
        </p:nvSpPr>
        <p:spPr/>
        <p:txBody>
          <a:bodyPr/>
          <a:lstStyle/>
          <a:p>
            <a:fld id="{F6BB3010-48F5-458F-94C3-3B1F44C20A93}" type="slidenum">
              <a:rPr lang="en-US" smtClean="0"/>
              <a:t>74</a:t>
            </a:fld>
            <a:endParaRPr lang="en-US"/>
          </a:p>
        </p:txBody>
      </p:sp>
    </p:spTree>
    <p:extLst>
      <p:ext uri="{BB962C8B-B14F-4D97-AF65-F5344CB8AC3E}">
        <p14:creationId xmlns:p14="http://schemas.microsoft.com/office/powerpoint/2010/main" val="287946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 to Stata and Exploration of Student’s Survey Complex Sample Variables</a:t>
            </a:r>
            <a:endParaRPr lang="en-US" dirty="0"/>
          </a:p>
        </p:txBody>
      </p:sp>
      <p:sp>
        <p:nvSpPr>
          <p:cNvPr id="2" name="Slide Number Placeholder 1"/>
          <p:cNvSpPr>
            <a:spLocks noGrp="1"/>
          </p:cNvSpPr>
          <p:nvPr>
            <p:ph type="sldNum" sz="quarter" idx="12"/>
          </p:nvPr>
        </p:nvSpPr>
        <p:spPr/>
        <p:txBody>
          <a:bodyPr/>
          <a:lstStyle/>
          <a:p>
            <a:fld id="{F6BB3010-48F5-458F-94C3-3B1F44C20A93}" type="slidenum">
              <a:rPr lang="en-US" smtClean="0"/>
              <a:t>8</a:t>
            </a:fld>
            <a:endParaRPr lang="en-US"/>
          </a:p>
        </p:txBody>
      </p:sp>
    </p:spTree>
    <p:extLst>
      <p:ext uri="{BB962C8B-B14F-4D97-AF65-F5344CB8AC3E}">
        <p14:creationId xmlns:p14="http://schemas.microsoft.com/office/powerpoint/2010/main" val="2323670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Stata Software</a:t>
            </a:r>
            <a:br>
              <a:rPr lang="en-US" dirty="0" smtClean="0"/>
            </a:br>
            <a:endParaRPr lang="en-US" dirty="0"/>
          </a:p>
        </p:txBody>
      </p:sp>
      <p:sp>
        <p:nvSpPr>
          <p:cNvPr id="3" name="Slide Number Placeholder 2"/>
          <p:cNvSpPr>
            <a:spLocks noGrp="1"/>
          </p:cNvSpPr>
          <p:nvPr>
            <p:ph type="sldNum" sz="quarter" idx="12"/>
          </p:nvPr>
        </p:nvSpPr>
        <p:spPr/>
        <p:txBody>
          <a:bodyPr/>
          <a:lstStyle/>
          <a:p>
            <a:fld id="{F6BB3010-48F5-458F-94C3-3B1F44C20A93}" type="slidenum">
              <a:rPr lang="en-US" smtClean="0"/>
              <a:t>9</a:t>
            </a:fld>
            <a:endParaRPr lang="en-US"/>
          </a:p>
        </p:txBody>
      </p:sp>
    </p:spTree>
    <p:extLst>
      <p:ext uri="{BB962C8B-B14F-4D97-AF65-F5344CB8AC3E}">
        <p14:creationId xmlns:p14="http://schemas.microsoft.com/office/powerpoint/2010/main" val="2150702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QPT3VHF6MKWP-83287781-41643</_dlc_DocId>
    <_dlc_DocIdUrl xmlns="4595ca7b-3a15-4971-af5f-cadc29c03e04">
      <Url>https://qataruniversity-prd.qu.edu.qa/_layouts/15/DocIdRedir.aspx?ID=QPT3VHF6MKWP-83287781-41643</Url>
      <Description>QPT3VHF6MKWP-83287781-41643</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1F645D-6722-47CA-AA85-196D135C11AF}"/>
</file>

<file path=customXml/itemProps2.xml><?xml version="1.0" encoding="utf-8"?>
<ds:datastoreItem xmlns:ds="http://schemas.openxmlformats.org/officeDocument/2006/customXml" ds:itemID="{03B970FB-312B-4336-A3B1-8B69FA3A8B4E}"/>
</file>

<file path=customXml/itemProps3.xml><?xml version="1.0" encoding="utf-8"?>
<ds:datastoreItem xmlns:ds="http://schemas.openxmlformats.org/officeDocument/2006/customXml" ds:itemID="{E06D936B-0092-43FE-9C1C-B398AD0C3954}"/>
</file>

<file path=customXml/itemProps4.xml><?xml version="1.0" encoding="utf-8"?>
<ds:datastoreItem xmlns:ds="http://schemas.openxmlformats.org/officeDocument/2006/customXml" ds:itemID="{13A34A0C-C471-4F9C-A303-21DE816A50D0}"/>
</file>

<file path=docProps/app.xml><?xml version="1.0" encoding="utf-8"?>
<Properties xmlns="http://schemas.openxmlformats.org/officeDocument/2006/extended-properties" xmlns:vt="http://schemas.openxmlformats.org/officeDocument/2006/docPropsVTypes">
  <TotalTime>37710</TotalTime>
  <Words>12107</Words>
  <Application>Microsoft Office PowerPoint</Application>
  <PresentationFormat>On-screen Show (4:3)</PresentationFormat>
  <Paragraphs>1623</Paragraphs>
  <Slides>74</Slides>
  <Notes>1</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Office Theme</vt:lpstr>
      <vt:lpstr> A four-day short course sponsored by the  Social &amp; Economic Survey Research Institute Qatar University  </vt:lpstr>
      <vt:lpstr>PowerPoint Presentation</vt:lpstr>
      <vt:lpstr>PowerPoint Presentation</vt:lpstr>
      <vt:lpstr>PowerPoint Presentation</vt:lpstr>
      <vt:lpstr>PowerPoint Presentation</vt:lpstr>
      <vt:lpstr>Computing Lab Sessions </vt:lpstr>
      <vt:lpstr>Computer Lab #1, October 10, 2016 Introduction to Stata and Student’s Survey Data Set </vt:lpstr>
      <vt:lpstr>Introduction to Stata and Exploration of Student’s Survey Complex Sample Variables</vt:lpstr>
      <vt:lpstr>Introduction to Stata Software </vt:lpstr>
      <vt:lpstr>Stata Software</vt:lpstr>
      <vt:lpstr>Stata Do File Editor Window</vt:lpstr>
      <vt:lpstr>Stata Results, Command, Review, and Variables Windows</vt:lpstr>
      <vt:lpstr>Demonstration: Open Data Set,  Execute Stata Code, Obtain Results</vt:lpstr>
      <vt:lpstr>Examination of Complex Sample Design Variables </vt:lpstr>
      <vt:lpstr>Partial Output from Tabulation of School ID and Strat Variable</vt:lpstr>
      <vt:lpstr>Steps to Deal with “Singleton” Cluster  Stratum 7 and 8</vt:lpstr>
      <vt:lpstr>Tabulation of Secu and Finalstrat Variables</vt:lpstr>
      <vt:lpstr>Adjustment for Finite Population Correction</vt:lpstr>
      <vt:lpstr>Svyset and Svydes Commands and Results</vt:lpstr>
      <vt:lpstr>Exploration of Weight Variable</vt:lpstr>
      <vt:lpstr>Variable Construction: Sum of Hours of Homework Per Day Spent on Math, English, Science, Arabic, Other Homework</vt:lpstr>
      <vt:lpstr>Trimming Homework Per Day Variable</vt:lpstr>
      <vt:lpstr>Weighted Histogram of Trimmed Sum of Hours Spent on Homework Per Day</vt:lpstr>
      <vt:lpstr>Descriptive Analysis of Continuous Variables</vt:lpstr>
      <vt:lpstr>Preparation for Analysis of Survey Data </vt:lpstr>
      <vt:lpstr>Hours Spent on Homework Per Day,   Comparison of Design-Based and SRS Estimates </vt:lpstr>
      <vt:lpstr>Subpopulation Analysis and Linear Contrast Hours Spent Per Day on Homework by Gender </vt:lpstr>
      <vt:lpstr>Subpopulation Analysis and Linear Contrast for Hours Spent on Homework Per Day, by Grade Level</vt:lpstr>
      <vt:lpstr>Day 1 - Computing Lab Exercises </vt:lpstr>
      <vt:lpstr>Computing Lab #2, October 11, 2016 </vt:lpstr>
      <vt:lpstr>Descriptive Analysis of Categorical Variables</vt:lpstr>
      <vt:lpstr>Bar Chart (Weighted) of Q54: How Satisfied with School?</vt:lpstr>
      <vt:lpstr>Svy: Proportion for Analysis of Categorical Variable Q54: How Satisfied with School?</vt:lpstr>
      <vt:lpstr>Svy: Tabulate with Linear Contrast (lincom) for Analysis of Categorical Variable Q54, “How Satisfied with School?”</vt:lpstr>
      <vt:lpstr>Two-Way Table Analysis </vt:lpstr>
      <vt:lpstr>Linear Regression </vt:lpstr>
      <vt:lpstr>Linear Regression Stata Code</vt:lpstr>
      <vt:lpstr>Linear Regression, Check Distribution of Dependent Variable </vt:lpstr>
      <vt:lpstr>Model Evaluation/Building for “Preliminary” Model</vt:lpstr>
      <vt:lpstr>Final Model, Estimation and Diagnostics </vt:lpstr>
      <vt:lpstr>Plots to Evaluate Model Fit for Final Model</vt:lpstr>
      <vt:lpstr>Exponentiated Coefficients for Final Model</vt:lpstr>
      <vt:lpstr>Day 2 - Computing Lab Exercises</vt:lpstr>
      <vt:lpstr>Computing Lab #3, October 12, 2016</vt:lpstr>
      <vt:lpstr>Linear Regression with Subpopulation Indicator </vt:lpstr>
      <vt:lpstr>Logistic Regression </vt:lpstr>
      <vt:lpstr>Model Building for Logistic Regression</vt:lpstr>
      <vt:lpstr>Variable Generation Prior to Logistic Regression Analysis</vt:lpstr>
      <vt:lpstr>Relationship Between Cross-Tabulation and  Bivariate Logistic Regression </vt:lpstr>
      <vt:lpstr>Expanded Logistic Model: Gender, Grade and  Nationality as Predictors</vt:lpstr>
      <vt:lpstr>“Final” Reduced Model Excluding Grade </vt:lpstr>
      <vt:lpstr>Logistic Regression Post-Estimation Tools</vt:lpstr>
      <vt:lpstr>Adding Predictors to Logistic Regression </vt:lpstr>
      <vt:lpstr>Day 3 - Computing Lab Exercises</vt:lpstr>
      <vt:lpstr>Computing Lab #4, October 13, 2016</vt:lpstr>
      <vt:lpstr>Design Effects</vt:lpstr>
      <vt:lpstr>Review of DEFF and DEFT, from Stata Documentation</vt:lpstr>
      <vt:lpstr>Design Effects from svy: mean</vt:lpstr>
      <vt:lpstr>Design Effects for svy: proportion</vt:lpstr>
      <vt:lpstr>Design Effects for svy: logistic </vt:lpstr>
      <vt:lpstr>Multiple Imputation of Missing Data</vt:lpstr>
      <vt:lpstr>Data Subset with Missing Data on  Q1, Q54, Gender, College, and Heldback Variables</vt:lpstr>
      <vt:lpstr>Multiple Imputation of Missing Data</vt:lpstr>
      <vt:lpstr>Examination of Missing Data Patterns with misstable summarize and misstable patterns </vt:lpstr>
      <vt:lpstr>Preparation for Multiple Imputation</vt:lpstr>
      <vt:lpstr>Perform Multiple Imputation using Chained Equations Method  </vt:lpstr>
      <vt:lpstr>Set Survey Variables within “mi” Environment</vt:lpstr>
      <vt:lpstr>Use of mi estimate with svy:prop to Analyze Imputed Variables</vt:lpstr>
      <vt:lpstr>Comparison of Imputed Logistic Regression v. Complete Case Logistic Regression </vt:lpstr>
      <vt:lpstr>Review of Computing Labs  </vt:lpstr>
      <vt:lpstr>Questions and Answers Session</vt:lpstr>
      <vt:lpstr>Day 4 - Computing Lab Exercises</vt:lpstr>
      <vt:lpstr>Resources for Survey Data Analysis</vt:lpstr>
      <vt:lpstr>Summary </vt:lpstr>
    </vt:vector>
  </TitlesOfParts>
  <Company>ISR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Complex Sample Survey Data</dc:title>
  <dc:creator>Patricia Berglund</dc:creator>
  <cp:lastModifiedBy>Noora Mohammed O J AlNaimi</cp:lastModifiedBy>
  <cp:revision>126</cp:revision>
  <cp:lastPrinted>2016-09-26T18:06:23Z</cp:lastPrinted>
  <dcterms:created xsi:type="dcterms:W3CDTF">2016-09-01T16:43:02Z</dcterms:created>
  <dcterms:modified xsi:type="dcterms:W3CDTF">2017-11-14T04:37:23Z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c9f38090-20ee-41a2-82f9-9627cfaad9a3</vt:lpwstr>
  </property>
</Properties>
</file>