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9.xml" ContentType="application/vnd.openxmlformats-officedocument.presentationml.slide+xml"/>
  <Override PartName="/ppt/slides/slide67.xml" ContentType="application/vnd.openxmlformats-officedocument.presentationml.slide+xml"/>
  <Override PartName="/ppt/slides/slide6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68.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90.xml" ContentType="application/vnd.openxmlformats-officedocument.presentationml.slide+xml"/>
  <Override PartName="/ppt/slides/slide101.xml" ContentType="application/vnd.openxmlformats-officedocument.presentationml.slide+xml"/>
  <Override PartName="/ppt/slides/slide8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78.xml" ContentType="application/vnd.openxmlformats-officedocument.presentationml.slide+xml"/>
  <Override PartName="/ppt/slides/slide89.xml" ContentType="application/vnd.openxmlformats-officedocument.presentationml.slide+xml"/>
  <Override PartName="/ppt/slides/slide80.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79.xml" ContentType="application/vnd.openxmlformats-officedocument.presentationml.slide+xml"/>
  <Override PartName="/ppt/slides/slide83.xml" ContentType="application/vnd.openxmlformats-officedocument.presentationml.slide+xml"/>
  <Override PartName="/ppt/slides/slide81.xml" ContentType="application/vnd.openxmlformats-officedocument.presentationml.slide+xml"/>
  <Override PartName="/ppt/slides/slide84.xml" ContentType="application/vnd.openxmlformats-officedocument.presentationml.slide+xml"/>
  <Override PartName="/ppt/slides/slide82.xml" ContentType="application/vnd.openxmlformats-officedocument.presentationml.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1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32" showSpecialPlsOnTitleSld="0" saveSubsetFonts="1">
  <p:sldMasterIdLst>
    <p:sldMasterId id="2147483676" r:id="rId1"/>
  </p:sldMasterIdLst>
  <p:notesMasterIdLst>
    <p:notesMasterId r:id="rId111"/>
  </p:notesMasterIdLst>
  <p:handoutMasterIdLst>
    <p:handoutMasterId r:id="rId112"/>
  </p:handoutMasterIdLst>
  <p:sldIdLst>
    <p:sldId id="1234" r:id="rId2"/>
    <p:sldId id="634" r:id="rId3"/>
    <p:sldId id="635" r:id="rId4"/>
    <p:sldId id="636" r:id="rId5"/>
    <p:sldId id="837" r:id="rId6"/>
    <p:sldId id="637" r:id="rId7"/>
    <p:sldId id="638" r:id="rId8"/>
    <p:sldId id="838" r:id="rId9"/>
    <p:sldId id="640" r:id="rId10"/>
    <p:sldId id="645" r:id="rId11"/>
    <p:sldId id="648" r:id="rId12"/>
    <p:sldId id="839" r:id="rId13"/>
    <p:sldId id="642" r:id="rId14"/>
    <p:sldId id="841" r:id="rId15"/>
    <p:sldId id="842" r:id="rId16"/>
    <p:sldId id="843" r:id="rId17"/>
    <p:sldId id="844" r:id="rId18"/>
    <p:sldId id="845" r:id="rId19"/>
    <p:sldId id="846" r:id="rId20"/>
    <p:sldId id="847" r:id="rId21"/>
    <p:sldId id="848" r:id="rId22"/>
    <p:sldId id="849" r:id="rId23"/>
    <p:sldId id="850" r:id="rId24"/>
    <p:sldId id="851" r:id="rId25"/>
    <p:sldId id="852" r:id="rId26"/>
    <p:sldId id="853" r:id="rId27"/>
    <p:sldId id="854" r:id="rId28"/>
    <p:sldId id="653" r:id="rId29"/>
    <p:sldId id="855" r:id="rId30"/>
    <p:sldId id="972" r:id="rId31"/>
    <p:sldId id="660" r:id="rId32"/>
    <p:sldId id="662" r:id="rId33"/>
    <p:sldId id="667" r:id="rId34"/>
    <p:sldId id="668" r:id="rId35"/>
    <p:sldId id="673" r:id="rId36"/>
    <p:sldId id="674" r:id="rId37"/>
    <p:sldId id="675" r:id="rId38"/>
    <p:sldId id="676" r:id="rId39"/>
    <p:sldId id="677" r:id="rId40"/>
    <p:sldId id="679" r:id="rId41"/>
    <p:sldId id="680" r:id="rId42"/>
    <p:sldId id="683" r:id="rId43"/>
    <p:sldId id="684" r:id="rId44"/>
    <p:sldId id="1235" r:id="rId45"/>
    <p:sldId id="688" r:id="rId46"/>
    <p:sldId id="689" r:id="rId47"/>
    <p:sldId id="981" r:id="rId48"/>
    <p:sldId id="982" r:id="rId49"/>
    <p:sldId id="983" r:id="rId50"/>
    <p:sldId id="984" r:id="rId51"/>
    <p:sldId id="985" r:id="rId52"/>
    <p:sldId id="986" r:id="rId53"/>
    <p:sldId id="987" r:id="rId54"/>
    <p:sldId id="1001" r:id="rId55"/>
    <p:sldId id="694" r:id="rId56"/>
    <p:sldId id="988" r:id="rId57"/>
    <p:sldId id="989" r:id="rId58"/>
    <p:sldId id="990" r:id="rId59"/>
    <p:sldId id="991" r:id="rId60"/>
    <p:sldId id="992" r:id="rId61"/>
    <p:sldId id="993" r:id="rId62"/>
    <p:sldId id="994" r:id="rId63"/>
    <p:sldId id="995" r:id="rId64"/>
    <p:sldId id="997" r:id="rId65"/>
    <p:sldId id="998" r:id="rId66"/>
    <p:sldId id="999" r:id="rId67"/>
    <p:sldId id="996" r:id="rId68"/>
    <p:sldId id="1000" r:id="rId69"/>
    <p:sldId id="706" r:id="rId70"/>
    <p:sldId id="707" r:id="rId71"/>
    <p:sldId id="1236" r:id="rId72"/>
    <p:sldId id="1306" r:id="rId73"/>
    <p:sldId id="1307" r:id="rId74"/>
    <p:sldId id="1290" r:id="rId75"/>
    <p:sldId id="1292" r:id="rId76"/>
    <p:sldId id="1293" r:id="rId77"/>
    <p:sldId id="1308" r:id="rId78"/>
    <p:sldId id="1294" r:id="rId79"/>
    <p:sldId id="1295" r:id="rId80"/>
    <p:sldId id="1296" r:id="rId81"/>
    <p:sldId id="1297" r:id="rId82"/>
    <p:sldId id="1298" r:id="rId83"/>
    <p:sldId id="1299" r:id="rId84"/>
    <p:sldId id="1301" r:id="rId85"/>
    <p:sldId id="1277" r:id="rId86"/>
    <p:sldId id="1309" r:id="rId87"/>
    <p:sldId id="1278" r:id="rId88"/>
    <p:sldId id="1279" r:id="rId89"/>
    <p:sldId id="1302" r:id="rId90"/>
    <p:sldId id="1281" r:id="rId91"/>
    <p:sldId id="1303" r:id="rId92"/>
    <p:sldId id="1283" r:id="rId93"/>
    <p:sldId id="1274" r:id="rId94"/>
    <p:sldId id="1304" r:id="rId95"/>
    <p:sldId id="1305" r:id="rId96"/>
    <p:sldId id="1286" r:id="rId97"/>
    <p:sldId id="1287" r:id="rId98"/>
    <p:sldId id="1288" r:id="rId99"/>
    <p:sldId id="1289" r:id="rId100"/>
    <p:sldId id="1300" r:id="rId101"/>
    <p:sldId id="1237" r:id="rId102"/>
    <p:sldId id="1242" r:id="rId103"/>
    <p:sldId id="1239" r:id="rId104"/>
    <p:sldId id="1243" r:id="rId105"/>
    <p:sldId id="1240" r:id="rId106"/>
    <p:sldId id="1244" r:id="rId107"/>
    <p:sldId id="1245" r:id="rId108"/>
    <p:sldId id="1241" r:id="rId109"/>
    <p:sldId id="1238" r:id="rId110"/>
  </p:sldIdLst>
  <p:sldSz cx="10972800" cy="8229600" type="B4JIS"/>
  <p:notesSz cx="6986588" cy="9283700"/>
  <p:defaultTextStyle>
    <a:defPPr>
      <a:defRPr lang="en-US"/>
    </a:defPPr>
    <a:lvl1pPr algn="ctr" rtl="0" fontAlgn="base">
      <a:spcBef>
        <a:spcPct val="0"/>
      </a:spcBef>
      <a:spcAft>
        <a:spcPct val="0"/>
      </a:spcAft>
      <a:defRPr sz="2880" kern="1200">
        <a:solidFill>
          <a:schemeClr val="tx1"/>
        </a:solidFill>
        <a:latin typeface="Times New Roman" pitchFamily="18" charset="0"/>
        <a:ea typeface="+mn-ea"/>
        <a:cs typeface="+mn-cs"/>
      </a:defRPr>
    </a:lvl1pPr>
    <a:lvl2pPr marL="548640" algn="ctr" rtl="0" fontAlgn="base">
      <a:spcBef>
        <a:spcPct val="0"/>
      </a:spcBef>
      <a:spcAft>
        <a:spcPct val="0"/>
      </a:spcAft>
      <a:defRPr sz="2880" kern="1200">
        <a:solidFill>
          <a:schemeClr val="tx1"/>
        </a:solidFill>
        <a:latin typeface="Times New Roman" pitchFamily="18" charset="0"/>
        <a:ea typeface="+mn-ea"/>
        <a:cs typeface="+mn-cs"/>
      </a:defRPr>
    </a:lvl2pPr>
    <a:lvl3pPr marL="1097280" algn="ctr" rtl="0" fontAlgn="base">
      <a:spcBef>
        <a:spcPct val="0"/>
      </a:spcBef>
      <a:spcAft>
        <a:spcPct val="0"/>
      </a:spcAft>
      <a:defRPr sz="2880" kern="1200">
        <a:solidFill>
          <a:schemeClr val="tx1"/>
        </a:solidFill>
        <a:latin typeface="Times New Roman" pitchFamily="18" charset="0"/>
        <a:ea typeface="+mn-ea"/>
        <a:cs typeface="+mn-cs"/>
      </a:defRPr>
    </a:lvl3pPr>
    <a:lvl4pPr marL="1645920" algn="ctr" rtl="0" fontAlgn="base">
      <a:spcBef>
        <a:spcPct val="0"/>
      </a:spcBef>
      <a:spcAft>
        <a:spcPct val="0"/>
      </a:spcAft>
      <a:defRPr sz="2880" kern="1200">
        <a:solidFill>
          <a:schemeClr val="tx1"/>
        </a:solidFill>
        <a:latin typeface="Times New Roman" pitchFamily="18" charset="0"/>
        <a:ea typeface="+mn-ea"/>
        <a:cs typeface="+mn-cs"/>
      </a:defRPr>
    </a:lvl4pPr>
    <a:lvl5pPr marL="2194560" algn="ctr" rtl="0" fontAlgn="base">
      <a:spcBef>
        <a:spcPct val="0"/>
      </a:spcBef>
      <a:spcAft>
        <a:spcPct val="0"/>
      </a:spcAft>
      <a:defRPr sz="2880" kern="1200">
        <a:solidFill>
          <a:schemeClr val="tx1"/>
        </a:solidFill>
        <a:latin typeface="Times New Roman" pitchFamily="18" charset="0"/>
        <a:ea typeface="+mn-ea"/>
        <a:cs typeface="+mn-cs"/>
      </a:defRPr>
    </a:lvl5pPr>
    <a:lvl6pPr marL="2743200" algn="l" defTabSz="1097280" rtl="0" eaLnBrk="1" latinLnBrk="0" hangingPunct="1">
      <a:defRPr sz="2880" kern="1200">
        <a:solidFill>
          <a:schemeClr val="tx1"/>
        </a:solidFill>
        <a:latin typeface="Times New Roman" pitchFamily="18" charset="0"/>
        <a:ea typeface="+mn-ea"/>
        <a:cs typeface="+mn-cs"/>
      </a:defRPr>
    </a:lvl6pPr>
    <a:lvl7pPr marL="3291840" algn="l" defTabSz="1097280" rtl="0" eaLnBrk="1" latinLnBrk="0" hangingPunct="1">
      <a:defRPr sz="2880" kern="1200">
        <a:solidFill>
          <a:schemeClr val="tx1"/>
        </a:solidFill>
        <a:latin typeface="Times New Roman" pitchFamily="18" charset="0"/>
        <a:ea typeface="+mn-ea"/>
        <a:cs typeface="+mn-cs"/>
      </a:defRPr>
    </a:lvl7pPr>
    <a:lvl8pPr marL="3840480" algn="l" defTabSz="1097280" rtl="0" eaLnBrk="1" latinLnBrk="0" hangingPunct="1">
      <a:defRPr sz="2880" kern="1200">
        <a:solidFill>
          <a:schemeClr val="tx1"/>
        </a:solidFill>
        <a:latin typeface="Times New Roman" pitchFamily="18" charset="0"/>
        <a:ea typeface="+mn-ea"/>
        <a:cs typeface="+mn-cs"/>
      </a:defRPr>
    </a:lvl8pPr>
    <a:lvl9pPr marL="4389120" algn="l" defTabSz="1097280" rtl="0" eaLnBrk="1" latinLnBrk="0" hangingPunct="1">
      <a:defRPr sz="288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592" userDrawn="1">
          <p15:clr>
            <a:srgbClr val="A4A3A4"/>
          </p15:clr>
        </p15:guide>
        <p15:guide id="2" pos="3456" userDrawn="1">
          <p15:clr>
            <a:srgbClr val="A4A3A4"/>
          </p15:clr>
        </p15:guide>
      </p15:sldGuideLst>
    </p:ext>
    <p:ext uri="{2D200454-40CA-4A62-9FC3-DE9A4176ACB9}">
      <p15:notesGuideLst xmlns="" xmlns:p15="http://schemas.microsoft.com/office/powerpoint/2012/main">
        <p15:guide id="1" orient="horz" pos="2923" userDrawn="1">
          <p15:clr>
            <a:srgbClr val="A4A3A4"/>
          </p15:clr>
        </p15:guide>
        <p15:guide id="2" pos="22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CC"/>
    <a:srgbClr val="006090"/>
    <a:srgbClr val="00907F"/>
    <a:srgbClr val="088288"/>
    <a:srgbClr val="FEF7C2"/>
    <a:srgbClr val="FBF468"/>
    <a:srgbClr val="CCCCFF"/>
    <a:srgbClr val="99CCFF"/>
    <a:srgbClr val="E7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0" autoAdjust="0"/>
    <p:restoredTop sz="94779" autoAdjust="0"/>
  </p:normalViewPr>
  <p:slideViewPr>
    <p:cSldViewPr>
      <p:cViewPr varScale="1">
        <p:scale>
          <a:sx n="89" d="100"/>
          <a:sy n="89" d="100"/>
        </p:scale>
        <p:origin x="-1212" y="-108"/>
      </p:cViewPr>
      <p:guideLst>
        <p:guide orient="horz" pos="2592"/>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3772"/>
    </p:cViewPr>
  </p:sorterViewPr>
  <p:notesViewPr>
    <p:cSldViewPr>
      <p:cViewPr varScale="1">
        <p:scale>
          <a:sx n="53" d="100"/>
          <a:sy n="53" d="100"/>
        </p:scale>
        <p:origin x="-1842" y="-90"/>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ustomXml" Target="../customXml/item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118" Type="http://schemas.openxmlformats.org/officeDocument/2006/relationships/customXml" Target="../customXml/item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viewProps" Target="viewProps.xml"/><Relationship Id="rId119"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6.emf"/><Relationship Id="rId4"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7.emf"/><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7.emf"/><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image" Target="../media/image28.emf"/><Relationship Id="rId4"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 Id="rId4" Type="http://schemas.openxmlformats.org/officeDocument/2006/relationships/image" Target="../media/image48.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5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4" Type="http://schemas.openxmlformats.org/officeDocument/2006/relationships/image" Target="../media/image6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2.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6.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82.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83.emf"/><Relationship Id="rId4" Type="http://schemas.openxmlformats.org/officeDocument/2006/relationships/image" Target="../media/image84.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85.emf"/><Relationship Id="rId4" Type="http://schemas.openxmlformats.org/officeDocument/2006/relationships/image" Target="../media/image86.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image" Target="../media/image90.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image" Target="../media/image92.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image" Target="../media/image94.emf"/><Relationship Id="rId4" Type="http://schemas.openxmlformats.org/officeDocument/2006/relationships/image" Target="../media/image97.e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image" Target="../media/image98.emf"/><Relationship Id="rId4" Type="http://schemas.openxmlformats.org/officeDocument/2006/relationships/image" Target="../media/image101.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image" Target="../media/image102.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image" Target="../media/image105.e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image" Target="../media/image10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image" Target="../media/image109.emf"/><Relationship Id="rId4" Type="http://schemas.openxmlformats.org/officeDocument/2006/relationships/image" Target="../media/image112.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image" Target="../media/image113.emf"/><Relationship Id="rId4" Type="http://schemas.openxmlformats.org/officeDocument/2006/relationships/image" Target="../media/image116.e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image" Target="../media/image11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3.emf"/><Relationship Id="rId4"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4.emf"/><Relationship Id="rId4"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6.emf"/><Relationship Id="rId4"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l">
              <a:defRPr sz="1200"/>
            </a:lvl1pPr>
          </a:lstStyle>
          <a:p>
            <a:pPr>
              <a:defRPr/>
            </a:pPr>
            <a:endParaRPr lang="en-US" dirty="0"/>
          </a:p>
        </p:txBody>
      </p:sp>
      <p:sp>
        <p:nvSpPr>
          <p:cNvPr id="14339" name="Rectangle 3"/>
          <p:cNvSpPr>
            <a:spLocks noGrp="1" noChangeArrowheads="1"/>
          </p:cNvSpPr>
          <p:nvPr>
            <p:ph type="dt" sz="quarter" idx="1"/>
          </p:nvPr>
        </p:nvSpPr>
        <p:spPr bwMode="auto">
          <a:xfrm>
            <a:off x="395745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ChangeArrowheads="1"/>
          </p:cNvSpPr>
          <p:nvPr>
            <p:ph type="ftr" sz="quarter" idx="2"/>
          </p:nvPr>
        </p:nvSpPr>
        <p:spPr bwMode="auto">
          <a:xfrm>
            <a:off x="0" y="8818143"/>
            <a:ext cx="3027522" cy="46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l">
              <a:defRPr sz="1200"/>
            </a:lvl1pPr>
          </a:lstStyle>
          <a:p>
            <a:pPr>
              <a:defRPr/>
            </a:pPr>
            <a:endParaRPr lang="en-US" dirty="0"/>
          </a:p>
        </p:txBody>
      </p:sp>
    </p:spTree>
    <p:extLst>
      <p:ext uri="{BB962C8B-B14F-4D97-AF65-F5344CB8AC3E}">
        <p14:creationId xmlns:p14="http://schemas.microsoft.com/office/powerpoint/2010/main" val="365345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l">
              <a:defRPr sz="1200"/>
            </a:lvl1pPr>
          </a:lstStyle>
          <a:p>
            <a:pPr>
              <a:defRPr/>
            </a:pPr>
            <a:endParaRPr lang="en-US" dirty="0"/>
          </a:p>
        </p:txBody>
      </p:sp>
      <p:sp>
        <p:nvSpPr>
          <p:cNvPr id="3075" name="Rectangle 3"/>
          <p:cNvSpPr>
            <a:spLocks noGrp="1" noChangeArrowheads="1"/>
          </p:cNvSpPr>
          <p:nvPr>
            <p:ph type="dt" idx="1"/>
          </p:nvPr>
        </p:nvSpPr>
        <p:spPr bwMode="auto">
          <a:xfrm>
            <a:off x="3959067"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dirty="0"/>
          </a:p>
        </p:txBody>
      </p:sp>
      <p:sp>
        <p:nvSpPr>
          <p:cNvPr id="80900" name="Rectangle 4"/>
          <p:cNvSpPr>
            <a:spLocks noGrp="1" noRot="1" noChangeAspect="1" noChangeArrowheads="1" noTextEdit="1"/>
          </p:cNvSpPr>
          <p:nvPr>
            <p:ph type="sldImg" idx="2"/>
          </p:nvPr>
        </p:nvSpPr>
        <p:spPr bwMode="auto">
          <a:xfrm>
            <a:off x="1173163" y="695325"/>
            <a:ext cx="4641850"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1545" y="4409879"/>
            <a:ext cx="5123498" cy="417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19758"/>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l">
              <a:defRPr sz="1200"/>
            </a:lvl1pPr>
          </a:lstStyle>
          <a:p>
            <a:pPr>
              <a:defRPr/>
            </a:pPr>
            <a:endParaRPr lang="en-US" dirty="0"/>
          </a:p>
        </p:txBody>
      </p:sp>
      <p:sp>
        <p:nvSpPr>
          <p:cNvPr id="3079" name="Rectangle 7"/>
          <p:cNvSpPr>
            <a:spLocks noGrp="1" noChangeArrowheads="1"/>
          </p:cNvSpPr>
          <p:nvPr>
            <p:ph type="sldNum" sz="quarter" idx="5"/>
          </p:nvPr>
        </p:nvSpPr>
        <p:spPr bwMode="auto">
          <a:xfrm>
            <a:off x="3959067" y="8819758"/>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r">
              <a:defRPr sz="1200"/>
            </a:lvl1pPr>
          </a:lstStyle>
          <a:p>
            <a:pPr>
              <a:defRPr/>
            </a:pPr>
            <a:fld id="{62AED31D-CE2D-468F-9159-2ECDF0CA26E1}" type="slidenum">
              <a:rPr lang="en-US"/>
              <a:pPr>
                <a:defRPr/>
              </a:pPr>
              <a:t>‹#›</a:t>
            </a:fld>
            <a:endParaRPr lang="en-US" dirty="0"/>
          </a:p>
        </p:txBody>
      </p:sp>
    </p:spTree>
    <p:extLst>
      <p:ext uri="{BB962C8B-B14F-4D97-AF65-F5344CB8AC3E}">
        <p14:creationId xmlns:p14="http://schemas.microsoft.com/office/powerpoint/2010/main" val="17436936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40" kern="1200">
        <a:solidFill>
          <a:schemeClr val="tx1"/>
        </a:solidFill>
        <a:latin typeface="Times New Roman" pitchFamily="18" charset="0"/>
        <a:ea typeface="+mn-ea"/>
        <a:cs typeface="+mn-cs"/>
      </a:defRPr>
    </a:lvl1pPr>
    <a:lvl2pPr marL="548640" algn="l" rtl="0" eaLnBrk="0" fontAlgn="base" hangingPunct="0">
      <a:spcBef>
        <a:spcPct val="30000"/>
      </a:spcBef>
      <a:spcAft>
        <a:spcPct val="0"/>
      </a:spcAft>
      <a:defRPr sz="1440" kern="1200">
        <a:solidFill>
          <a:schemeClr val="tx1"/>
        </a:solidFill>
        <a:latin typeface="Times New Roman" pitchFamily="18" charset="0"/>
        <a:ea typeface="+mn-ea"/>
        <a:cs typeface="+mn-cs"/>
      </a:defRPr>
    </a:lvl2pPr>
    <a:lvl3pPr marL="1097280" algn="l" rtl="0" eaLnBrk="0" fontAlgn="base" hangingPunct="0">
      <a:spcBef>
        <a:spcPct val="30000"/>
      </a:spcBef>
      <a:spcAft>
        <a:spcPct val="0"/>
      </a:spcAft>
      <a:defRPr sz="1440" kern="1200">
        <a:solidFill>
          <a:schemeClr val="tx1"/>
        </a:solidFill>
        <a:latin typeface="Times New Roman" pitchFamily="18" charset="0"/>
        <a:ea typeface="+mn-ea"/>
        <a:cs typeface="+mn-cs"/>
      </a:defRPr>
    </a:lvl3pPr>
    <a:lvl4pPr marL="1645920" algn="l" rtl="0" eaLnBrk="0" fontAlgn="base" hangingPunct="0">
      <a:spcBef>
        <a:spcPct val="30000"/>
      </a:spcBef>
      <a:spcAft>
        <a:spcPct val="0"/>
      </a:spcAft>
      <a:defRPr sz="1440" kern="1200">
        <a:solidFill>
          <a:schemeClr val="tx1"/>
        </a:solidFill>
        <a:latin typeface="Times New Roman" pitchFamily="18" charset="0"/>
        <a:ea typeface="+mn-ea"/>
        <a:cs typeface="+mn-cs"/>
      </a:defRPr>
    </a:lvl4pPr>
    <a:lvl5pPr marL="2194560" algn="l" rtl="0" eaLnBrk="0" fontAlgn="base" hangingPunct="0">
      <a:spcBef>
        <a:spcPct val="30000"/>
      </a:spcBef>
      <a:spcAft>
        <a:spcPct val="0"/>
      </a:spcAft>
      <a:defRPr sz="1440" kern="1200">
        <a:solidFill>
          <a:schemeClr val="tx1"/>
        </a:solidFill>
        <a:latin typeface="Times New Roman" pitchFamily="18"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332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358</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808011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375</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402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The imputation procedure used was one developed by Raghunathan et al., and implemented through freeware available from the University of Michigan’s Survey Research Center online. </a:t>
            </a:r>
          </a:p>
          <a:p>
            <a:pPr eaLnBrk="1" hangingPunct="1"/>
            <a:endParaRPr lang="en-US" b="1" smtClean="0"/>
          </a:p>
          <a:p>
            <a:pPr eaLnBrk="1" hangingPunct="1"/>
            <a:r>
              <a:rPr lang="en-US" b="1" smtClean="0"/>
              <a:t>The basic algorithm is built around Generalized Linear Regression, allowing for the handling of continuous, categorical, count, and limited outcomes.  The imputation attempts to preserve the covariance structure of the data overall through the use of regression models for each variable requiring imputation.</a:t>
            </a:r>
          </a:p>
          <a:p>
            <a:pPr eaLnBrk="1" hangingPunct="1"/>
            <a:endParaRPr lang="en-US" b="1" smtClean="0"/>
          </a:p>
          <a:p>
            <a:pPr eaLnBrk="1" hangingPunct="1"/>
            <a:r>
              <a:rPr lang="en-US" b="1" smtClean="0"/>
              <a:t>So, for example, the data contain a total of p + q variables, y-1, … , y-1 with no missing values and z-1, …, z-p with one or more missing values.</a:t>
            </a:r>
          </a:p>
          <a:p>
            <a:pPr eaLnBrk="1" hangingPunct="1"/>
            <a:endParaRPr lang="en-US" b="1" smtClean="0"/>
          </a:p>
          <a:p>
            <a:pPr eaLnBrk="1" hangingPunct="1"/>
            <a:r>
              <a:rPr lang="en-US" b="1" smtClean="0"/>
              <a:t>The process begins with one of the latter variables, fitting a linear regression using the q variables with no missing values as predictors among cases with no missing values for variable z-1.</a:t>
            </a:r>
          </a:p>
          <a:p>
            <a:pPr eaLnBrk="1" hangingPunct="1"/>
            <a:endParaRPr lang="en-US" b="1"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680502B7-54CD-43EB-BBA0-B9AC5A4F78DA}" type="slidenum">
              <a:rPr lang="en-US" smtClean="0"/>
              <a:pPr eaLnBrk="1" hangingPunct="1"/>
              <a:t>404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The imputation procedure used was one developed by Raghunathan et al., and implemented through freeware available from the University of Michigan’s Survey Research Center online. </a:t>
            </a:r>
          </a:p>
          <a:p>
            <a:pPr eaLnBrk="1" hangingPunct="1"/>
            <a:endParaRPr lang="en-US" b="1" smtClean="0"/>
          </a:p>
          <a:p>
            <a:pPr eaLnBrk="1" hangingPunct="1"/>
            <a:r>
              <a:rPr lang="en-US" b="1" smtClean="0"/>
              <a:t>The basic algorithm is built around Generalized Linear Regression, allowing for the handling of continuous, categorical, count, and limited outcomes.  The imputation attempts to preserve the covariance structure of the data overall through the use of regression models for each variable requiring imputation.</a:t>
            </a:r>
          </a:p>
          <a:p>
            <a:pPr eaLnBrk="1" hangingPunct="1"/>
            <a:endParaRPr lang="en-US" b="1" smtClean="0"/>
          </a:p>
          <a:p>
            <a:pPr eaLnBrk="1" hangingPunct="1"/>
            <a:r>
              <a:rPr lang="en-US" b="1" smtClean="0"/>
              <a:t>So, for example, the data contain a total of p + q variables, y-1, … , y-1 with no missing values and z-1, …, z-p with one or more missing values.</a:t>
            </a:r>
          </a:p>
          <a:p>
            <a:pPr eaLnBrk="1" hangingPunct="1"/>
            <a:endParaRPr lang="en-US" b="1" smtClean="0"/>
          </a:p>
          <a:p>
            <a:pPr eaLnBrk="1" hangingPunct="1"/>
            <a:r>
              <a:rPr lang="en-US" b="1" smtClean="0"/>
              <a:t>The process begins with one of the latter variables, fitting a linear regression using the q variables with no missing values as predictors among cases with no missing values for variable z-1.</a:t>
            </a:r>
          </a:p>
          <a:p>
            <a:pPr eaLnBrk="1" hangingPunct="1"/>
            <a:endParaRPr lang="en-US" b="1"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680502B7-54CD-43EB-BBA0-B9AC5A4F78DA}" type="slidenum">
              <a:rPr lang="en-US" smtClean="0"/>
              <a:pPr eaLnBrk="1" hangingPunct="1"/>
              <a:t>416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The imputation procedure used was one developed by Raghunathan et al., and implemented through freeware available from the University of Michigan’s Survey Research Center online. </a:t>
            </a:r>
          </a:p>
          <a:p>
            <a:pPr eaLnBrk="1" hangingPunct="1"/>
            <a:endParaRPr lang="en-US" b="1" smtClean="0"/>
          </a:p>
          <a:p>
            <a:pPr eaLnBrk="1" hangingPunct="1"/>
            <a:r>
              <a:rPr lang="en-US" b="1" smtClean="0"/>
              <a:t>The basic algorithm is built around Generalized Linear Regression, allowing for the handling of continuous, categorical, count, and limited outcomes.  The imputation attempts to preserve the covariance structure of the data overall through the use of regression models for each variable requiring imputation.</a:t>
            </a:r>
          </a:p>
          <a:p>
            <a:pPr eaLnBrk="1" hangingPunct="1"/>
            <a:endParaRPr lang="en-US" b="1" smtClean="0"/>
          </a:p>
          <a:p>
            <a:pPr eaLnBrk="1" hangingPunct="1"/>
            <a:r>
              <a:rPr lang="en-US" b="1" smtClean="0"/>
              <a:t>So, for example, the data contain a total of p + q variables, y-1, … , y-1 with no missing values and z-1, …, z-p with one or more missing values.</a:t>
            </a:r>
          </a:p>
          <a:p>
            <a:pPr eaLnBrk="1" hangingPunct="1"/>
            <a:endParaRPr lang="en-US" b="1" smtClean="0"/>
          </a:p>
          <a:p>
            <a:pPr eaLnBrk="1" hangingPunct="1"/>
            <a:r>
              <a:rPr lang="en-US" b="1" smtClean="0"/>
              <a:t>The process begins with one of the latter variables, fitting a linear regression using the q variables with no missing values as predictors among cases with no missing values for variable z-1.</a:t>
            </a:r>
          </a:p>
          <a:p>
            <a:pPr eaLnBrk="1" hangingPunct="1"/>
            <a:endParaRPr lang="en-US" b="1"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680502B7-54CD-43EB-BBA0-B9AC5A4F78DA}" type="slidenum">
              <a:rPr lang="en-US" smtClean="0"/>
              <a:pPr eaLnBrk="1" hangingPunct="1"/>
              <a:t>417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From the fitted regression model, all missing values for z-1 are predicted, and replaced.  The prediction includes the addition of a randomly chosen residual (Normal with mean zero but variance equal to the square of the standard error of the regression) and a perturbation of the estimated coefficients to account for the posterior distribution of the coefficients themselves (Normal with mean beta-hat-j and variance the square of the standard error of the coefficient).  Thus, imputed values are subject to multiple sources of variation corresponding to prediction in multiple regression.</a:t>
            </a:r>
          </a:p>
          <a:p>
            <a:pPr eaLnBrk="1" hangingPunct="1"/>
            <a:endParaRPr lang="en-US" b="1" smtClean="0"/>
          </a:p>
          <a:p>
            <a:pPr eaLnBrk="1" hangingPunct="1"/>
            <a:r>
              <a:rPr lang="en-US" b="1" smtClean="0"/>
              <a:t>Next, z-2 is regressed on the q y’s and z-1.  Again, the fitted model is used to generate predicted or imputed values for z-2.</a:t>
            </a:r>
          </a:p>
          <a:p>
            <a:pPr eaLnBrk="1" hangingPunct="1"/>
            <a:endParaRPr lang="en-US" b="1"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70CAC675-1E6F-4C73-91DE-DC7313ACEDB8}" type="slidenum">
              <a:rPr lang="en-US" smtClean="0"/>
              <a:pPr eaLnBrk="1" hangingPunct="1"/>
              <a:t>418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p>
          <a:p>
            <a:pPr eaLnBrk="1" hangingPunct="1"/>
            <a:r>
              <a:rPr lang="en-US" b="1" smtClean="0"/>
              <a:t>And the process continues, using the q y’s and each of the z’s that have already been imputed.</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A2210EB2-5949-4AB1-A9EA-ADC2216D32AB}" type="slidenum">
              <a:rPr lang="en-US" smtClean="0"/>
              <a:pPr eaLnBrk="1" hangingPunct="1"/>
              <a:t>419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The values are re-imputed in cycles 2 to C, where typically C = 5 cycles are needed to eliminate order effects.  In these cycles, all q plus p-1 variables available are used to predict each z-i.</a:t>
            </a:r>
          </a:p>
          <a:p>
            <a:pPr eaLnBrk="1" hangingPunct="1"/>
            <a:endParaRPr lang="en-US" sz="1000" b="1"/>
          </a:p>
          <a:p>
            <a:pPr eaLnBrk="1" hangingPunct="1"/>
            <a:r>
              <a:rPr lang="en-US" sz="1000" b="1"/>
              <a:t>These five cycles are then repeated for a second time, generating in the end a second imputed value for each case with an item missing value for a given variable.</a:t>
            </a:r>
          </a:p>
          <a:p>
            <a:pPr eaLnBrk="1" hangingPunct="1"/>
            <a:endParaRPr lang="en-US" sz="1000"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The process continues until a set of m, say 5, imputed values are generated for each case.  The final data set is produced in a replicated set of five data sets.  Thus, for the UMDES data, the final multiply imputed data set had a total of 5 x 1324 = 6620 cases.  Most values are, of course, repeated in each data set.  It is only the imputed values that differ between data sets.</a:t>
            </a:r>
          </a:p>
          <a:p>
            <a:pPr eaLnBrk="1" hangingPunct="1"/>
            <a:endParaRPr lang="en-US" sz="1000" b="1"/>
          </a:p>
          <a:p>
            <a:pPr eaLnBrk="1" hangingPunct="1"/>
            <a:r>
              <a:rPr lang="en-US" sz="1000" b="1"/>
              <a:t>Estimation consists of computing values from all 6620 cases …</a:t>
            </a:r>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350</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026759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We treat each multiply imputed data set as a ‘case’ of imputation.  We will average across ‘cases’ …</a:t>
            </a:r>
            <a:endParaRPr lang="en-US"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 and compute standard errors based on the sum of two components of variance, that within each data set (based on 1324 cases) and that between each data set (or variance among five different values of an estimate computed from the five data sets separately).</a:t>
            </a:r>
          </a:p>
          <a:p>
            <a:pPr eaLnBrk="1" hangingPunct="1"/>
            <a:endParaRPr lang="en-US" sz="1000" b="1"/>
          </a:p>
          <a:p>
            <a:pPr eaLnBrk="1" hangingPunct="1"/>
            <a:r>
              <a:rPr lang="en-US" sz="1000" b="1"/>
              <a:t>Further, the UMDES design employed stratification, clustering, and weights.  Survey estimates account for all these factors, plus the multiple imputation of item missing values.</a:t>
            </a:r>
          </a:p>
          <a:p>
            <a:endParaRPr lang="en-US" sz="1000"/>
          </a:p>
          <a:p>
            <a:pPr eaLnBrk="1" hangingPunct="1"/>
            <a:endParaRPr lang="en-US"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9532" indent="-459532" defTabSz="4628900" eaLnBrk="1" hangingPunct="1">
              <a:lnSpc>
                <a:spcPct val="80000"/>
              </a:lnSpc>
            </a:pPr>
            <a:r>
              <a:rPr lang="en-US" sz="500" b="1"/>
              <a:t>In particular, UMDES item missing data … </a:t>
            </a:r>
          </a:p>
          <a:p>
            <a:pPr marL="574032" lvl="1" defTabSz="4628900" eaLnBrk="1" hangingPunct="1">
              <a:lnSpc>
                <a:spcPct val="80000"/>
              </a:lnSpc>
            </a:pPr>
            <a:r>
              <a:rPr lang="en-US" sz="500"/>
              <a:t> Few missing values for most items</a:t>
            </a:r>
          </a:p>
          <a:p>
            <a:pPr marL="574032" lvl="1" defTabSz="4628900" eaLnBrk="1" hangingPunct="1">
              <a:lnSpc>
                <a:spcPct val="80000"/>
              </a:lnSpc>
            </a:pPr>
            <a:r>
              <a:rPr lang="en-US" sz="500"/>
              <a:t> Questions requiring recall over many years in “event history sequences” had more missing items</a:t>
            </a:r>
          </a:p>
          <a:p>
            <a:pPr marL="574032" lvl="1" defTabSz="4628900" eaLnBrk="1" hangingPunct="1">
              <a:lnSpc>
                <a:spcPct val="80000"/>
              </a:lnSpc>
            </a:pPr>
            <a:r>
              <a:rPr lang="en-US" sz="500"/>
              <a:t> Family income missing for almost 10% of sample persons</a:t>
            </a:r>
          </a:p>
          <a:p>
            <a:pPr marL="574032" lvl="1" defTabSz="4628900" eaLnBrk="1" hangingPunct="1">
              <a:lnSpc>
                <a:spcPct val="80000"/>
              </a:lnSpc>
            </a:pPr>
            <a:r>
              <a:rPr lang="en-US" sz="500"/>
              <a:t> Missing blood, dust, and soil values for 5-15% of those refusing to provide samples</a:t>
            </a:r>
          </a:p>
          <a:p>
            <a:pPr marL="459532" indent="-459532" defTabSz="4628900" eaLnBrk="1" hangingPunct="1">
              <a:lnSpc>
                <a:spcPct val="60000"/>
              </a:lnSpc>
            </a:pPr>
            <a:endParaRPr lang="en-US" b="1" smtClean="0"/>
          </a:p>
          <a:p>
            <a:pPr marL="459532" indent="-459532" defTabSz="4628900" eaLnBrk="1" hangingPunct="1">
              <a:lnSpc>
                <a:spcPct val="60000"/>
              </a:lnSpc>
            </a:pPr>
            <a:r>
              <a:rPr lang="en-US" b="1" smtClean="0"/>
              <a:t>Item missing values among responding persons</a:t>
            </a:r>
          </a:p>
          <a:p>
            <a:pPr marL="574032" lvl="1" defTabSz="4628900" eaLnBrk="1" hangingPunct="1">
              <a:lnSpc>
                <a:spcPct val="60000"/>
              </a:lnSpc>
            </a:pPr>
            <a:r>
              <a:rPr lang="en-US" sz="1000"/>
              <a:t>Few values missing for any one item</a:t>
            </a:r>
          </a:p>
          <a:p>
            <a:pPr marL="574032" lvl="1" defTabSz="4628900" eaLnBrk="1" hangingPunct="1">
              <a:lnSpc>
                <a:spcPct val="60000"/>
              </a:lnSpc>
            </a:pPr>
            <a:r>
              <a:rPr lang="en-US" sz="1000"/>
              <a:t>More values for event history items</a:t>
            </a:r>
          </a:p>
          <a:p>
            <a:pPr marL="574032" lvl="1" defTabSz="4628900" eaLnBrk="1" hangingPunct="1">
              <a:lnSpc>
                <a:spcPct val="60000"/>
              </a:lnSpc>
            </a:pPr>
            <a:r>
              <a:rPr lang="en-US" sz="1000"/>
              <a:t>Multivariate models suffered substantial loss of cases</a:t>
            </a:r>
          </a:p>
          <a:p>
            <a:pPr marL="459532" indent="-459532" defTabSz="4628900" eaLnBrk="1" hangingPunct="1">
              <a:lnSpc>
                <a:spcPct val="80000"/>
              </a:lnSpc>
            </a:pPr>
            <a:endParaRPr lang="en-US" sz="500" b="1"/>
          </a:p>
          <a:p>
            <a:pPr marL="459532" indent="-459532" defTabSz="4628900" eaLnBrk="1" hangingPunct="1">
              <a:lnSpc>
                <a:spcPct val="80000"/>
              </a:lnSpc>
            </a:pPr>
            <a:r>
              <a:rPr lang="en-US" sz="500" b="1"/>
              <a:t>While there were item missing values, in the context of a multiple predictor model, the cumulative effect of item missing values was considerable.  In preliminary analyses more than one-third of the interviews could be lost because of item missing values on questionnaire, soil, or dust values.</a:t>
            </a:r>
          </a:p>
          <a:p>
            <a:pPr marL="459532" indent="-459532" defTabSz="4628900" eaLnBrk="1" hangingPunct="1">
              <a:lnSpc>
                <a:spcPct val="80000"/>
              </a:lnSpc>
            </a:pPr>
            <a:endParaRPr lang="en-US" sz="500" b="1"/>
          </a:p>
          <a:p>
            <a:pPr marL="459532" indent="-459532" defTabSz="4628900" eaLnBrk="1" hangingPunct="1">
              <a:lnSpc>
                <a:spcPct val="60000"/>
              </a:lnSpc>
            </a:pPr>
            <a:endParaRPr lang="en-US" b="1" smtClean="0"/>
          </a:p>
          <a:p>
            <a:pPr marL="459532" indent="-459532" defTabSz="4628900" eaLnBrk="1" hangingPunct="1">
              <a:lnSpc>
                <a:spcPct val="60000"/>
              </a:lnSpc>
            </a:pPr>
            <a:endParaRPr lang="en-US" b="1" smtClean="0"/>
          </a:p>
          <a:p>
            <a:pPr marL="459532" indent="-459532" defTabSz="4628900" eaLnBrk="1" hangingPunct="1">
              <a:lnSpc>
                <a:spcPct val="60000"/>
              </a:lnSpc>
            </a:pPr>
            <a:endParaRPr lang="en-US" b="1" smtClean="0"/>
          </a:p>
          <a:p>
            <a:pPr marL="459532" indent="-459532" defTabSz="4628900" eaLnBrk="1" hangingPunct="1">
              <a:lnSpc>
                <a:spcPct val="60000"/>
              </a:lnSpc>
            </a:pPr>
            <a:r>
              <a:rPr lang="en-US" b="1" smtClean="0"/>
              <a:t>The figure illustrates the nature of the imputation, and it’s impact on overall estimates.</a:t>
            </a:r>
          </a:p>
          <a:p>
            <a:pPr marL="459532" indent="-459532" defTabSz="4628900" eaLnBrk="1" hangingPunct="1">
              <a:lnSpc>
                <a:spcPct val="80000"/>
              </a:lnSpc>
            </a:pPr>
            <a:endParaRPr lang="en-US" sz="500" b="1"/>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12161CD4-D5D3-48C6-AA04-6FDF0C1A89B7}" type="slidenum">
              <a:rPr lang="en-US" smtClean="0"/>
              <a:pPr eaLnBrk="1" hangingPunct="1"/>
              <a:t>429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 and compute standard errors based on the sum of two components of variance, that within each data set (based on 1324 cases) and that between each data set (or variance among five different values of an estimate computed from the five data sets separately).</a:t>
            </a:r>
          </a:p>
          <a:p>
            <a:pPr eaLnBrk="1" hangingPunct="1"/>
            <a:endParaRPr lang="en-US" sz="1000" b="1"/>
          </a:p>
          <a:p>
            <a:pPr eaLnBrk="1" hangingPunct="1"/>
            <a:r>
              <a:rPr lang="en-US" sz="1000" b="1"/>
              <a:t>Further, the UMDES design employed stratification, clustering, and weights.  Survey estimates account for all these factors, plus the multiple imputation of item missing values.</a:t>
            </a:r>
          </a:p>
          <a:p>
            <a:endParaRPr lang="en-US" sz="1000"/>
          </a:p>
          <a:p>
            <a:pPr eaLnBrk="1" hangingPunct="1"/>
            <a:endParaRPr lang="en-US"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433</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434</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435</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436</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437</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351</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29522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438</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439</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440</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352</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2922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353</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31795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354</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23930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355</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8993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356</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6176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357</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3114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556511"/>
            <a:ext cx="932688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663440"/>
            <a:ext cx="7680960"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FAEDE1-A8F7-41AA-9736-1FDF1CBEEF99}" type="slidenum">
              <a:rPr lang="en-US"/>
              <a:pPr>
                <a:defRPr/>
              </a:pPr>
              <a:t>‹#›</a:t>
            </a:fld>
            <a:endParaRPr lang="en-US" dirty="0"/>
          </a:p>
        </p:txBody>
      </p:sp>
    </p:spTree>
    <p:extLst>
      <p:ext uri="{BB962C8B-B14F-4D97-AF65-F5344CB8AC3E}">
        <p14:creationId xmlns:p14="http://schemas.microsoft.com/office/powerpoint/2010/main" val="193483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DF6B85-4BD5-4B5A-8C3A-8642B4501A9A}" type="slidenum">
              <a:rPr lang="en-US"/>
              <a:pPr>
                <a:defRPr/>
              </a:pPr>
              <a:t>‹#›</a:t>
            </a:fld>
            <a:endParaRPr lang="en-US" dirty="0"/>
          </a:p>
        </p:txBody>
      </p:sp>
    </p:spTree>
    <p:extLst>
      <p:ext uri="{BB962C8B-B14F-4D97-AF65-F5344CB8AC3E}">
        <p14:creationId xmlns:p14="http://schemas.microsoft.com/office/powerpoint/2010/main" val="254068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329566"/>
            <a:ext cx="246888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329566"/>
            <a:ext cx="722376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F9EF9B-95F1-4889-B8AC-735853C90E42}" type="slidenum">
              <a:rPr lang="en-US"/>
              <a:pPr>
                <a:defRPr/>
              </a:pPr>
              <a:t>‹#›</a:t>
            </a:fld>
            <a:endParaRPr lang="en-US" dirty="0"/>
          </a:p>
        </p:txBody>
      </p:sp>
    </p:spTree>
    <p:extLst>
      <p:ext uri="{BB962C8B-B14F-4D97-AF65-F5344CB8AC3E}">
        <p14:creationId xmlns:p14="http://schemas.microsoft.com/office/powerpoint/2010/main" val="398469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2960" y="731520"/>
            <a:ext cx="932688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22960" y="2377440"/>
            <a:ext cx="9326880" cy="4937760"/>
          </a:xfrm>
        </p:spPr>
        <p:txBody>
          <a:bodyPr rtlCol="0">
            <a:normAutofit/>
          </a:bodyPr>
          <a:lstStyle/>
          <a:p>
            <a:pPr lvl="0"/>
            <a:endParaRPr lang="en-US" noProof="0"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B0DD4A8-3F31-4A02-A610-DCE6133F6CE8}" type="slidenum">
              <a:rPr lang="en-US"/>
              <a:pPr>
                <a:defRPr/>
              </a:pPr>
              <a:t>‹#›</a:t>
            </a:fld>
            <a:endParaRPr lang="en-US" dirty="0"/>
          </a:p>
        </p:txBody>
      </p:sp>
    </p:spTree>
    <p:extLst>
      <p:ext uri="{BB962C8B-B14F-4D97-AF65-F5344CB8AC3E}">
        <p14:creationId xmlns:p14="http://schemas.microsoft.com/office/powerpoint/2010/main" val="222482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333376"/>
            <a:ext cx="9875520" cy="136779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8640" y="1920241"/>
            <a:ext cx="4846320" cy="54368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77840" y="1920240"/>
            <a:ext cx="4846320" cy="26269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77840" y="4730116"/>
            <a:ext cx="4846320" cy="26269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smtClean="0"/>
              <a:t>Copyright James M. Lepkowski 2016</a:t>
            </a: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06AF7002-5139-4DE6-95EF-B17DCC462E8E}" type="slidenum">
              <a:rPr lang="en-US" altLang="en-US"/>
              <a:pPr>
                <a:defRPr/>
              </a:pPr>
              <a:t>‹#›</a:t>
            </a:fld>
            <a:endParaRPr lang="en-US" altLang="en-US"/>
          </a:p>
        </p:txBody>
      </p:sp>
    </p:spTree>
    <p:extLst>
      <p:ext uri="{BB962C8B-B14F-4D97-AF65-F5344CB8AC3E}">
        <p14:creationId xmlns:p14="http://schemas.microsoft.com/office/powerpoint/2010/main" val="2076801397"/>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DB2A93-81E9-4331-BB4D-0E7D395E1DA8}" type="slidenum">
              <a:rPr lang="en-US"/>
              <a:pPr>
                <a:defRPr/>
              </a:pPr>
              <a:t>‹#›</a:t>
            </a:fld>
            <a:endParaRPr lang="en-US" dirty="0"/>
          </a:p>
        </p:txBody>
      </p:sp>
    </p:spTree>
    <p:extLst>
      <p:ext uri="{BB962C8B-B14F-4D97-AF65-F5344CB8AC3E}">
        <p14:creationId xmlns:p14="http://schemas.microsoft.com/office/powerpoint/2010/main" val="153152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5288281"/>
            <a:ext cx="9326880" cy="1634490"/>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3488056"/>
            <a:ext cx="932688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7A8A7A-14F3-43E3-9A2D-35F451FC728A}" type="slidenum">
              <a:rPr lang="en-US"/>
              <a:pPr>
                <a:defRPr/>
              </a:pPr>
              <a:t>‹#›</a:t>
            </a:fld>
            <a:endParaRPr lang="en-US" dirty="0"/>
          </a:p>
        </p:txBody>
      </p:sp>
    </p:spTree>
    <p:extLst>
      <p:ext uri="{BB962C8B-B14F-4D97-AF65-F5344CB8AC3E}">
        <p14:creationId xmlns:p14="http://schemas.microsoft.com/office/powerpoint/2010/main" val="313538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920240"/>
            <a:ext cx="484632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920240"/>
            <a:ext cx="484632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165A3B-5775-4D3A-95C2-019884C34DFE}" type="slidenum">
              <a:rPr lang="en-US"/>
              <a:pPr>
                <a:defRPr/>
              </a:pPr>
              <a:t>‹#›</a:t>
            </a:fld>
            <a:endParaRPr lang="en-US" dirty="0"/>
          </a:p>
        </p:txBody>
      </p:sp>
    </p:spTree>
    <p:extLst>
      <p:ext uri="{BB962C8B-B14F-4D97-AF65-F5344CB8AC3E}">
        <p14:creationId xmlns:p14="http://schemas.microsoft.com/office/powerpoint/2010/main" val="9793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842136"/>
            <a:ext cx="4848226"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548640" y="2609850"/>
            <a:ext cx="4848226"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842136"/>
            <a:ext cx="485013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5574031" y="2609850"/>
            <a:ext cx="485013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D51F883-4019-45AF-9224-570A4619ED09}" type="slidenum">
              <a:rPr lang="en-US"/>
              <a:pPr>
                <a:defRPr/>
              </a:pPr>
              <a:t>‹#›</a:t>
            </a:fld>
            <a:endParaRPr lang="en-US" dirty="0"/>
          </a:p>
        </p:txBody>
      </p:sp>
    </p:spTree>
    <p:extLst>
      <p:ext uri="{BB962C8B-B14F-4D97-AF65-F5344CB8AC3E}">
        <p14:creationId xmlns:p14="http://schemas.microsoft.com/office/powerpoint/2010/main" val="38265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0B34932-8CCF-42D8-AF52-9E93A5AC2B7E}" type="slidenum">
              <a:rPr lang="en-US"/>
              <a:pPr>
                <a:defRPr/>
              </a:pPr>
              <a:t>‹#›</a:t>
            </a:fld>
            <a:endParaRPr lang="en-US" dirty="0"/>
          </a:p>
        </p:txBody>
      </p:sp>
    </p:spTree>
    <p:extLst>
      <p:ext uri="{BB962C8B-B14F-4D97-AF65-F5344CB8AC3E}">
        <p14:creationId xmlns:p14="http://schemas.microsoft.com/office/powerpoint/2010/main" val="331181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423DE0C-7F5D-4022-BF3E-D3FF5893B5A2}" type="slidenum">
              <a:rPr lang="en-US"/>
              <a:pPr>
                <a:defRPr/>
              </a:pPr>
              <a:t>‹#›</a:t>
            </a:fld>
            <a:endParaRPr lang="en-US" dirty="0"/>
          </a:p>
        </p:txBody>
      </p:sp>
    </p:spTree>
    <p:extLst>
      <p:ext uri="{BB962C8B-B14F-4D97-AF65-F5344CB8AC3E}">
        <p14:creationId xmlns:p14="http://schemas.microsoft.com/office/powerpoint/2010/main" val="50266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327660"/>
            <a:ext cx="3609976" cy="139446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290060" y="327660"/>
            <a:ext cx="61341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722120"/>
            <a:ext cx="3609976"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B5A47B8-8F16-4702-AF92-7F6136687728}" type="slidenum">
              <a:rPr lang="en-US"/>
              <a:pPr>
                <a:defRPr/>
              </a:pPr>
              <a:t>‹#›</a:t>
            </a:fld>
            <a:endParaRPr lang="en-US" dirty="0"/>
          </a:p>
        </p:txBody>
      </p:sp>
    </p:spTree>
    <p:extLst>
      <p:ext uri="{BB962C8B-B14F-4D97-AF65-F5344CB8AC3E}">
        <p14:creationId xmlns:p14="http://schemas.microsoft.com/office/powerpoint/2010/main" val="221845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760720"/>
            <a:ext cx="6583680" cy="680086"/>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150746" y="735330"/>
            <a:ext cx="6583680" cy="4937760"/>
          </a:xfrm>
        </p:spPr>
        <p:txBody>
          <a:bodyPr rtlCol="0">
            <a:normAutofit/>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dirty="0" smtClean="0"/>
          </a:p>
        </p:txBody>
      </p:sp>
      <p:sp>
        <p:nvSpPr>
          <p:cNvPr id="4" name="Text Placeholder 3"/>
          <p:cNvSpPr>
            <a:spLocks noGrp="1"/>
          </p:cNvSpPr>
          <p:nvPr>
            <p:ph type="body" sz="half" idx="2"/>
          </p:nvPr>
        </p:nvSpPr>
        <p:spPr>
          <a:xfrm>
            <a:off x="2150746" y="6440806"/>
            <a:ext cx="658368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94CC4B2-BC6C-468F-9FEF-C96002DFB85D}" type="slidenum">
              <a:rPr lang="en-US"/>
              <a:pPr>
                <a:defRPr/>
              </a:pPr>
              <a:t>‹#›</a:t>
            </a:fld>
            <a:endParaRPr lang="en-US" dirty="0"/>
          </a:p>
        </p:txBody>
      </p:sp>
    </p:spTree>
    <p:extLst>
      <p:ext uri="{BB962C8B-B14F-4D97-AF65-F5344CB8AC3E}">
        <p14:creationId xmlns:p14="http://schemas.microsoft.com/office/powerpoint/2010/main" val="143462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88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48640" y="19202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48640" y="7627621"/>
            <a:ext cx="2560320" cy="438150"/>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749040" y="7627621"/>
            <a:ext cx="34747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4"/>
          </p:nvPr>
        </p:nvSpPr>
        <p:spPr>
          <a:xfrm>
            <a:off x="7863840" y="7627621"/>
            <a:ext cx="2560320" cy="438150"/>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FD19B8E5-36F9-4CC9-BC68-1D00170DAC7B}"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91" r:id="rId13"/>
  </p:sldLayoutIdLst>
  <p:hf hdr="0" ftr="0" dt="0"/>
  <p:txStyles>
    <p:title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p:titleStyle>
    <p:bodyStyle>
      <a:lvl1pPr marL="411480" indent="-411480" algn="l" rtl="0" eaLnBrk="0" fontAlgn="base" hangingPunct="0">
        <a:spcBef>
          <a:spcPct val="20000"/>
        </a:spcBef>
        <a:spcAft>
          <a:spcPct val="0"/>
        </a:spcAft>
        <a:buFont typeface="Arial" charset="0"/>
        <a:buChar char="•"/>
        <a:defRPr sz="3840" kern="1200">
          <a:solidFill>
            <a:schemeClr val="tx1"/>
          </a:solidFill>
          <a:latin typeface="+mn-lt"/>
          <a:ea typeface="+mn-ea"/>
          <a:cs typeface="+mn-cs"/>
        </a:defRPr>
      </a:lvl1pPr>
      <a:lvl2pPr marL="891540" indent="-342900" algn="l" rtl="0" eaLnBrk="0" fontAlgn="base" hangingPunct="0">
        <a:spcBef>
          <a:spcPct val="20000"/>
        </a:spcBef>
        <a:spcAft>
          <a:spcPct val="0"/>
        </a:spcAft>
        <a:buFont typeface="Arial" charset="0"/>
        <a:buChar char="–"/>
        <a:defRPr sz="3360" kern="1200">
          <a:solidFill>
            <a:schemeClr val="tx1"/>
          </a:solidFill>
          <a:latin typeface="+mn-lt"/>
          <a:ea typeface="+mn-ea"/>
          <a:cs typeface="+mn-cs"/>
        </a:defRPr>
      </a:lvl2pPr>
      <a:lvl3pPr marL="1371600" indent="-274320" algn="l" rtl="0" eaLnBrk="0" fontAlgn="base" hangingPunct="0">
        <a:spcBef>
          <a:spcPct val="20000"/>
        </a:spcBef>
        <a:spcAft>
          <a:spcPct val="0"/>
        </a:spcAft>
        <a:buFont typeface="Arial" charset="0"/>
        <a:buChar char="•"/>
        <a:defRPr sz="2880" kern="1200">
          <a:solidFill>
            <a:schemeClr val="tx1"/>
          </a:solidFill>
          <a:latin typeface="+mn-lt"/>
          <a:ea typeface="+mn-ea"/>
          <a:cs typeface="+mn-cs"/>
        </a:defRPr>
      </a:lvl3pPr>
      <a:lvl4pPr marL="1920240" indent="-27432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68880" indent="-27432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6.bin"/><Relationship Id="rId10"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emf"/><Relationship Id="rId5" Type="http://schemas.openxmlformats.org/officeDocument/2006/relationships/oleObject" Target="../embeddings/oleObject10.bin"/><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oleObject13.bin"/><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15.bin"/><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3.emf"/><Relationship Id="rId3" Type="http://schemas.openxmlformats.org/officeDocument/2006/relationships/notesSlide" Target="../notesSlides/notesSlide2.xml"/><Relationship Id="rId7" Type="http://schemas.openxmlformats.org/officeDocument/2006/relationships/image" Target="../media/image20.emf"/><Relationship Id="rId12"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4.emf"/><Relationship Id="rId3" Type="http://schemas.openxmlformats.org/officeDocument/2006/relationships/notesSlide" Target="../notesSlides/notesSlide3.xml"/><Relationship Id="rId7" Type="http://schemas.openxmlformats.org/officeDocument/2006/relationships/image" Target="../media/image20.emf"/><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2.bin"/><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1.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26.emf"/><Relationship Id="rId3" Type="http://schemas.openxmlformats.org/officeDocument/2006/relationships/notesSlide" Target="../notesSlides/notesSlide4.xml"/><Relationship Id="rId7" Type="http://schemas.openxmlformats.org/officeDocument/2006/relationships/image" Target="../media/image20.e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7.bin"/><Relationship Id="rId11" Type="http://schemas.openxmlformats.org/officeDocument/2006/relationships/image" Target="../media/image25.emf"/><Relationship Id="rId5" Type="http://schemas.openxmlformats.org/officeDocument/2006/relationships/image" Target="../media/image19.e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1.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26.emf"/><Relationship Id="rId3" Type="http://schemas.openxmlformats.org/officeDocument/2006/relationships/notesSlide" Target="../notesSlides/notesSlide5.xml"/><Relationship Id="rId7" Type="http://schemas.openxmlformats.org/officeDocument/2006/relationships/image" Target="../media/image20.emf"/><Relationship Id="rId12"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2.bin"/><Relationship Id="rId11" Type="http://schemas.openxmlformats.org/officeDocument/2006/relationships/image" Target="../media/image25.emf"/><Relationship Id="rId5" Type="http://schemas.openxmlformats.org/officeDocument/2006/relationships/image" Target="../media/image19.e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7.emf"/><Relationship Id="rId4" Type="http://schemas.openxmlformats.org/officeDocument/2006/relationships/oleObject" Target="../embeddings/oleObject3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8.bin"/><Relationship Id="rId5" Type="http://schemas.openxmlformats.org/officeDocument/2006/relationships/image" Target="../media/image28.emf"/><Relationship Id="rId4" Type="http://schemas.openxmlformats.org/officeDocument/2006/relationships/oleObject" Target="../embeddings/oleObject37.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8.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0.bin"/><Relationship Id="rId5" Type="http://schemas.openxmlformats.org/officeDocument/2006/relationships/image" Target="../media/image28.emf"/><Relationship Id="rId4" Type="http://schemas.openxmlformats.org/officeDocument/2006/relationships/oleObject" Target="../embeddings/oleObject39.bin"/><Relationship Id="rId9" Type="http://schemas.openxmlformats.org/officeDocument/2006/relationships/image" Target="../media/image29.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9.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3.bin"/><Relationship Id="rId5" Type="http://schemas.openxmlformats.org/officeDocument/2006/relationships/image" Target="../media/image28.emf"/><Relationship Id="rId4" Type="http://schemas.openxmlformats.org/officeDocument/2006/relationships/oleObject" Target="../embeddings/oleObject42.bin"/><Relationship Id="rId9" Type="http://schemas.openxmlformats.org/officeDocument/2006/relationships/image" Target="../media/image29.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10.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6.bin"/><Relationship Id="rId11" Type="http://schemas.openxmlformats.org/officeDocument/2006/relationships/image" Target="../media/image29.emf"/><Relationship Id="rId5" Type="http://schemas.openxmlformats.org/officeDocument/2006/relationships/image" Target="../media/image28.e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3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2.emf"/><Relationship Id="rId5" Type="http://schemas.openxmlformats.org/officeDocument/2006/relationships/oleObject" Target="../embeddings/oleObject50.bin"/><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4.emf"/><Relationship Id="rId5" Type="http://schemas.openxmlformats.org/officeDocument/2006/relationships/oleObject" Target="../embeddings/oleObject52.bin"/><Relationship Id="rId4" Type="http://schemas.openxmlformats.org/officeDocument/2006/relationships/image" Target="../media/image3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6.emf"/><Relationship Id="rId5" Type="http://schemas.openxmlformats.org/officeDocument/2006/relationships/oleObject" Target="../embeddings/oleObject54.bin"/><Relationship Id="rId4" Type="http://schemas.openxmlformats.org/officeDocument/2006/relationships/image" Target="../media/image3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3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8.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9.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2.emf"/><Relationship Id="rId5" Type="http://schemas.openxmlformats.org/officeDocument/2006/relationships/oleObject" Target="../embeddings/oleObject59.bin"/><Relationship Id="rId4" Type="http://schemas.openxmlformats.org/officeDocument/2006/relationships/image" Target="../media/image41.emf"/></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6.emf"/><Relationship Id="rId5" Type="http://schemas.openxmlformats.org/officeDocument/2006/relationships/oleObject" Target="../embeddings/oleObject62.bin"/><Relationship Id="rId10" Type="http://schemas.openxmlformats.org/officeDocument/2006/relationships/image" Target="../media/image48.emf"/><Relationship Id="rId4" Type="http://schemas.openxmlformats.org/officeDocument/2006/relationships/image" Target="../media/image45.emf"/><Relationship Id="rId9" Type="http://schemas.openxmlformats.org/officeDocument/2006/relationships/oleObject" Target="../embeddings/oleObject64.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0.emf"/><Relationship Id="rId5" Type="http://schemas.openxmlformats.org/officeDocument/2006/relationships/oleObject" Target="../embeddings/oleObject66.bin"/><Relationship Id="rId4" Type="http://schemas.openxmlformats.org/officeDocument/2006/relationships/image" Target="../media/image49.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49.emf"/><Relationship Id="rId5" Type="http://schemas.openxmlformats.org/officeDocument/2006/relationships/oleObject" Target="../embeddings/oleObject68.bin"/><Relationship Id="rId4" Type="http://schemas.openxmlformats.org/officeDocument/2006/relationships/image" Target="../media/image5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2.emf"/></Relationships>
</file>

<file path=ppt/slides/_rels/slide51.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54.emf"/><Relationship Id="rId5" Type="http://schemas.openxmlformats.org/officeDocument/2006/relationships/oleObject" Target="../embeddings/oleObject71.bin"/><Relationship Id="rId4" Type="http://schemas.openxmlformats.org/officeDocument/2006/relationships/image" Target="../media/image53.emf"/></Relationships>
</file>

<file path=ppt/slides/_rels/slide52.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57.emf"/><Relationship Id="rId5" Type="http://schemas.openxmlformats.org/officeDocument/2006/relationships/oleObject" Target="../embeddings/oleObject74.bin"/><Relationship Id="rId4" Type="http://schemas.openxmlformats.org/officeDocument/2006/relationships/image" Target="../media/image56.emf"/></Relationships>
</file>

<file path=ppt/slides/_rels/slide53.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60.emf"/><Relationship Id="rId5" Type="http://schemas.openxmlformats.org/officeDocument/2006/relationships/oleObject" Target="../embeddings/oleObject77.bin"/><Relationship Id="rId10" Type="http://schemas.openxmlformats.org/officeDocument/2006/relationships/image" Target="../media/image62.emf"/><Relationship Id="rId4" Type="http://schemas.openxmlformats.org/officeDocument/2006/relationships/image" Target="../media/image59.emf"/><Relationship Id="rId9" Type="http://schemas.openxmlformats.org/officeDocument/2006/relationships/oleObject" Target="../embeddings/oleObject79.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65.emf"/><Relationship Id="rId5" Type="http://schemas.openxmlformats.org/officeDocument/2006/relationships/oleObject" Target="../embeddings/oleObject81.bin"/><Relationship Id="rId4" Type="http://schemas.openxmlformats.org/officeDocument/2006/relationships/image" Target="../media/image64.emf"/></Relationships>
</file>

<file path=ppt/slides/_rels/slide57.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67.emf"/><Relationship Id="rId5" Type="http://schemas.openxmlformats.org/officeDocument/2006/relationships/oleObject" Target="../embeddings/oleObject83.bin"/><Relationship Id="rId4" Type="http://schemas.openxmlformats.org/officeDocument/2006/relationships/image" Target="../media/image66.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70.emf"/><Relationship Id="rId5" Type="http://schemas.openxmlformats.org/officeDocument/2006/relationships/oleObject" Target="../embeddings/oleObject86.bin"/><Relationship Id="rId4" Type="http://schemas.openxmlformats.org/officeDocument/2006/relationships/image" Target="../media/image69.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72.emf"/><Relationship Id="rId5" Type="http://schemas.openxmlformats.org/officeDocument/2006/relationships/oleObject" Target="../embeddings/oleObject88.bin"/><Relationship Id="rId4" Type="http://schemas.openxmlformats.org/officeDocument/2006/relationships/image" Target="../media/image7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73.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75.emf"/><Relationship Id="rId5" Type="http://schemas.openxmlformats.org/officeDocument/2006/relationships/oleObject" Target="../embeddings/oleObject91.bin"/><Relationship Id="rId4" Type="http://schemas.openxmlformats.org/officeDocument/2006/relationships/image" Target="../media/image74.emf"/></Relationships>
</file>

<file path=ppt/slides/_rels/slide62.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92.bin"/><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77.emf"/><Relationship Id="rId5" Type="http://schemas.openxmlformats.org/officeDocument/2006/relationships/oleObject" Target="../embeddings/oleObject93.bin"/><Relationship Id="rId4" Type="http://schemas.openxmlformats.org/officeDocument/2006/relationships/image" Target="../media/image76.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79.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80.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81.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78.emf"/><Relationship Id="rId5" Type="http://schemas.openxmlformats.org/officeDocument/2006/relationships/oleObject" Target="../embeddings/oleObject99.bin"/><Relationship Id="rId4" Type="http://schemas.openxmlformats.org/officeDocument/2006/relationships/image" Target="../media/image82.emf"/></Relationships>
</file>

<file path=ppt/slides/_rels/slide67.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00.bin"/><Relationship Id="rId7"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77.emf"/><Relationship Id="rId11" Type="http://schemas.openxmlformats.org/officeDocument/2006/relationships/oleObject" Target="../embeddings/oleObject104.bin"/><Relationship Id="rId5" Type="http://schemas.openxmlformats.org/officeDocument/2006/relationships/oleObject" Target="../embeddings/oleObject101.bin"/><Relationship Id="rId10" Type="http://schemas.openxmlformats.org/officeDocument/2006/relationships/image" Target="../media/image84.emf"/><Relationship Id="rId4" Type="http://schemas.openxmlformats.org/officeDocument/2006/relationships/image" Target="../media/image83.emf"/><Relationship Id="rId9" Type="http://schemas.openxmlformats.org/officeDocument/2006/relationships/oleObject" Target="../embeddings/oleObject103.bin"/></Relationships>
</file>

<file path=ppt/slides/_rels/slide68.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05.bin"/><Relationship Id="rId7"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77.emf"/><Relationship Id="rId11" Type="http://schemas.openxmlformats.org/officeDocument/2006/relationships/oleObject" Target="../embeddings/oleObject109.bin"/><Relationship Id="rId5" Type="http://schemas.openxmlformats.org/officeDocument/2006/relationships/oleObject" Target="../embeddings/oleObject106.bin"/><Relationship Id="rId10" Type="http://schemas.openxmlformats.org/officeDocument/2006/relationships/image" Target="../media/image86.emf"/><Relationship Id="rId4" Type="http://schemas.openxmlformats.org/officeDocument/2006/relationships/image" Target="../media/image85.emf"/><Relationship Id="rId9" Type="http://schemas.openxmlformats.org/officeDocument/2006/relationships/oleObject" Target="../embeddings/oleObject108.bin"/></Relationships>
</file>

<file path=ppt/slides/_rels/slide6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1.emf"/><Relationship Id="rId2" Type="http://schemas.openxmlformats.org/officeDocument/2006/relationships/slideLayout" Target="../slideLayouts/slideLayout13.xml"/><Relationship Id="rId1" Type="http://schemas.openxmlformats.org/officeDocument/2006/relationships/vmlDrawing" Target="../drawings/vmlDrawing43.vml"/><Relationship Id="rId6" Type="http://schemas.openxmlformats.org/officeDocument/2006/relationships/oleObject" Target="../embeddings/oleObject111.bin"/><Relationship Id="rId5" Type="http://schemas.openxmlformats.org/officeDocument/2006/relationships/image" Target="../media/image90.emf"/><Relationship Id="rId4" Type="http://schemas.openxmlformats.org/officeDocument/2006/relationships/oleObject" Target="../embeddings/oleObject110.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93.emf"/><Relationship Id="rId5" Type="http://schemas.openxmlformats.org/officeDocument/2006/relationships/oleObject" Target="../embeddings/oleObject113.bin"/><Relationship Id="rId4" Type="http://schemas.openxmlformats.org/officeDocument/2006/relationships/image" Target="../media/image92.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oleObject" Target="../embeddings/oleObject114.bin"/><Relationship Id="rId7"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95.emf"/><Relationship Id="rId5" Type="http://schemas.openxmlformats.org/officeDocument/2006/relationships/oleObject" Target="../embeddings/oleObject115.bin"/><Relationship Id="rId10" Type="http://schemas.openxmlformats.org/officeDocument/2006/relationships/image" Target="../media/image97.emf"/><Relationship Id="rId4" Type="http://schemas.openxmlformats.org/officeDocument/2006/relationships/image" Target="../media/image94.emf"/><Relationship Id="rId9" Type="http://schemas.openxmlformats.org/officeDocument/2006/relationships/oleObject" Target="../embeddings/oleObject117.bin"/></Relationships>
</file>

<file path=ppt/slides/_rels/slide77.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99.emf"/><Relationship Id="rId5" Type="http://schemas.openxmlformats.org/officeDocument/2006/relationships/oleObject" Target="../embeddings/oleObject119.bin"/><Relationship Id="rId10" Type="http://schemas.openxmlformats.org/officeDocument/2006/relationships/image" Target="../media/image101.emf"/><Relationship Id="rId4" Type="http://schemas.openxmlformats.org/officeDocument/2006/relationships/image" Target="../media/image98.emf"/><Relationship Id="rId9" Type="http://schemas.openxmlformats.org/officeDocument/2006/relationships/oleObject" Target="../embeddings/oleObject121.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03.emf"/><Relationship Id="rId5" Type="http://schemas.openxmlformats.org/officeDocument/2006/relationships/oleObject" Target="../embeddings/oleObject123.bin"/><Relationship Id="rId4" Type="http://schemas.openxmlformats.org/officeDocument/2006/relationships/image" Target="../media/image102.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126.bin"/><Relationship Id="rId3" Type="http://schemas.openxmlformats.org/officeDocument/2006/relationships/notesSlide" Target="../notesSlides/notesSlide14.xml"/><Relationship Id="rId7" Type="http://schemas.openxmlformats.org/officeDocument/2006/relationships/image" Target="../media/image106.emf"/><Relationship Id="rId2" Type="http://schemas.openxmlformats.org/officeDocument/2006/relationships/slideLayout" Target="../slideLayouts/slideLayout13.xml"/><Relationship Id="rId1" Type="http://schemas.openxmlformats.org/officeDocument/2006/relationships/vmlDrawing" Target="../drawings/vmlDrawing48.vml"/><Relationship Id="rId6" Type="http://schemas.openxmlformats.org/officeDocument/2006/relationships/oleObject" Target="../embeddings/oleObject125.bin"/><Relationship Id="rId5" Type="http://schemas.openxmlformats.org/officeDocument/2006/relationships/image" Target="../media/image105.emf"/><Relationship Id="rId4" Type="http://schemas.openxmlformats.org/officeDocument/2006/relationships/oleObject" Target="../embeddings/oleObject124.bin"/><Relationship Id="rId9" Type="http://schemas.openxmlformats.org/officeDocument/2006/relationships/image" Target="../media/image107.emf"/></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08.emf"/><Relationship Id="rId2" Type="http://schemas.openxmlformats.org/officeDocument/2006/relationships/slideLayout" Target="../slideLayouts/slideLayout13.xml"/><Relationship Id="rId1" Type="http://schemas.openxmlformats.org/officeDocument/2006/relationships/vmlDrawing" Target="../drawings/vmlDrawing49.vml"/><Relationship Id="rId6" Type="http://schemas.openxmlformats.org/officeDocument/2006/relationships/oleObject" Target="../embeddings/oleObject128.bin"/><Relationship Id="rId5" Type="http://schemas.openxmlformats.org/officeDocument/2006/relationships/image" Target="../media/image107.emf"/><Relationship Id="rId4" Type="http://schemas.openxmlformats.org/officeDocument/2006/relationships/oleObject" Target="../embeddings/oleObject127.bin"/></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131.bin"/><Relationship Id="rId3" Type="http://schemas.openxmlformats.org/officeDocument/2006/relationships/notesSlide" Target="../notesSlides/notesSlide16.xml"/><Relationship Id="rId7" Type="http://schemas.openxmlformats.org/officeDocument/2006/relationships/image" Target="../media/image110.emf"/><Relationship Id="rId12" Type="http://schemas.openxmlformats.org/officeDocument/2006/relationships/oleObject" Target="../embeddings/oleObject133.bin"/><Relationship Id="rId2" Type="http://schemas.openxmlformats.org/officeDocument/2006/relationships/slideLayout" Target="../slideLayouts/slideLayout13.xml"/><Relationship Id="rId1" Type="http://schemas.openxmlformats.org/officeDocument/2006/relationships/vmlDrawing" Target="../drawings/vmlDrawing50.vml"/><Relationship Id="rId6" Type="http://schemas.openxmlformats.org/officeDocument/2006/relationships/oleObject" Target="../embeddings/oleObject130.bin"/><Relationship Id="rId11" Type="http://schemas.openxmlformats.org/officeDocument/2006/relationships/image" Target="../media/image112.emf"/><Relationship Id="rId5" Type="http://schemas.openxmlformats.org/officeDocument/2006/relationships/image" Target="../media/image109.emf"/><Relationship Id="rId10" Type="http://schemas.openxmlformats.org/officeDocument/2006/relationships/oleObject" Target="../embeddings/oleObject132.bin"/><Relationship Id="rId4" Type="http://schemas.openxmlformats.org/officeDocument/2006/relationships/oleObject" Target="../embeddings/oleObject129.bin"/><Relationship Id="rId9" Type="http://schemas.openxmlformats.org/officeDocument/2006/relationships/image" Target="../media/image111.emf"/></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136.bin"/><Relationship Id="rId3" Type="http://schemas.openxmlformats.org/officeDocument/2006/relationships/notesSlide" Target="../notesSlides/notesSlide17.xml"/><Relationship Id="rId7" Type="http://schemas.openxmlformats.org/officeDocument/2006/relationships/image" Target="../media/image114.emf"/><Relationship Id="rId2" Type="http://schemas.openxmlformats.org/officeDocument/2006/relationships/slideLayout" Target="../slideLayouts/slideLayout13.xml"/><Relationship Id="rId1" Type="http://schemas.openxmlformats.org/officeDocument/2006/relationships/vmlDrawing" Target="../drawings/vmlDrawing51.vml"/><Relationship Id="rId6" Type="http://schemas.openxmlformats.org/officeDocument/2006/relationships/oleObject" Target="../embeddings/oleObject135.bin"/><Relationship Id="rId11" Type="http://schemas.openxmlformats.org/officeDocument/2006/relationships/image" Target="../media/image116.emf"/><Relationship Id="rId5" Type="http://schemas.openxmlformats.org/officeDocument/2006/relationships/image" Target="../media/image113.emf"/><Relationship Id="rId10" Type="http://schemas.openxmlformats.org/officeDocument/2006/relationships/oleObject" Target="../embeddings/oleObject137.bin"/><Relationship Id="rId4" Type="http://schemas.openxmlformats.org/officeDocument/2006/relationships/oleObject" Target="../embeddings/oleObject134.bin"/><Relationship Id="rId9" Type="http://schemas.openxmlformats.org/officeDocument/2006/relationships/image" Target="../media/image115.emf"/></Relationships>
</file>

<file path=ppt/slides/_rels/slide8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19.emf"/><Relationship Id="rId2" Type="http://schemas.openxmlformats.org/officeDocument/2006/relationships/slideLayout" Target="../slideLayouts/slideLayout13.xml"/><Relationship Id="rId1" Type="http://schemas.openxmlformats.org/officeDocument/2006/relationships/vmlDrawing" Target="../drawings/vmlDrawing52.vml"/><Relationship Id="rId6" Type="http://schemas.openxmlformats.org/officeDocument/2006/relationships/oleObject" Target="../embeddings/oleObject139.bin"/><Relationship Id="rId5" Type="http://schemas.openxmlformats.org/officeDocument/2006/relationships/image" Target="../media/image118.emf"/><Relationship Id="rId4" Type="http://schemas.openxmlformats.org/officeDocument/2006/relationships/oleObject" Target="../embeddings/oleObject138.bin"/></Relationships>
</file>

<file path=ppt/slides/_rels/slide9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53.vml"/><Relationship Id="rId5" Type="http://schemas.openxmlformats.org/officeDocument/2006/relationships/image" Target="../media/image123.emf"/><Relationship Id="rId4" Type="http://schemas.openxmlformats.org/officeDocument/2006/relationships/oleObject" Target="../embeddings/oleObject140.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54.vml"/><Relationship Id="rId5" Type="http://schemas.openxmlformats.org/officeDocument/2006/relationships/image" Target="../media/image124.emf"/><Relationship Id="rId4" Type="http://schemas.openxmlformats.org/officeDocument/2006/relationships/oleObject" Target="../embeddings/oleObject141.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BFBFBF"/>
                </a:solidFill>
              </a:rPr>
              <a:t>Strata</a:t>
            </a:r>
          </a:p>
          <a:p>
            <a:pPr lvl="2" eaLnBrk="1" hangingPunct="1"/>
            <a:r>
              <a:rPr lang="en-US" sz="2720" u="sng" dirty="0" smtClean="0">
                <a:solidFill>
                  <a:schemeClr val="tx1">
                    <a:lumMod val="75000"/>
                  </a:schemeClr>
                </a:solidFill>
              </a:rPr>
              <a:t>Clusters</a:t>
            </a:r>
          </a:p>
          <a:p>
            <a:pPr lvl="2" eaLnBrk="1" hangingPunct="1"/>
            <a:r>
              <a:rPr lang="en-US" sz="2720" u="sng" dirty="0" smtClean="0">
                <a:solidFill>
                  <a:schemeClr val="tx1">
                    <a:lumMod val="75000"/>
                  </a:schemeClr>
                </a:solidFill>
              </a:rPr>
              <a:t>Nonlinear statistics</a:t>
            </a:r>
          </a:p>
          <a:p>
            <a:pPr lvl="2" eaLnBrk="1" hangingPunct="1"/>
            <a:r>
              <a:rPr lang="en-US" sz="2720" u="sng" dirty="0" smtClean="0">
                <a:solidFill>
                  <a:srgbClr val="FFFF00"/>
                </a:solidFill>
              </a:rPr>
              <a:t>Variance estimation</a:t>
            </a:r>
          </a:p>
          <a:p>
            <a:pPr lvl="2" eaLnBrk="1" hangingPunct="1"/>
            <a:r>
              <a:rPr lang="en-US" sz="2720" u="sng" dirty="0" smtClean="0">
                <a:solidFill>
                  <a:srgbClr val="BFBFBF"/>
                </a:solidFill>
              </a:rPr>
              <a:t>Design effects</a:t>
            </a:r>
          </a:p>
          <a:p>
            <a:pPr lvl="2" eaLnBrk="1" hangingPunct="1"/>
            <a:r>
              <a:rPr lang="en-US" sz="2720" u="sng" dirty="0" smtClean="0">
                <a:solidFill>
                  <a:srgbClr val="BFBFBF"/>
                </a:solidFill>
              </a:rPr>
              <a:t>Multiple imputation</a:t>
            </a:r>
            <a:endParaRPr lang="en-US" sz="272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332</a:t>
            </a:fld>
            <a:endParaRPr lang="en-US" sz="1680" dirty="0"/>
          </a:p>
        </p:txBody>
      </p:sp>
      <p:pic>
        <p:nvPicPr>
          <p:cNvPr id="7" name="Picture 6"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280" y="1828801"/>
            <a:ext cx="2255520" cy="1393115"/>
          </a:xfrm>
          <a:prstGeom prst="rect">
            <a:avLst/>
          </a:prstGeom>
        </p:spPr>
      </p:pic>
      <p:pic>
        <p:nvPicPr>
          <p:cNvPr id="8" name="Picture 7" descr="sas-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0" y="3200400"/>
            <a:ext cx="2292096" cy="2292096"/>
          </a:xfrm>
          <a:prstGeom prst="rect">
            <a:avLst/>
          </a:prstGeom>
        </p:spPr>
      </p:pic>
      <p:pic>
        <p:nvPicPr>
          <p:cNvPr id="9" name="Picture 8" descr="SUDAAN11-webgraphics-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8740" y="5486400"/>
            <a:ext cx="4074060" cy="2286000"/>
          </a:xfrm>
          <a:prstGeom prst="rect">
            <a:avLst/>
          </a:prstGeom>
        </p:spPr>
      </p:pic>
      <p:pic>
        <p:nvPicPr>
          <p:cNvPr id="10" name="Picture 9" descr="R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5411" y="4114800"/>
            <a:ext cx="1811736" cy="1367952"/>
          </a:xfrm>
          <a:prstGeom prst="rect">
            <a:avLst/>
          </a:prstGeom>
        </p:spPr>
      </p:pic>
    </p:spTree>
    <p:extLst>
      <p:ext uri="{BB962C8B-B14F-4D97-AF65-F5344CB8AC3E}">
        <p14:creationId xmlns:p14="http://schemas.microsoft.com/office/powerpoint/2010/main" val="3986737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41EA109-D7A9-4885-9E98-703BCD692323}" type="slidenum">
              <a:rPr lang="en-US" altLang="en-US"/>
              <a:pPr>
                <a:defRPr/>
              </a:pPr>
              <a:t>341</a:t>
            </a:fld>
            <a:endParaRPr lang="en-US" altLang="en-US" dirty="0"/>
          </a:p>
        </p:txBody>
      </p:sp>
      <p:sp>
        <p:nvSpPr>
          <p:cNvPr id="18436" name="Rectangle 3"/>
          <p:cNvSpPr>
            <a:spLocks noGrp="1" noChangeArrowheads="1"/>
          </p:cNvSpPr>
          <p:nvPr>
            <p:ph type="body" idx="1"/>
          </p:nvPr>
        </p:nvSpPr>
        <p:spPr>
          <a:xfrm>
            <a:off x="548640" y="1512571"/>
            <a:ext cx="9875520" cy="5436870"/>
          </a:xfrm>
        </p:spPr>
        <p:txBody>
          <a:bodyPr/>
          <a:lstStyle/>
          <a:p>
            <a:pPr eaLnBrk="1" hangingPunct="1"/>
            <a:r>
              <a:rPr lang="en-US" dirty="0" smtClean="0">
                <a:latin typeface="+mj-lt"/>
              </a:rPr>
              <a:t>As observed earlier, estimators of interest are non-linear for complex designs</a:t>
            </a:r>
          </a:p>
          <a:p>
            <a:pPr eaLnBrk="1" hangingPunct="1"/>
            <a:r>
              <a:rPr lang="en-US" dirty="0"/>
              <a:t>A mathematical device, the Taylor series expansion approximation, is used to obtain a sampling variance and standard </a:t>
            </a:r>
            <a:r>
              <a:rPr lang="en-US" dirty="0" smtClean="0"/>
              <a:t>error:</a:t>
            </a:r>
            <a:endParaRPr lang="en-US" dirty="0"/>
          </a:p>
          <a:p>
            <a:pPr eaLnBrk="1" hangingPunct="1"/>
            <a:endParaRPr lang="en-US" dirty="0" smtClean="0">
              <a:latin typeface="+mj-lt"/>
            </a:endParaRPr>
          </a:p>
          <a:p>
            <a:pPr eaLnBrk="1" hangingPunct="1"/>
            <a:endParaRPr lang="en-US" sz="3120" dirty="0">
              <a:solidFill>
                <a:srgbClr val="FF0000"/>
              </a:solidFill>
            </a:endParaRPr>
          </a:p>
        </p:txBody>
      </p:sp>
      <p:sp>
        <p:nvSpPr>
          <p:cNvPr id="9" name="Rectangle 4"/>
          <p:cNvSpPr txBox="1">
            <a:spLocks noChangeArrowheads="1"/>
          </p:cNvSpPr>
          <p:nvPr/>
        </p:nvSpPr>
        <p:spPr bwMode="auto">
          <a:xfrm>
            <a:off x="64008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- 10</a:t>
            </a:r>
          </a:p>
        </p:txBody>
      </p:sp>
    </p:spTree>
    <p:extLst>
      <p:ext uri="{BB962C8B-B14F-4D97-AF65-F5344CB8AC3E}">
        <p14:creationId xmlns:p14="http://schemas.microsoft.com/office/powerpoint/2010/main" val="2931515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B6F7736-0D11-4EF1-A01A-4D8A5776F0E4}" type="slidenum">
              <a:rPr lang="en-US" altLang="en-US"/>
              <a:pPr>
                <a:defRPr/>
              </a:pPr>
              <a:t>431</a:t>
            </a:fld>
            <a:endParaRPr lang="en-US" altLang="en-US"/>
          </a:p>
        </p:txBody>
      </p:sp>
      <p:sp>
        <p:nvSpPr>
          <p:cNvPr id="64516" name="Rectangle 3"/>
          <p:cNvSpPr>
            <a:spLocks noGrp="1" noChangeArrowheads="1"/>
          </p:cNvSpPr>
          <p:nvPr>
            <p:ph type="body" idx="1"/>
          </p:nvPr>
        </p:nvSpPr>
        <p:spPr>
          <a:xfrm>
            <a:off x="548640" y="1371600"/>
            <a:ext cx="9875520" cy="5943600"/>
          </a:xfrm>
        </p:spPr>
        <p:txBody>
          <a:bodyPr/>
          <a:lstStyle/>
          <a:p>
            <a:pPr eaLnBrk="1" hangingPunct="1">
              <a:lnSpc>
                <a:spcPct val="80000"/>
              </a:lnSpc>
            </a:pPr>
            <a:r>
              <a:rPr lang="en-US" sz="3200" dirty="0"/>
              <a:t>Sequential </a:t>
            </a:r>
            <a:r>
              <a:rPr lang="en-US" sz="3200" dirty="0" smtClean="0"/>
              <a:t>regression, summary</a:t>
            </a:r>
            <a:endParaRPr lang="en-US" sz="3200" dirty="0"/>
          </a:p>
          <a:p>
            <a:pPr lvl="1" eaLnBrk="1" hangingPunct="1">
              <a:lnSpc>
                <a:spcPct val="80000"/>
              </a:lnSpc>
            </a:pPr>
            <a:r>
              <a:rPr lang="en-US" sz="2600" dirty="0"/>
              <a:t>Do </a:t>
            </a:r>
            <a:r>
              <a:rPr lang="en-US" sz="2600" dirty="0" smtClean="0"/>
              <a:t>regressions </a:t>
            </a:r>
            <a:r>
              <a:rPr lang="en-US" sz="2600" dirty="0"/>
              <a:t>to impute missing data, adding stochastic </a:t>
            </a:r>
            <a:r>
              <a:rPr lang="en-US" sz="2600" dirty="0" smtClean="0"/>
              <a:t>choice of coefficients and residuals</a:t>
            </a:r>
            <a:endParaRPr lang="en-US" sz="2600" dirty="0"/>
          </a:p>
          <a:p>
            <a:pPr lvl="1" eaLnBrk="1" hangingPunct="1">
              <a:lnSpc>
                <a:spcPct val="80000"/>
              </a:lnSpc>
            </a:pPr>
            <a:r>
              <a:rPr lang="en-US" sz="2600" dirty="0"/>
              <a:t>Start with the variable with the least missing data </a:t>
            </a:r>
          </a:p>
          <a:p>
            <a:pPr lvl="2" eaLnBrk="1" hangingPunct="1">
              <a:lnSpc>
                <a:spcPct val="80000"/>
              </a:lnSpc>
            </a:pPr>
            <a:r>
              <a:rPr lang="en-US" sz="2400" dirty="0" smtClean="0"/>
              <a:t>Use an appropriate regression form (e.g., logistic regression for binary data)</a:t>
            </a:r>
          </a:p>
          <a:p>
            <a:pPr lvl="1" eaLnBrk="1" hangingPunct="1">
              <a:lnSpc>
                <a:spcPct val="80000"/>
              </a:lnSpc>
            </a:pPr>
            <a:r>
              <a:rPr lang="en-US" sz="2600" dirty="0"/>
              <a:t>Use imputed values from that variable to impute the next</a:t>
            </a:r>
          </a:p>
          <a:p>
            <a:pPr lvl="1" eaLnBrk="1" hangingPunct="1">
              <a:lnSpc>
                <a:spcPct val="80000"/>
              </a:lnSpc>
            </a:pPr>
            <a:r>
              <a:rPr lang="en-US" sz="2600" dirty="0"/>
              <a:t>Keep going until you have gone through the entire data set</a:t>
            </a:r>
          </a:p>
          <a:p>
            <a:pPr lvl="1" eaLnBrk="1" hangingPunct="1">
              <a:lnSpc>
                <a:spcPct val="80000"/>
              </a:lnSpc>
            </a:pPr>
            <a:r>
              <a:rPr lang="en-US" sz="2600" dirty="0"/>
              <a:t>When all of the variables have been imputed, start over, retaining the previously imputed values</a:t>
            </a:r>
          </a:p>
          <a:p>
            <a:pPr lvl="1" eaLnBrk="1" hangingPunct="1">
              <a:lnSpc>
                <a:spcPct val="80000"/>
              </a:lnSpc>
            </a:pPr>
            <a:r>
              <a:rPr lang="en-US" sz="2600" dirty="0"/>
              <a:t>Cycle through the data set at least 5 times</a:t>
            </a:r>
          </a:p>
          <a:p>
            <a:pPr eaLnBrk="1" hangingPunct="1">
              <a:lnSpc>
                <a:spcPct val="80000"/>
              </a:lnSpc>
            </a:pPr>
            <a:r>
              <a:rPr lang="en-US" sz="3200" dirty="0" smtClean="0"/>
              <a:t>Multiple imputation, summary: repeated the sequential regression multiple time, say m times</a:t>
            </a:r>
            <a:endParaRPr lang="en-US" sz="3200" dirty="0"/>
          </a:p>
          <a:p>
            <a:pPr eaLnBrk="1" hangingPunct="1">
              <a:lnSpc>
                <a:spcPct val="80000"/>
              </a:lnSpc>
            </a:pPr>
            <a:r>
              <a:rPr lang="en-US" sz="3200" dirty="0"/>
              <a:t>Easily implemented using </a:t>
            </a:r>
            <a:r>
              <a:rPr lang="en-US" sz="3200" dirty="0" err="1">
                <a:solidFill>
                  <a:srgbClr val="FFFF00"/>
                </a:solidFill>
              </a:rPr>
              <a:t>IVEWare</a:t>
            </a:r>
            <a:r>
              <a:rPr lang="en-US" sz="3200" dirty="0"/>
              <a:t> (</a:t>
            </a:r>
            <a:r>
              <a:rPr lang="en-US" sz="3200" dirty="0" err="1"/>
              <a:t>Raghunathan</a:t>
            </a:r>
            <a:r>
              <a:rPr lang="en-US" sz="3200" dirty="0"/>
              <a:t>, et al.)</a:t>
            </a:r>
          </a:p>
          <a:p>
            <a:pPr lvl="1" eaLnBrk="1" hangingPunct="1">
              <a:lnSpc>
                <a:spcPct val="80000"/>
              </a:lnSpc>
            </a:pPr>
            <a:r>
              <a:rPr lang="en-US" sz="3200" dirty="0">
                <a:solidFill>
                  <a:srgbClr val="FFFF00"/>
                </a:solidFill>
              </a:rPr>
              <a:t>http://www.isr.umich.edu/src/smp/ive/</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- 26</a:t>
            </a:r>
            <a:endParaRPr lang="en-US" sz="5400" dirty="0">
              <a:solidFill>
                <a:schemeClr val="tx1"/>
              </a:solidFill>
            </a:endParaRPr>
          </a:p>
        </p:txBody>
      </p:sp>
    </p:spTree>
    <p:extLst>
      <p:ext uri="{BB962C8B-B14F-4D97-AF65-F5344CB8AC3E}">
        <p14:creationId xmlns:p14="http://schemas.microsoft.com/office/powerpoint/2010/main" val="284801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rgbClr val="FFFF00"/>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432</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045450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rgbClr val="FFFF00"/>
                </a:solidFill>
              </a:rPr>
              <a:t>Principles</a:t>
            </a:r>
          </a:p>
          <a:p>
            <a:pPr lvl="2" eaLnBrk="1" hangingPunct="1"/>
            <a:r>
              <a:rPr lang="en-US" sz="2320" u="sng" dirty="0" smtClean="0">
                <a:solidFill>
                  <a:srgbClr val="FFFF00"/>
                </a:solidFill>
              </a:rPr>
              <a:t>Sampling distributions</a:t>
            </a:r>
          </a:p>
          <a:p>
            <a:pPr lvl="2" eaLnBrk="1" hangingPunct="1"/>
            <a:r>
              <a:rPr lang="en-US" sz="2320" u="sng" dirty="0" smtClean="0">
                <a:solidFill>
                  <a:srgbClr val="FFFF00"/>
                </a:solidFill>
              </a:rPr>
              <a:t>Design based inference</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433</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862926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rgbClr val="FFFF00"/>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434</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830252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rgbClr val="FFFF00"/>
                </a:solidFill>
              </a:rPr>
              <a:t>Preparation</a:t>
            </a:r>
          </a:p>
          <a:p>
            <a:pPr lvl="2" eaLnBrk="1" hangingPunct="1"/>
            <a:r>
              <a:rPr lang="en-US" sz="2320" u="sng" dirty="0" smtClean="0">
                <a:solidFill>
                  <a:srgbClr val="FFFF00"/>
                </a:solidFill>
              </a:rPr>
              <a:t>Documentation</a:t>
            </a:r>
          </a:p>
          <a:p>
            <a:pPr lvl="2" eaLnBrk="1" hangingPunct="1"/>
            <a:r>
              <a:rPr lang="en-US" sz="2320" u="sng" dirty="0" smtClean="0">
                <a:solidFill>
                  <a:srgbClr val="FFFF00"/>
                </a:solidFill>
              </a:rPr>
              <a:t>Software selection</a:t>
            </a:r>
          </a:p>
          <a:p>
            <a:pPr lvl="2" eaLnBrk="1" hangingPunct="1"/>
            <a:r>
              <a:rPr lang="en-US" sz="2320" u="sng" dirty="0" smtClean="0">
                <a:solidFill>
                  <a:srgbClr val="FFFF00"/>
                </a:solidFill>
              </a:rPr>
              <a:t>Sampling factor evaluation</a:t>
            </a:r>
          </a:p>
          <a:p>
            <a:pPr lvl="2" eaLnBrk="1" hangingPunct="1"/>
            <a:r>
              <a:rPr lang="en-US" sz="2320" u="sng" dirty="0" smtClean="0">
                <a:solidFill>
                  <a:srgbClr val="FFFF00"/>
                </a:solidFill>
              </a:rPr>
              <a:t>Descriptive analysis</a:t>
            </a:r>
          </a:p>
          <a:p>
            <a:pPr lvl="1" eaLnBrk="1" hangingPunct="1"/>
            <a:r>
              <a:rPr lang="en-US" sz="2800" u="sng" dirty="0" smtClean="0">
                <a:solidFill>
                  <a:schemeClr val="tx1">
                    <a:lumMod val="75000"/>
                  </a:schemeClr>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435</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132018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rgbClr val="FFFF00"/>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436</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715003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rgbClr val="FFFF00"/>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437</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549914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rgbClr val="FFFF00"/>
                </a:solidFill>
              </a:rPr>
              <a:t>Analysis</a:t>
            </a:r>
          </a:p>
          <a:p>
            <a:pPr lvl="2" eaLnBrk="1" hangingPunct="1"/>
            <a:r>
              <a:rPr lang="en-US" sz="2320" u="sng" dirty="0" smtClean="0">
                <a:solidFill>
                  <a:srgbClr val="FFFF00"/>
                </a:solidFill>
              </a:rPr>
              <a:t>Categorical Data</a:t>
            </a:r>
          </a:p>
          <a:p>
            <a:pPr lvl="2" eaLnBrk="1" hangingPunct="1"/>
            <a:r>
              <a:rPr lang="en-US" sz="2320" u="sng" dirty="0" smtClean="0">
                <a:solidFill>
                  <a:srgbClr val="FFFF00"/>
                </a:solidFill>
              </a:rPr>
              <a:t>Model specification</a:t>
            </a:r>
          </a:p>
          <a:p>
            <a:pPr lvl="2" eaLnBrk="1" hangingPunct="1"/>
            <a:r>
              <a:rPr lang="en-US" sz="2320" u="sng" dirty="0" smtClean="0">
                <a:solidFill>
                  <a:srgbClr val="FFFF00"/>
                </a:solidFill>
              </a:rPr>
              <a:t>Linear regression</a:t>
            </a:r>
          </a:p>
          <a:p>
            <a:pPr lvl="2" eaLnBrk="1" hangingPunct="1"/>
            <a:r>
              <a:rPr lang="en-US" sz="2320" u="sng" dirty="0" smtClean="0">
                <a:solidFill>
                  <a:srgbClr val="FFFF00"/>
                </a:solidFill>
              </a:rPr>
              <a:t>Logistic regression</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438</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48597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439</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226804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FFFF00"/>
                </a:solidFill>
              </a:rPr>
              <a:t>Weighting</a:t>
            </a:r>
          </a:p>
          <a:p>
            <a:pPr lvl="2" eaLnBrk="1" hangingPunct="1"/>
            <a:r>
              <a:rPr lang="en-US" sz="2720" u="sng" dirty="0" smtClean="0">
                <a:solidFill>
                  <a:srgbClr val="FFFF00"/>
                </a:solidFill>
              </a:rPr>
              <a:t>Strata</a:t>
            </a:r>
          </a:p>
          <a:p>
            <a:pPr lvl="2" eaLnBrk="1" hangingPunct="1"/>
            <a:r>
              <a:rPr lang="en-US" sz="2720" u="sng" dirty="0" smtClean="0">
                <a:solidFill>
                  <a:srgbClr val="FFFF00"/>
                </a:solidFill>
              </a:rPr>
              <a:t>Clusters</a:t>
            </a:r>
          </a:p>
          <a:p>
            <a:pPr lvl="2" eaLnBrk="1" hangingPunct="1"/>
            <a:r>
              <a:rPr lang="en-US" sz="2720" u="sng" dirty="0" smtClean="0">
                <a:solidFill>
                  <a:srgbClr val="FFFF00"/>
                </a:solidFill>
              </a:rPr>
              <a:t>Nonlinear statistics</a:t>
            </a:r>
          </a:p>
          <a:p>
            <a:pPr lvl="2" eaLnBrk="1" hangingPunct="1"/>
            <a:r>
              <a:rPr lang="en-US" sz="2720" u="sng" dirty="0" smtClean="0">
                <a:solidFill>
                  <a:srgbClr val="FFFF00"/>
                </a:solidFill>
              </a:rPr>
              <a:t>Variance estimation</a:t>
            </a:r>
          </a:p>
          <a:p>
            <a:pPr lvl="2" eaLnBrk="1" hangingPunct="1"/>
            <a:r>
              <a:rPr lang="en-US" sz="2720" u="sng" dirty="0" smtClean="0">
                <a:solidFill>
                  <a:srgbClr val="FFFF00"/>
                </a:solidFill>
              </a:rPr>
              <a:t>Design effects</a:t>
            </a:r>
          </a:p>
          <a:p>
            <a:pPr lvl="2" eaLnBrk="1" hangingPunct="1"/>
            <a:r>
              <a:rPr lang="en-US" sz="2720" u="sng" dirty="0" smtClean="0">
                <a:solidFill>
                  <a:srgbClr val="FFFF00"/>
                </a:solidFill>
              </a:rPr>
              <a:t>Multiple imputation</a:t>
            </a:r>
            <a:endParaRPr lang="en-US" sz="2720" dirty="0" smtClean="0">
              <a:solidFill>
                <a:srgbClr val="FFFF00"/>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440</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34864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3051A642-ECA4-451B-B7AF-823912E3F040}" type="slidenum">
              <a:rPr lang="en-US" altLang="en-US"/>
              <a:pPr>
                <a:defRPr/>
              </a:pPr>
              <a:t>342</a:t>
            </a:fld>
            <a:endParaRPr lang="en-US" altLang="en-US" dirty="0"/>
          </a:p>
        </p:txBody>
      </p:sp>
      <p:sp>
        <p:nvSpPr>
          <p:cNvPr id="24580" name="Rectangle 3"/>
          <p:cNvSpPr>
            <a:spLocks noGrp="1" noChangeArrowheads="1"/>
          </p:cNvSpPr>
          <p:nvPr>
            <p:ph type="body" idx="1"/>
          </p:nvPr>
        </p:nvSpPr>
        <p:spPr>
          <a:xfrm>
            <a:off x="548640" y="1604011"/>
            <a:ext cx="9875520" cy="5436870"/>
          </a:xfrm>
        </p:spPr>
        <p:txBody>
          <a:bodyPr/>
          <a:lstStyle/>
          <a:p>
            <a:pPr eaLnBrk="1" hangingPunct="1"/>
            <a:r>
              <a:rPr lang="en-US" dirty="0" smtClean="0"/>
              <a:t>For function</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eaLnBrk="1" hangingPunct="1"/>
            <a:endParaRPr lang="en-US" sz="3120" dirty="0"/>
          </a:p>
          <a:p>
            <a:pPr eaLnBrk="1" hangingPunct="1"/>
            <a:endParaRPr lang="en-US" sz="3120" dirty="0"/>
          </a:p>
        </p:txBody>
      </p:sp>
      <p:graphicFrame>
        <p:nvGraphicFramePr>
          <p:cNvPr id="24581" name="Object 4"/>
          <p:cNvGraphicFramePr>
            <a:graphicFrameLocks noChangeAspect="1"/>
          </p:cNvGraphicFramePr>
          <p:nvPr>
            <p:extLst>
              <p:ext uri="{D42A27DB-BD31-4B8C-83A1-F6EECF244321}">
                <p14:modId xmlns:p14="http://schemas.microsoft.com/office/powerpoint/2010/main" val="2576798290"/>
              </p:ext>
            </p:extLst>
          </p:nvPr>
        </p:nvGraphicFramePr>
        <p:xfrm>
          <a:off x="3566160" y="1511808"/>
          <a:ext cx="2262149" cy="935354"/>
        </p:xfrm>
        <a:graphic>
          <a:graphicData uri="http://schemas.openxmlformats.org/presentationml/2006/ole">
            <mc:AlternateContent xmlns:mc="http://schemas.openxmlformats.org/markup-compatibility/2006">
              <mc:Choice xmlns:v="urn:schemas-microsoft-com:vml" Requires="v">
                <p:oleObj spid="_x0000_s404696" name="Equation" r:id="rId3" imgW="584200" imgH="241300" progId="Equation.DSMT4">
                  <p:embed/>
                </p:oleObj>
              </mc:Choice>
              <mc:Fallback>
                <p:oleObj name="Equation" r:id="rId3" imgW="584200" imgH="241300" progId="Equation.DSMT4">
                  <p:embed/>
                  <p:pic>
                    <p:nvPicPr>
                      <p:cNvPr id="0" name=""/>
                      <p:cNvPicPr>
                        <a:picLocks noChangeAspect="1" noChangeArrowheads="1"/>
                      </p:cNvPicPr>
                      <p:nvPr/>
                    </p:nvPicPr>
                    <p:blipFill>
                      <a:blip r:embed="rId4"/>
                      <a:srcRect/>
                      <a:stretch>
                        <a:fillRect/>
                      </a:stretch>
                    </p:blipFill>
                    <p:spPr bwMode="auto">
                      <a:xfrm>
                        <a:off x="3566160" y="1511808"/>
                        <a:ext cx="2262149" cy="935354"/>
                      </a:xfrm>
                      <a:prstGeom prst="rect">
                        <a:avLst/>
                      </a:prstGeom>
                      <a:noFill/>
                      <a:extLst/>
                    </p:spPr>
                  </p:pic>
                </p:oleObj>
              </mc:Fallback>
            </mc:AlternateContent>
          </a:graphicData>
        </a:graphic>
      </p:graphicFrame>
      <p:graphicFrame>
        <p:nvGraphicFramePr>
          <p:cNvPr id="24582" name="Object 5"/>
          <p:cNvGraphicFramePr>
            <a:graphicFrameLocks noChangeAspect="1"/>
          </p:cNvGraphicFramePr>
          <p:nvPr>
            <p:extLst>
              <p:ext uri="{D42A27DB-BD31-4B8C-83A1-F6EECF244321}">
                <p14:modId xmlns:p14="http://schemas.microsoft.com/office/powerpoint/2010/main" val="977457896"/>
              </p:ext>
            </p:extLst>
          </p:nvPr>
        </p:nvGraphicFramePr>
        <p:xfrm>
          <a:off x="1548766" y="2377440"/>
          <a:ext cx="7018020" cy="5212080"/>
        </p:xfrm>
        <a:graphic>
          <a:graphicData uri="http://schemas.openxmlformats.org/presentationml/2006/ole">
            <mc:AlternateContent xmlns:mc="http://schemas.openxmlformats.org/markup-compatibility/2006">
              <mc:Choice xmlns:v="urn:schemas-microsoft-com:vml" Requires="v">
                <p:oleObj spid="_x0000_s404697" name="Equation" r:id="rId5" imgW="2070100" imgH="1536700" progId="Equation.DSMT4">
                  <p:embed/>
                </p:oleObj>
              </mc:Choice>
              <mc:Fallback>
                <p:oleObj name="Equation" r:id="rId5" imgW="2070100" imgH="1536700" progId="Equation.DSMT4">
                  <p:embed/>
                  <p:pic>
                    <p:nvPicPr>
                      <p:cNvPr id="0" name=""/>
                      <p:cNvPicPr>
                        <a:picLocks noChangeAspect="1" noChangeArrowheads="1"/>
                      </p:cNvPicPr>
                      <p:nvPr/>
                    </p:nvPicPr>
                    <p:blipFill>
                      <a:blip r:embed="rId6"/>
                      <a:srcRect/>
                      <a:stretch>
                        <a:fillRect/>
                      </a:stretch>
                    </p:blipFill>
                    <p:spPr bwMode="auto">
                      <a:xfrm>
                        <a:off x="1548766" y="2377440"/>
                        <a:ext cx="7018020" cy="5212080"/>
                      </a:xfrm>
                      <a:prstGeom prst="rect">
                        <a:avLst/>
                      </a:prstGeom>
                      <a:noFill/>
                      <a:extLst/>
                    </p:spPr>
                  </p:pic>
                </p:oleObj>
              </mc:Fallback>
            </mc:AlternateContent>
          </a:graphicData>
        </a:graphic>
      </p:graphicFrame>
      <p:sp>
        <p:nvSpPr>
          <p:cNvPr id="13"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3051A642-ECA4-451B-B7AF-823912E3F040}" type="slidenum">
              <a:rPr lang="en-US" altLang="en-US"/>
              <a:pPr>
                <a:defRPr/>
              </a:pPr>
              <a:t>343</a:t>
            </a:fld>
            <a:endParaRPr lang="en-US" altLang="en-US" dirty="0"/>
          </a:p>
        </p:txBody>
      </p:sp>
      <p:sp>
        <p:nvSpPr>
          <p:cNvPr id="24580" name="Rectangle 3"/>
          <p:cNvSpPr>
            <a:spLocks noGrp="1" noChangeArrowheads="1"/>
          </p:cNvSpPr>
          <p:nvPr>
            <p:ph type="body" idx="1"/>
          </p:nvPr>
        </p:nvSpPr>
        <p:spPr>
          <a:xfrm>
            <a:off x="548640" y="1604011"/>
            <a:ext cx="9875520" cy="5436870"/>
          </a:xfrm>
        </p:spPr>
        <p:txBody>
          <a:bodyPr/>
          <a:lstStyle/>
          <a:p>
            <a:pPr eaLnBrk="1" hangingPunct="1"/>
            <a:r>
              <a:rPr lang="en-US" dirty="0" smtClean="0"/>
              <a:t>For example, for </a:t>
            </a:r>
          </a:p>
          <a:p>
            <a:pPr eaLnBrk="1" hangingPunct="1"/>
            <a:endParaRPr lang="en-US" sz="3120" dirty="0"/>
          </a:p>
          <a:p>
            <a:pPr eaLnBrk="1" hangingPunct="1"/>
            <a:endParaRPr lang="en-US" sz="3120" dirty="0"/>
          </a:p>
        </p:txBody>
      </p:sp>
      <p:graphicFrame>
        <p:nvGraphicFramePr>
          <p:cNvPr id="24583" name="Object 6"/>
          <p:cNvGraphicFramePr>
            <a:graphicFrameLocks noChangeAspect="1"/>
          </p:cNvGraphicFramePr>
          <p:nvPr>
            <p:extLst>
              <p:ext uri="{D42A27DB-BD31-4B8C-83A1-F6EECF244321}">
                <p14:modId xmlns:p14="http://schemas.microsoft.com/office/powerpoint/2010/main" val="2848602061"/>
              </p:ext>
            </p:extLst>
          </p:nvPr>
        </p:nvGraphicFramePr>
        <p:xfrm>
          <a:off x="4389121" y="1604392"/>
          <a:ext cx="2833475" cy="748664"/>
        </p:xfrm>
        <a:graphic>
          <a:graphicData uri="http://schemas.openxmlformats.org/presentationml/2006/ole">
            <mc:AlternateContent xmlns:mc="http://schemas.openxmlformats.org/markup-compatibility/2006">
              <mc:Choice xmlns:v="urn:schemas-microsoft-com:vml" Requires="v">
                <p:oleObj spid="_x0000_s587924" name="Equation" r:id="rId3" imgW="863600" imgH="228600" progId="Equation.DSMT4">
                  <p:embed/>
                </p:oleObj>
              </mc:Choice>
              <mc:Fallback>
                <p:oleObj name="Equation" r:id="rId3" imgW="863600" imgH="228600" progId="Equation.DSMT4">
                  <p:embed/>
                  <p:pic>
                    <p:nvPicPr>
                      <p:cNvPr id="0" name=""/>
                      <p:cNvPicPr>
                        <a:picLocks noChangeAspect="1" noChangeArrowheads="1"/>
                      </p:cNvPicPr>
                      <p:nvPr/>
                    </p:nvPicPr>
                    <p:blipFill>
                      <a:blip r:embed="rId4"/>
                      <a:srcRect/>
                      <a:stretch>
                        <a:fillRect/>
                      </a:stretch>
                    </p:blipFill>
                    <p:spPr bwMode="auto">
                      <a:xfrm>
                        <a:off x="4389121" y="1604392"/>
                        <a:ext cx="2833475" cy="748664"/>
                      </a:xfrm>
                      <a:prstGeom prst="rect">
                        <a:avLst/>
                      </a:prstGeom>
                      <a:noFill/>
                      <a:extLst/>
                    </p:spPr>
                  </p:pic>
                </p:oleObj>
              </mc:Fallback>
            </mc:AlternateContent>
          </a:graphicData>
        </a:graphic>
      </p:graphicFrame>
      <p:graphicFrame>
        <p:nvGraphicFramePr>
          <p:cNvPr id="24584" name="Object 7"/>
          <p:cNvGraphicFramePr>
            <a:graphicFrameLocks noChangeAspect="1"/>
          </p:cNvGraphicFramePr>
          <p:nvPr>
            <p:extLst>
              <p:ext uri="{D42A27DB-BD31-4B8C-83A1-F6EECF244321}">
                <p14:modId xmlns:p14="http://schemas.microsoft.com/office/powerpoint/2010/main" val="3009618247"/>
              </p:ext>
            </p:extLst>
          </p:nvPr>
        </p:nvGraphicFramePr>
        <p:xfrm>
          <a:off x="1097280" y="2468880"/>
          <a:ext cx="8386243" cy="1554480"/>
        </p:xfrm>
        <a:graphic>
          <a:graphicData uri="http://schemas.openxmlformats.org/presentationml/2006/ole">
            <mc:AlternateContent xmlns:mc="http://schemas.openxmlformats.org/markup-compatibility/2006">
              <mc:Choice xmlns:v="urn:schemas-microsoft-com:vml" Requires="v">
                <p:oleObj spid="_x0000_s587925" name="Equation" r:id="rId5" imgW="2527300" imgH="469900" progId="Equation.DSMT4">
                  <p:embed/>
                </p:oleObj>
              </mc:Choice>
              <mc:Fallback>
                <p:oleObj name="Equation" r:id="rId5" imgW="2527300" imgH="469900" progId="Equation.DSMT4">
                  <p:embed/>
                  <p:pic>
                    <p:nvPicPr>
                      <p:cNvPr id="0" name=""/>
                      <p:cNvPicPr>
                        <a:picLocks noChangeAspect="1" noChangeArrowheads="1"/>
                      </p:cNvPicPr>
                      <p:nvPr/>
                    </p:nvPicPr>
                    <p:blipFill>
                      <a:blip r:embed="rId6"/>
                      <a:srcRect/>
                      <a:stretch>
                        <a:fillRect/>
                      </a:stretch>
                    </p:blipFill>
                    <p:spPr bwMode="auto">
                      <a:xfrm>
                        <a:off x="1097280" y="2468880"/>
                        <a:ext cx="8386243" cy="1554480"/>
                      </a:xfrm>
                      <a:prstGeom prst="rect">
                        <a:avLst/>
                      </a:prstGeom>
                      <a:noFill/>
                      <a:extLst/>
                    </p:spPr>
                  </p:pic>
                </p:oleObj>
              </mc:Fallback>
            </mc:AlternateContent>
          </a:graphicData>
        </a:graphic>
      </p:graphicFrame>
      <p:sp>
        <p:nvSpPr>
          <p:cNvPr id="13"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- 12</a:t>
            </a:r>
          </a:p>
        </p:txBody>
      </p:sp>
    </p:spTree>
    <p:extLst>
      <p:ext uri="{BB962C8B-B14F-4D97-AF65-F5344CB8AC3E}">
        <p14:creationId xmlns:p14="http://schemas.microsoft.com/office/powerpoint/2010/main" val="274517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344</a:t>
            </a:fld>
            <a:endParaRPr lang="en-US" altLang="en-US" dirty="0"/>
          </a:p>
        </p:txBody>
      </p:sp>
      <p:sp>
        <p:nvSpPr>
          <p:cNvPr id="19460" name="Rectangle 3"/>
          <p:cNvSpPr>
            <a:spLocks noGrp="1" noChangeArrowheads="1"/>
          </p:cNvSpPr>
          <p:nvPr>
            <p:ph type="body" idx="1"/>
          </p:nvPr>
        </p:nvSpPr>
        <p:spPr>
          <a:xfrm>
            <a:off x="548640" y="1604011"/>
            <a:ext cx="9875520" cy="5436870"/>
          </a:xfrm>
        </p:spPr>
        <p:txBody>
          <a:bodyPr/>
          <a:lstStyle/>
          <a:p>
            <a:pPr eaLnBrk="1" hangingPunct="1"/>
            <a:r>
              <a:rPr lang="en-US" sz="3120" dirty="0"/>
              <a:t>The variances and the covariance in the Taylor series approximation for a ratio have to be estimated from complex sample data</a:t>
            </a:r>
          </a:p>
          <a:p>
            <a:pPr eaLnBrk="1" hangingPunct="1"/>
            <a:r>
              <a:rPr lang="en-US" sz="3120" dirty="0"/>
              <a:t>How can this be done taking into account the stratification, clusters, and weights?</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345</a:t>
            </a:fld>
            <a:endParaRPr lang="en-US" altLang="en-US" dirty="0"/>
          </a:p>
        </p:txBody>
      </p:sp>
      <p:sp>
        <p:nvSpPr>
          <p:cNvPr id="19460" name="Rectangle 3"/>
          <p:cNvSpPr>
            <a:spLocks noGrp="1" noChangeArrowheads="1"/>
          </p:cNvSpPr>
          <p:nvPr>
            <p:ph type="body" idx="1"/>
          </p:nvPr>
        </p:nvSpPr>
        <p:spPr>
          <a:xfrm>
            <a:off x="548640" y="1604011"/>
            <a:ext cx="9875520" cy="5436870"/>
          </a:xfrm>
        </p:spPr>
        <p:txBody>
          <a:bodyPr/>
          <a:lstStyle/>
          <a:p>
            <a:pPr eaLnBrk="1" hangingPunct="1"/>
            <a:r>
              <a:rPr lang="en-US" sz="3120" dirty="0"/>
              <a:t>Recall that the data are represented in terms of stratum, cluster, &amp; element:</a:t>
            </a:r>
          </a:p>
          <a:p>
            <a:pPr eaLnBrk="1" hangingPunct="1"/>
            <a:r>
              <a:rPr lang="en-US" sz="3120" dirty="0"/>
              <a:t>And recall that the data are weighted:</a:t>
            </a:r>
          </a:p>
          <a:p>
            <a:pPr eaLnBrk="1" hangingPunct="1"/>
            <a:r>
              <a:rPr lang="en-US" sz="3120" dirty="0"/>
              <a:t>The estimation of the variances and covariance is based on weighted cluster totals:</a:t>
            </a:r>
          </a:p>
          <a:p>
            <a:pPr eaLnBrk="1" hangingPunct="1"/>
            <a:endParaRPr lang="en-US" sz="3120" dirty="0"/>
          </a:p>
          <a:p>
            <a:pPr eaLnBrk="1" hangingPunct="1"/>
            <a:endParaRPr lang="en-US" sz="3120" dirty="0"/>
          </a:p>
          <a:p>
            <a:pPr eaLnBrk="1" hangingPunct="1"/>
            <a:r>
              <a:rPr lang="en-US" sz="3120" dirty="0"/>
              <a:t>This is repeated for the “</a:t>
            </a:r>
            <a:r>
              <a:rPr lang="en-US" sz="3120" i="1" dirty="0"/>
              <a:t>x</a:t>
            </a:r>
            <a:r>
              <a:rPr lang="en-US" sz="3120" dirty="0"/>
              <a:t>”: </a:t>
            </a:r>
          </a:p>
        </p:txBody>
      </p:sp>
      <p:graphicFrame>
        <p:nvGraphicFramePr>
          <p:cNvPr id="19461" name="Object 4"/>
          <p:cNvGraphicFramePr>
            <a:graphicFrameLocks noChangeAspect="1"/>
          </p:cNvGraphicFramePr>
          <p:nvPr>
            <p:extLst>
              <p:ext uri="{D42A27DB-BD31-4B8C-83A1-F6EECF244321}">
                <p14:modId xmlns:p14="http://schemas.microsoft.com/office/powerpoint/2010/main" val="3278023078"/>
              </p:ext>
            </p:extLst>
          </p:nvPr>
        </p:nvGraphicFramePr>
        <p:xfrm>
          <a:off x="4114800" y="2011680"/>
          <a:ext cx="946786" cy="904876"/>
        </p:xfrm>
        <a:graphic>
          <a:graphicData uri="http://schemas.openxmlformats.org/presentationml/2006/ole">
            <mc:AlternateContent xmlns:mc="http://schemas.openxmlformats.org/markup-compatibility/2006">
              <mc:Choice xmlns:v="urn:schemas-microsoft-com:vml" Requires="v">
                <p:oleObj spid="_x0000_s610572" name="Equation" r:id="rId3" imgW="279400" imgH="266700" progId="Equation.DSMT4">
                  <p:embed/>
                </p:oleObj>
              </mc:Choice>
              <mc:Fallback>
                <p:oleObj name="Equation" r:id="rId3" imgW="279400" imgH="266700" progId="Equation.DSMT4">
                  <p:embed/>
                  <p:pic>
                    <p:nvPicPr>
                      <p:cNvPr id="0" name=""/>
                      <p:cNvPicPr>
                        <a:picLocks noChangeAspect="1" noChangeArrowheads="1"/>
                      </p:cNvPicPr>
                      <p:nvPr/>
                    </p:nvPicPr>
                    <p:blipFill>
                      <a:blip r:embed="rId4"/>
                      <a:srcRect/>
                      <a:stretch>
                        <a:fillRect/>
                      </a:stretch>
                    </p:blipFill>
                    <p:spPr bwMode="auto">
                      <a:xfrm>
                        <a:off x="4114800" y="2011680"/>
                        <a:ext cx="946786" cy="904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- 14</a:t>
            </a:r>
          </a:p>
        </p:txBody>
      </p:sp>
      <p:graphicFrame>
        <p:nvGraphicFramePr>
          <p:cNvPr id="6" name="Object 4"/>
          <p:cNvGraphicFramePr>
            <a:graphicFrameLocks noChangeAspect="1"/>
          </p:cNvGraphicFramePr>
          <p:nvPr>
            <p:extLst>
              <p:ext uri="{D42A27DB-BD31-4B8C-83A1-F6EECF244321}">
                <p14:modId xmlns:p14="http://schemas.microsoft.com/office/powerpoint/2010/main" val="716375043"/>
              </p:ext>
            </p:extLst>
          </p:nvPr>
        </p:nvGraphicFramePr>
        <p:xfrm>
          <a:off x="7315200" y="2560320"/>
          <a:ext cx="1807846" cy="904876"/>
        </p:xfrm>
        <a:graphic>
          <a:graphicData uri="http://schemas.openxmlformats.org/presentationml/2006/ole">
            <mc:AlternateContent xmlns:mc="http://schemas.openxmlformats.org/markup-compatibility/2006">
              <mc:Choice xmlns:v="urn:schemas-microsoft-com:vml" Requires="v">
                <p:oleObj spid="_x0000_s610573" name="Equation" r:id="rId5" imgW="533400" imgH="266700" progId="Equation.DSMT4">
                  <p:embed/>
                </p:oleObj>
              </mc:Choice>
              <mc:Fallback>
                <p:oleObj name="Equation" r:id="rId5" imgW="533400" imgH="266700" progId="Equation.DSMT4">
                  <p:embed/>
                  <p:pic>
                    <p:nvPicPr>
                      <p:cNvPr id="0" name=""/>
                      <p:cNvPicPr>
                        <a:picLocks noChangeAspect="1" noChangeArrowheads="1"/>
                      </p:cNvPicPr>
                      <p:nvPr/>
                    </p:nvPicPr>
                    <p:blipFill>
                      <a:blip r:embed="rId6"/>
                      <a:srcRect/>
                      <a:stretch>
                        <a:fillRect/>
                      </a:stretch>
                    </p:blipFill>
                    <p:spPr bwMode="auto">
                      <a:xfrm>
                        <a:off x="7315200" y="2560320"/>
                        <a:ext cx="1807846" cy="904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1236735639"/>
              </p:ext>
            </p:extLst>
          </p:nvPr>
        </p:nvGraphicFramePr>
        <p:xfrm>
          <a:off x="1005840" y="4023360"/>
          <a:ext cx="3657600" cy="1552576"/>
        </p:xfrm>
        <a:graphic>
          <a:graphicData uri="http://schemas.openxmlformats.org/presentationml/2006/ole">
            <mc:AlternateContent xmlns:mc="http://schemas.openxmlformats.org/markup-compatibility/2006">
              <mc:Choice xmlns:v="urn:schemas-microsoft-com:vml" Requires="v">
                <p:oleObj spid="_x0000_s610574" name="Equation" r:id="rId7" imgW="1079500" imgH="457200" progId="Equation.DSMT4">
                  <p:embed/>
                </p:oleObj>
              </mc:Choice>
              <mc:Fallback>
                <p:oleObj name="Equation" r:id="rId7" imgW="1079500" imgH="457200" progId="Equation.DSMT4">
                  <p:embed/>
                  <p:pic>
                    <p:nvPicPr>
                      <p:cNvPr id="0" name=""/>
                      <p:cNvPicPr>
                        <a:picLocks noChangeAspect="1" noChangeArrowheads="1"/>
                      </p:cNvPicPr>
                      <p:nvPr/>
                    </p:nvPicPr>
                    <p:blipFill>
                      <a:blip r:embed="rId8"/>
                      <a:srcRect/>
                      <a:stretch>
                        <a:fillRect/>
                      </a:stretch>
                    </p:blipFill>
                    <p:spPr bwMode="auto">
                      <a:xfrm>
                        <a:off x="1005840" y="4023360"/>
                        <a:ext cx="3657600" cy="1552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741885055"/>
              </p:ext>
            </p:extLst>
          </p:nvPr>
        </p:nvGraphicFramePr>
        <p:xfrm>
          <a:off x="1139190" y="6035040"/>
          <a:ext cx="3571876" cy="1552576"/>
        </p:xfrm>
        <a:graphic>
          <a:graphicData uri="http://schemas.openxmlformats.org/presentationml/2006/ole">
            <mc:AlternateContent xmlns:mc="http://schemas.openxmlformats.org/markup-compatibility/2006">
              <mc:Choice xmlns:v="urn:schemas-microsoft-com:vml" Requires="v">
                <p:oleObj spid="_x0000_s610575" name="Equation" r:id="rId9" imgW="1054100" imgH="457200" progId="Equation.DSMT4">
                  <p:embed/>
                </p:oleObj>
              </mc:Choice>
              <mc:Fallback>
                <p:oleObj name="Equation" r:id="rId9" imgW="1054100" imgH="457200" progId="Equation.DSMT4">
                  <p:embed/>
                  <p:pic>
                    <p:nvPicPr>
                      <p:cNvPr id="0" name=""/>
                      <p:cNvPicPr>
                        <a:picLocks noChangeAspect="1" noChangeArrowheads="1"/>
                      </p:cNvPicPr>
                      <p:nvPr/>
                    </p:nvPicPr>
                    <p:blipFill>
                      <a:blip r:embed="rId10"/>
                      <a:srcRect/>
                      <a:stretch>
                        <a:fillRect/>
                      </a:stretch>
                    </p:blipFill>
                    <p:spPr bwMode="auto">
                      <a:xfrm>
                        <a:off x="1139190" y="6035040"/>
                        <a:ext cx="3571876" cy="1552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4144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346</a:t>
            </a:fld>
            <a:endParaRPr lang="en-US" altLang="en-US" dirty="0"/>
          </a:p>
        </p:txBody>
      </p:sp>
      <p:sp>
        <p:nvSpPr>
          <p:cNvPr id="19460" name="Rectangle 3"/>
          <p:cNvSpPr>
            <a:spLocks noGrp="1" noChangeArrowheads="1"/>
          </p:cNvSpPr>
          <p:nvPr>
            <p:ph type="body" idx="1"/>
          </p:nvPr>
        </p:nvSpPr>
        <p:spPr>
          <a:xfrm>
            <a:off x="457200" y="1554481"/>
            <a:ext cx="9875520" cy="5436870"/>
          </a:xfrm>
        </p:spPr>
        <p:txBody>
          <a:bodyPr/>
          <a:lstStyle/>
          <a:p>
            <a:pPr eaLnBrk="1" hangingPunct="1"/>
            <a:r>
              <a:rPr lang="en-US" sz="3120" dirty="0"/>
              <a:t>The variances and covariance use these weighted cluster totals, within strata</a:t>
            </a:r>
          </a:p>
          <a:p>
            <a:pPr eaLnBrk="1" hangingPunct="1"/>
            <a:r>
              <a:rPr lang="en-US" sz="3120" dirty="0"/>
              <a:t>For example, suppose there are          clusters within stratum </a:t>
            </a:r>
            <a:r>
              <a:rPr lang="en-US" sz="3120" i="1" dirty="0"/>
              <a:t>h</a:t>
            </a:r>
            <a:endParaRPr lang="en-US" sz="3120" dirty="0"/>
          </a:p>
          <a:p>
            <a:pPr eaLnBrk="1" hangingPunct="1"/>
            <a:r>
              <a:rPr lang="en-US" sz="3120" dirty="0"/>
              <a:t>Then the variance of                                 is </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- 15</a:t>
            </a:r>
          </a:p>
        </p:txBody>
      </p:sp>
      <p:graphicFrame>
        <p:nvGraphicFramePr>
          <p:cNvPr id="9" name="Object 4"/>
          <p:cNvGraphicFramePr>
            <a:graphicFrameLocks noChangeAspect="1"/>
          </p:cNvGraphicFramePr>
          <p:nvPr>
            <p:extLst>
              <p:ext uri="{D42A27DB-BD31-4B8C-83A1-F6EECF244321}">
                <p14:modId xmlns:p14="http://schemas.microsoft.com/office/powerpoint/2010/main" val="337148439"/>
              </p:ext>
            </p:extLst>
          </p:nvPr>
        </p:nvGraphicFramePr>
        <p:xfrm>
          <a:off x="4297681" y="3200400"/>
          <a:ext cx="2882264" cy="1508760"/>
        </p:xfrm>
        <a:graphic>
          <a:graphicData uri="http://schemas.openxmlformats.org/presentationml/2006/ole">
            <mc:AlternateContent xmlns:mc="http://schemas.openxmlformats.org/markup-compatibility/2006">
              <mc:Choice xmlns:v="urn:schemas-microsoft-com:vml" Requires="v">
                <p:oleObj spid="_x0000_s611530" name="Equation" r:id="rId3" imgW="850900" imgH="444500" progId="Equation.DSMT4">
                  <p:embed/>
                </p:oleObj>
              </mc:Choice>
              <mc:Fallback>
                <p:oleObj name="Equation" r:id="rId3" imgW="850900" imgH="444500" progId="Equation.DSMT4">
                  <p:embed/>
                  <p:pic>
                    <p:nvPicPr>
                      <p:cNvPr id="0" name=""/>
                      <p:cNvPicPr>
                        <a:picLocks noChangeAspect="1" noChangeArrowheads="1"/>
                      </p:cNvPicPr>
                      <p:nvPr/>
                    </p:nvPicPr>
                    <p:blipFill>
                      <a:blip r:embed="rId4"/>
                      <a:srcRect/>
                      <a:stretch>
                        <a:fillRect/>
                      </a:stretch>
                    </p:blipFill>
                    <p:spPr bwMode="auto">
                      <a:xfrm>
                        <a:off x="4297681" y="3200400"/>
                        <a:ext cx="2882264" cy="1508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305178636"/>
              </p:ext>
            </p:extLst>
          </p:nvPr>
        </p:nvGraphicFramePr>
        <p:xfrm>
          <a:off x="1005840" y="4600576"/>
          <a:ext cx="6412231" cy="3537584"/>
        </p:xfrm>
        <a:graphic>
          <a:graphicData uri="http://schemas.openxmlformats.org/presentationml/2006/ole">
            <mc:AlternateContent xmlns:mc="http://schemas.openxmlformats.org/markup-compatibility/2006">
              <mc:Choice xmlns:v="urn:schemas-microsoft-com:vml" Requires="v">
                <p:oleObj spid="_x0000_s611531" name="Equation" r:id="rId5" imgW="1892300" imgH="1041400" progId="Equation.DSMT4">
                  <p:embed/>
                </p:oleObj>
              </mc:Choice>
              <mc:Fallback>
                <p:oleObj name="Equation" r:id="rId5" imgW="1892300" imgH="1041400" progId="Equation.DSMT4">
                  <p:embed/>
                  <p:pic>
                    <p:nvPicPr>
                      <p:cNvPr id="0" name=""/>
                      <p:cNvPicPr>
                        <a:picLocks noChangeAspect="1" noChangeArrowheads="1"/>
                      </p:cNvPicPr>
                      <p:nvPr/>
                    </p:nvPicPr>
                    <p:blipFill>
                      <a:blip r:embed="rId6"/>
                      <a:srcRect/>
                      <a:stretch>
                        <a:fillRect/>
                      </a:stretch>
                    </p:blipFill>
                    <p:spPr bwMode="auto">
                      <a:xfrm>
                        <a:off x="1005840" y="4600576"/>
                        <a:ext cx="6412231" cy="3537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771398303"/>
              </p:ext>
            </p:extLst>
          </p:nvPr>
        </p:nvGraphicFramePr>
        <p:xfrm>
          <a:off x="6389370" y="2512696"/>
          <a:ext cx="601980" cy="817244"/>
        </p:xfrm>
        <a:graphic>
          <a:graphicData uri="http://schemas.openxmlformats.org/presentationml/2006/ole">
            <mc:AlternateContent xmlns:mc="http://schemas.openxmlformats.org/markup-compatibility/2006">
              <mc:Choice xmlns:v="urn:schemas-microsoft-com:vml" Requires="v">
                <p:oleObj spid="_x0000_s611532" name="Equation" r:id="rId7" imgW="177800" imgH="241300" progId="Equation.DSMT4">
                  <p:embed/>
                </p:oleObj>
              </mc:Choice>
              <mc:Fallback>
                <p:oleObj name="Equation" r:id="rId7" imgW="177800" imgH="241300" progId="Equation.DSMT4">
                  <p:embed/>
                  <p:pic>
                    <p:nvPicPr>
                      <p:cNvPr id="0" name=""/>
                      <p:cNvPicPr>
                        <a:picLocks noChangeAspect="1" noChangeArrowheads="1"/>
                      </p:cNvPicPr>
                      <p:nvPr/>
                    </p:nvPicPr>
                    <p:blipFill>
                      <a:blip r:embed="rId8"/>
                      <a:srcRect/>
                      <a:stretch>
                        <a:fillRect/>
                      </a:stretch>
                    </p:blipFill>
                    <p:spPr bwMode="auto">
                      <a:xfrm>
                        <a:off x="6389370" y="2512696"/>
                        <a:ext cx="601980" cy="817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15411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347</a:t>
            </a:fld>
            <a:endParaRPr lang="en-US" altLang="en-US" dirty="0"/>
          </a:p>
        </p:txBody>
      </p:sp>
      <p:sp>
        <p:nvSpPr>
          <p:cNvPr id="19460" name="Rectangle 3"/>
          <p:cNvSpPr>
            <a:spLocks noGrp="1" noChangeArrowheads="1"/>
          </p:cNvSpPr>
          <p:nvPr>
            <p:ph type="body" idx="1"/>
          </p:nvPr>
        </p:nvSpPr>
        <p:spPr>
          <a:xfrm>
            <a:off x="457200" y="1554481"/>
            <a:ext cx="9875520" cy="5436870"/>
          </a:xfrm>
        </p:spPr>
        <p:txBody>
          <a:bodyPr/>
          <a:lstStyle/>
          <a:p>
            <a:pPr eaLnBrk="1" hangingPunct="1"/>
            <a:r>
              <a:rPr lang="en-US" sz="3120" dirty="0"/>
              <a:t>There is a simplification when there are exactly two clusters in a stratum (that is, when                ):</a:t>
            </a:r>
          </a:p>
          <a:p>
            <a:pPr eaLnBrk="1" hangingPunct="1"/>
            <a:endParaRPr lang="en-US" sz="3120" dirty="0"/>
          </a:p>
          <a:p>
            <a:pPr eaLnBrk="1" hangingPunct="1"/>
            <a:endParaRPr lang="en-US" sz="3120" dirty="0"/>
          </a:p>
          <a:p>
            <a:pPr eaLnBrk="1" hangingPunct="1"/>
            <a:endParaRPr lang="en-US" sz="3120" dirty="0"/>
          </a:p>
          <a:p>
            <a:pPr eaLnBrk="1" hangingPunct="1"/>
            <a:r>
              <a:rPr lang="en-US" sz="3120" dirty="0"/>
              <a:t>Now it’s apparent in part why “paired” designs are prepared for estimation – simplify variances.</a:t>
            </a:r>
          </a:p>
          <a:p>
            <a:pPr eaLnBrk="1" hangingPunct="1"/>
            <a:r>
              <a:rPr lang="en-US" sz="3120" dirty="0"/>
              <a:t>There are corresponding terms for the variance of “</a:t>
            </a:r>
            <a:r>
              <a:rPr lang="en-US" sz="3120" i="1" dirty="0"/>
              <a:t>x</a:t>
            </a:r>
            <a:r>
              <a:rPr lang="en-US" sz="3120" dirty="0"/>
              <a:t>” and the covariance of “</a:t>
            </a:r>
            <a:r>
              <a:rPr lang="en-US" sz="3120" i="1" dirty="0"/>
              <a:t>x</a:t>
            </a:r>
            <a:r>
              <a:rPr lang="en-US" sz="3120" dirty="0"/>
              <a:t>” and “</a:t>
            </a:r>
            <a:r>
              <a:rPr lang="en-US" sz="3120" i="1" dirty="0"/>
              <a:t>y</a:t>
            </a:r>
            <a:r>
              <a:rPr lang="en-US" sz="3120" dirty="0"/>
              <a:t>”</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- 16</a:t>
            </a:r>
          </a:p>
        </p:txBody>
      </p:sp>
      <p:graphicFrame>
        <p:nvGraphicFramePr>
          <p:cNvPr id="10" name="Object 4"/>
          <p:cNvGraphicFramePr>
            <a:graphicFrameLocks noChangeAspect="1"/>
          </p:cNvGraphicFramePr>
          <p:nvPr>
            <p:extLst>
              <p:ext uri="{D42A27DB-BD31-4B8C-83A1-F6EECF244321}">
                <p14:modId xmlns:p14="http://schemas.microsoft.com/office/powerpoint/2010/main" val="963400669"/>
              </p:ext>
            </p:extLst>
          </p:nvPr>
        </p:nvGraphicFramePr>
        <p:xfrm>
          <a:off x="1005840" y="2743200"/>
          <a:ext cx="3099434" cy="1508760"/>
        </p:xfrm>
        <a:graphic>
          <a:graphicData uri="http://schemas.openxmlformats.org/presentationml/2006/ole">
            <mc:AlternateContent xmlns:mc="http://schemas.openxmlformats.org/markup-compatibility/2006">
              <mc:Choice xmlns:v="urn:schemas-microsoft-com:vml" Requires="v">
                <p:oleObj spid="_x0000_s612493" name="Equation" r:id="rId3" imgW="914400" imgH="444500" progId="Equation.DSMT4">
                  <p:embed/>
                </p:oleObj>
              </mc:Choice>
              <mc:Fallback>
                <p:oleObj name="Equation" r:id="rId3" imgW="914400" imgH="444500" progId="Equation.DSMT4">
                  <p:embed/>
                  <p:pic>
                    <p:nvPicPr>
                      <p:cNvPr id="0" name=""/>
                      <p:cNvPicPr>
                        <a:picLocks noChangeAspect="1" noChangeArrowheads="1"/>
                      </p:cNvPicPr>
                      <p:nvPr/>
                    </p:nvPicPr>
                    <p:blipFill>
                      <a:blip r:embed="rId4"/>
                      <a:srcRect/>
                      <a:stretch>
                        <a:fillRect/>
                      </a:stretch>
                    </p:blipFill>
                    <p:spPr bwMode="auto">
                      <a:xfrm>
                        <a:off x="1005840" y="2743200"/>
                        <a:ext cx="3099434" cy="1508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1528578253"/>
              </p:ext>
            </p:extLst>
          </p:nvPr>
        </p:nvGraphicFramePr>
        <p:xfrm>
          <a:off x="6627494" y="1920240"/>
          <a:ext cx="1419226" cy="817246"/>
        </p:xfrm>
        <a:graphic>
          <a:graphicData uri="http://schemas.openxmlformats.org/presentationml/2006/ole">
            <mc:AlternateContent xmlns:mc="http://schemas.openxmlformats.org/markup-compatibility/2006">
              <mc:Choice xmlns:v="urn:schemas-microsoft-com:vml" Requires="v">
                <p:oleObj spid="_x0000_s612494" name="Equation" r:id="rId5" imgW="419100" imgH="241300" progId="Equation.DSMT4">
                  <p:embed/>
                </p:oleObj>
              </mc:Choice>
              <mc:Fallback>
                <p:oleObj name="Equation" r:id="rId5" imgW="419100" imgH="241300" progId="Equation.DSMT4">
                  <p:embed/>
                  <p:pic>
                    <p:nvPicPr>
                      <p:cNvPr id="0" name=""/>
                      <p:cNvPicPr>
                        <a:picLocks noChangeAspect="1" noChangeArrowheads="1"/>
                      </p:cNvPicPr>
                      <p:nvPr/>
                    </p:nvPicPr>
                    <p:blipFill>
                      <a:blip r:embed="rId6"/>
                      <a:srcRect/>
                      <a:stretch>
                        <a:fillRect/>
                      </a:stretch>
                    </p:blipFill>
                    <p:spPr bwMode="auto">
                      <a:xfrm>
                        <a:off x="6627494" y="1920240"/>
                        <a:ext cx="1419226" cy="817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4566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348</a:t>
            </a:fld>
            <a:endParaRPr lang="en-US" altLang="en-US" dirty="0"/>
          </a:p>
        </p:txBody>
      </p:sp>
      <p:sp>
        <p:nvSpPr>
          <p:cNvPr id="19460" name="Rectangle 3"/>
          <p:cNvSpPr>
            <a:spLocks noGrp="1" noChangeArrowheads="1"/>
          </p:cNvSpPr>
          <p:nvPr>
            <p:ph type="body" idx="1"/>
          </p:nvPr>
        </p:nvSpPr>
        <p:spPr>
          <a:xfrm>
            <a:off x="457200" y="1554481"/>
            <a:ext cx="9875520" cy="5436870"/>
          </a:xfrm>
        </p:spPr>
        <p:txBody>
          <a:bodyPr/>
          <a:lstStyle/>
          <a:p>
            <a:pPr eaLnBrk="1" hangingPunct="1"/>
            <a:r>
              <a:rPr lang="en-US" sz="3120" dirty="0"/>
              <a:t>Again, when there are exactly two clusters in a stratum (that is, when                ) the Taylor series approximation to the variance of the mean/proportion/ratio is</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- 17</a:t>
            </a:r>
          </a:p>
        </p:txBody>
      </p:sp>
      <p:graphicFrame>
        <p:nvGraphicFramePr>
          <p:cNvPr id="10" name="Object 4"/>
          <p:cNvGraphicFramePr>
            <a:graphicFrameLocks noChangeAspect="1"/>
          </p:cNvGraphicFramePr>
          <p:nvPr>
            <p:extLst>
              <p:ext uri="{D42A27DB-BD31-4B8C-83A1-F6EECF244321}">
                <p14:modId xmlns:p14="http://schemas.microsoft.com/office/powerpoint/2010/main" val="2688454464"/>
              </p:ext>
            </p:extLst>
          </p:nvPr>
        </p:nvGraphicFramePr>
        <p:xfrm>
          <a:off x="1005840" y="3108960"/>
          <a:ext cx="8738236" cy="4699634"/>
        </p:xfrm>
        <a:graphic>
          <a:graphicData uri="http://schemas.openxmlformats.org/presentationml/2006/ole">
            <mc:AlternateContent xmlns:mc="http://schemas.openxmlformats.org/markup-compatibility/2006">
              <mc:Choice xmlns:v="urn:schemas-microsoft-com:vml" Requires="v">
                <p:oleObj spid="_x0000_s613515" name="Equation" r:id="rId3" imgW="2578100" imgH="1384300" progId="Equation.DSMT4">
                  <p:embed/>
                </p:oleObj>
              </mc:Choice>
              <mc:Fallback>
                <p:oleObj name="Equation" r:id="rId3" imgW="2578100" imgH="1384300" progId="Equation.DSMT4">
                  <p:embed/>
                  <p:pic>
                    <p:nvPicPr>
                      <p:cNvPr id="0" name=""/>
                      <p:cNvPicPr>
                        <a:picLocks noChangeAspect="1" noChangeArrowheads="1"/>
                      </p:cNvPicPr>
                      <p:nvPr/>
                    </p:nvPicPr>
                    <p:blipFill>
                      <a:blip r:embed="rId4"/>
                      <a:srcRect/>
                      <a:stretch>
                        <a:fillRect/>
                      </a:stretch>
                    </p:blipFill>
                    <p:spPr bwMode="auto">
                      <a:xfrm>
                        <a:off x="1005840" y="3108960"/>
                        <a:ext cx="8738236" cy="4699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776257588"/>
              </p:ext>
            </p:extLst>
          </p:nvPr>
        </p:nvGraphicFramePr>
        <p:xfrm>
          <a:off x="3200400" y="1920240"/>
          <a:ext cx="1419226" cy="817246"/>
        </p:xfrm>
        <a:graphic>
          <a:graphicData uri="http://schemas.openxmlformats.org/presentationml/2006/ole">
            <mc:AlternateContent xmlns:mc="http://schemas.openxmlformats.org/markup-compatibility/2006">
              <mc:Choice xmlns:v="urn:schemas-microsoft-com:vml" Requires="v">
                <p:oleObj spid="_x0000_s613516" name="Equation" r:id="rId5" imgW="419100" imgH="241300" progId="Equation.DSMT4">
                  <p:embed/>
                </p:oleObj>
              </mc:Choice>
              <mc:Fallback>
                <p:oleObj name="Equation" r:id="rId5" imgW="419100" imgH="241300" progId="Equation.DSMT4">
                  <p:embed/>
                  <p:pic>
                    <p:nvPicPr>
                      <p:cNvPr id="0" name=""/>
                      <p:cNvPicPr>
                        <a:picLocks noChangeAspect="1" noChangeArrowheads="1"/>
                      </p:cNvPicPr>
                      <p:nvPr/>
                    </p:nvPicPr>
                    <p:blipFill>
                      <a:blip r:embed="rId6"/>
                      <a:srcRect/>
                      <a:stretch>
                        <a:fillRect/>
                      </a:stretch>
                    </p:blipFill>
                    <p:spPr bwMode="auto">
                      <a:xfrm>
                        <a:off x="3200400" y="1920240"/>
                        <a:ext cx="1419226" cy="817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2260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349</a:t>
            </a:fld>
            <a:endParaRPr lang="en-US" altLang="en-US" dirty="0"/>
          </a:p>
        </p:txBody>
      </p:sp>
      <p:sp>
        <p:nvSpPr>
          <p:cNvPr id="19460" name="Rectangle 3"/>
          <p:cNvSpPr>
            <a:spLocks noGrp="1" noChangeArrowheads="1"/>
          </p:cNvSpPr>
          <p:nvPr>
            <p:ph type="body" idx="1"/>
          </p:nvPr>
        </p:nvSpPr>
        <p:spPr>
          <a:xfrm>
            <a:off x="457200" y="1554481"/>
            <a:ext cx="9875520" cy="5436870"/>
          </a:xfrm>
        </p:spPr>
        <p:txBody>
          <a:bodyPr/>
          <a:lstStyle/>
          <a:p>
            <a:pPr eaLnBrk="1" hangingPunct="1"/>
            <a:r>
              <a:rPr lang="en-US" sz="3120" dirty="0"/>
              <a:t>As we noted, this Taylor series approach has been developed for a wide range of estimators</a:t>
            </a:r>
          </a:p>
          <a:p>
            <a:pPr eaLnBrk="1" hangingPunct="1"/>
            <a:r>
              <a:rPr lang="en-US" sz="3120" dirty="0"/>
              <a:t>But there is a competing approach that reduces the complexity of the formulas and places a higher burden on machine computation</a:t>
            </a:r>
          </a:p>
          <a:p>
            <a:pPr eaLnBrk="1" hangingPunct="1"/>
            <a:r>
              <a:rPr lang="en-US" sz="3120" dirty="0"/>
              <a:t>It involves the idea of the sampling distribution</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- 18</a:t>
            </a:r>
          </a:p>
        </p:txBody>
      </p:sp>
    </p:spTree>
    <p:extLst>
      <p:ext uri="{BB962C8B-B14F-4D97-AF65-F5344CB8AC3E}">
        <p14:creationId xmlns:p14="http://schemas.microsoft.com/office/powerpoint/2010/main" val="3401512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350</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2947246822"/>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615752"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1588070353"/>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615753"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3302106362"/>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615754"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205816863"/>
              </p:ext>
            </p:extLst>
          </p:nvPr>
        </p:nvGraphicFramePr>
        <p:xfrm>
          <a:off x="6949440" y="1920240"/>
          <a:ext cx="2675189" cy="1424940"/>
        </p:xfrm>
        <a:graphic>
          <a:graphicData uri="http://schemas.openxmlformats.org/presentationml/2006/ole">
            <mc:AlternateContent xmlns:mc="http://schemas.openxmlformats.org/markup-compatibility/2006">
              <mc:Choice xmlns:v="urn:schemas-microsoft-com:vml" Requires="v">
                <p:oleObj spid="_x0000_s615755" name="Equation" r:id="rId10" imgW="977900" imgH="520700" progId="Equation.DSMT4">
                  <p:embed/>
                </p:oleObj>
              </mc:Choice>
              <mc:Fallback>
                <p:oleObj name="Equation" r:id="rId10" imgW="977900" imgH="520700" progId="Equation.DSMT4">
                  <p:embed/>
                  <p:pic>
                    <p:nvPicPr>
                      <p:cNvPr id="0" name=""/>
                      <p:cNvPicPr>
                        <a:picLocks noGrp="1" noChangeAspect="1" noChangeArrowheads="1"/>
                      </p:cNvPicPr>
                      <p:nvPr/>
                    </p:nvPicPr>
                    <p:blipFill>
                      <a:blip r:embed="rId11"/>
                      <a:srcRect/>
                      <a:stretch>
                        <a:fillRect/>
                      </a:stretch>
                    </p:blipFill>
                    <p:spPr bwMode="auto">
                      <a:xfrm>
                        <a:off x="6949440" y="1920240"/>
                        <a:ext cx="2675189" cy="1424940"/>
                      </a:xfrm>
                      <a:prstGeom prst="rect">
                        <a:avLst/>
                      </a:prstGeom>
                      <a:noFill/>
                      <a:extLst/>
                    </p:spPr>
                  </p:pic>
                </p:oleObj>
              </mc:Fallback>
            </mc:AlternateContent>
          </a:graphicData>
        </a:graphic>
      </p:graphicFrame>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315200" y="4480561"/>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1589133236"/>
              </p:ext>
            </p:extLst>
          </p:nvPr>
        </p:nvGraphicFramePr>
        <p:xfrm>
          <a:off x="7658100" y="4846321"/>
          <a:ext cx="2674620" cy="1062990"/>
        </p:xfrm>
        <a:graphic>
          <a:graphicData uri="http://schemas.openxmlformats.org/presentationml/2006/ole">
            <mc:AlternateContent xmlns:mc="http://schemas.openxmlformats.org/markup-compatibility/2006">
              <mc:Choice xmlns:v="urn:schemas-microsoft-com:vml" Requires="v">
                <p:oleObj spid="_x0000_s615756" name="Equation" r:id="rId12" imgW="1117600" imgH="444500" progId="Equation.DSMT4">
                  <p:embed/>
                </p:oleObj>
              </mc:Choice>
              <mc:Fallback>
                <p:oleObj name="Equation" r:id="rId12" imgW="1117600" imgH="444500" progId="Equation.DSMT4">
                  <p:embed/>
                  <p:pic>
                    <p:nvPicPr>
                      <p:cNvPr id="0" name=""/>
                      <p:cNvPicPr>
                        <a:picLocks noGrp="1" noChangeAspect="1" noChangeArrowheads="1"/>
                      </p:cNvPicPr>
                      <p:nvPr/>
                    </p:nvPicPr>
                    <p:blipFill>
                      <a:blip r:embed="rId13"/>
                      <a:srcRect/>
                      <a:stretch>
                        <a:fillRect/>
                      </a:stretch>
                    </p:blipFill>
                    <p:spPr bwMode="auto">
                      <a:xfrm>
                        <a:off x="7658100" y="4846321"/>
                        <a:ext cx="2674620" cy="1062990"/>
                      </a:xfrm>
                      <a:prstGeom prst="rect">
                        <a:avLst/>
                      </a:prstGeom>
                      <a:noFill/>
                      <a:extLst/>
                    </p:spPr>
                  </p:pic>
                </p:oleObj>
              </mc:Fallback>
            </mc:AlternateContent>
          </a:graphicData>
        </a:graphic>
      </p:graphicFrame>
    </p:spTree>
    <p:extLst>
      <p:ext uri="{BB962C8B-B14F-4D97-AF65-F5344CB8AC3E}">
        <p14:creationId xmlns:p14="http://schemas.microsoft.com/office/powerpoint/2010/main" val="877033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B7587C0-B821-4E60-ADAC-E396F3191AE8}" type="slidenum">
              <a:rPr lang="en-US" altLang="en-US"/>
              <a:pPr>
                <a:defRPr/>
              </a:pPr>
              <a:t>333</a:t>
            </a:fld>
            <a:endParaRPr lang="en-US" altLang="en-US" dirty="0"/>
          </a:p>
        </p:txBody>
      </p:sp>
      <p:sp>
        <p:nvSpPr>
          <p:cNvPr id="6148" name="Rectangle 3"/>
          <p:cNvSpPr>
            <a:spLocks noGrp="1" noChangeArrowheads="1"/>
          </p:cNvSpPr>
          <p:nvPr>
            <p:ph type="body" idx="1"/>
          </p:nvPr>
        </p:nvSpPr>
        <p:spPr>
          <a:xfrm>
            <a:off x="548640" y="1463041"/>
            <a:ext cx="9875520" cy="5436870"/>
          </a:xfrm>
        </p:spPr>
        <p:txBody>
          <a:bodyPr/>
          <a:lstStyle/>
          <a:p>
            <a:pPr eaLnBrk="1" hangingPunct="1"/>
            <a:r>
              <a:rPr lang="en-US" dirty="0" smtClean="0"/>
              <a:t>Several devices are employed to reduce computational burden.</a:t>
            </a:r>
          </a:p>
          <a:p>
            <a:pPr lvl="1" eaLnBrk="1" hangingPunct="1"/>
            <a:r>
              <a:rPr lang="en-US" dirty="0"/>
              <a:t>Ultimate cluster sampling as a model for more complex designs</a:t>
            </a:r>
          </a:p>
          <a:p>
            <a:pPr lvl="1" eaLnBrk="1" hangingPunct="1"/>
            <a:r>
              <a:rPr lang="en-US" sz="3840" u="sng" dirty="0">
                <a:solidFill>
                  <a:srgbClr val="FFFF00"/>
                </a:solidFill>
              </a:rPr>
              <a:t>S</a:t>
            </a:r>
            <a:r>
              <a:rPr lang="en-US" sz="3840" dirty="0">
                <a:solidFill>
                  <a:srgbClr val="FFFF00"/>
                </a:solidFill>
              </a:rPr>
              <a:t>ampling </a:t>
            </a:r>
            <a:r>
              <a:rPr lang="en-US" sz="3840" u="sng" dirty="0">
                <a:solidFill>
                  <a:srgbClr val="FFFF00"/>
                </a:solidFill>
              </a:rPr>
              <a:t>E</a:t>
            </a:r>
            <a:r>
              <a:rPr lang="en-US" sz="3840" dirty="0">
                <a:solidFill>
                  <a:srgbClr val="FFFF00"/>
                </a:solidFill>
              </a:rPr>
              <a:t>rror Computing </a:t>
            </a:r>
            <a:r>
              <a:rPr lang="en-US" sz="3840" u="sng" dirty="0">
                <a:solidFill>
                  <a:srgbClr val="FFFF00"/>
                </a:solidFill>
              </a:rPr>
              <a:t>U</a:t>
            </a:r>
            <a:r>
              <a:rPr lang="en-US" sz="3840" dirty="0">
                <a:solidFill>
                  <a:srgbClr val="FFFF00"/>
                </a:solidFill>
              </a:rPr>
              <a:t>nits (SECU's) </a:t>
            </a:r>
            <a:r>
              <a:rPr lang="en-US" sz="3840" dirty="0"/>
              <a:t>formed to make computation possible</a:t>
            </a:r>
          </a:p>
          <a:p>
            <a:pPr eaLnBrk="1" hangingPunct="1"/>
            <a:r>
              <a:rPr lang="en-US" dirty="0" smtClean="0"/>
              <a:t>Resampling methods simplify variance estimation for nonlinear estimators.</a:t>
            </a:r>
          </a:p>
        </p:txBody>
      </p:sp>
      <p:sp>
        <p:nvSpPr>
          <p:cNvPr id="7" name="Rectangle 4"/>
          <p:cNvSpPr txBox="1">
            <a:spLocks noChangeArrowheads="1"/>
          </p:cNvSpPr>
          <p:nvPr/>
        </p:nvSpPr>
        <p:spPr bwMode="auto">
          <a:xfrm>
            <a:off x="64008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351</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387441450"/>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616776"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546274478"/>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616777"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1859321081"/>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616778"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1265154929"/>
              </p:ext>
            </p:extLst>
          </p:nvPr>
        </p:nvGraphicFramePr>
        <p:xfrm>
          <a:off x="6949440" y="1920240"/>
          <a:ext cx="2675189" cy="1424940"/>
        </p:xfrm>
        <a:graphic>
          <a:graphicData uri="http://schemas.openxmlformats.org/presentationml/2006/ole">
            <mc:AlternateContent xmlns:mc="http://schemas.openxmlformats.org/markup-compatibility/2006">
              <mc:Choice xmlns:v="urn:schemas-microsoft-com:vml" Requires="v">
                <p:oleObj spid="_x0000_s616779" name="Equation" r:id="rId10" imgW="977900" imgH="520700" progId="Equation.DSMT4">
                  <p:embed/>
                </p:oleObj>
              </mc:Choice>
              <mc:Fallback>
                <p:oleObj name="Equation" r:id="rId10" imgW="977900" imgH="520700" progId="Equation.DSMT4">
                  <p:embed/>
                  <p:pic>
                    <p:nvPicPr>
                      <p:cNvPr id="0" name=""/>
                      <p:cNvPicPr>
                        <a:picLocks noGrp="1" noChangeAspect="1" noChangeArrowheads="1"/>
                      </p:cNvPicPr>
                      <p:nvPr/>
                    </p:nvPicPr>
                    <p:blipFill>
                      <a:blip r:embed="rId11"/>
                      <a:srcRect/>
                      <a:stretch>
                        <a:fillRect/>
                      </a:stretch>
                    </p:blipFill>
                    <p:spPr bwMode="auto">
                      <a:xfrm>
                        <a:off x="6949440" y="1920240"/>
                        <a:ext cx="2675189" cy="1424940"/>
                      </a:xfrm>
                      <a:prstGeom prst="rect">
                        <a:avLst/>
                      </a:prstGeom>
                      <a:noFill/>
                      <a:extLst/>
                    </p:spPr>
                  </p:pic>
                </p:oleObj>
              </mc:Fallback>
            </mc:AlternateContent>
          </a:graphicData>
        </a:graphic>
      </p:graphicFrame>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315200" y="4480561"/>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333781474"/>
              </p:ext>
            </p:extLst>
          </p:nvPr>
        </p:nvGraphicFramePr>
        <p:xfrm>
          <a:off x="7040880" y="4925431"/>
          <a:ext cx="3749368" cy="2938409"/>
        </p:xfrm>
        <a:graphic>
          <a:graphicData uri="http://schemas.openxmlformats.org/presentationml/2006/ole">
            <mc:AlternateContent xmlns:mc="http://schemas.openxmlformats.org/markup-compatibility/2006">
              <mc:Choice xmlns:v="urn:schemas-microsoft-com:vml" Requires="v">
                <p:oleObj spid="_x0000_s616780" name="Equation" r:id="rId12" imgW="1524000" imgH="1193800" progId="Equation.DSMT4">
                  <p:embed/>
                </p:oleObj>
              </mc:Choice>
              <mc:Fallback>
                <p:oleObj name="Equation" r:id="rId12" imgW="1524000" imgH="1193800" progId="Equation.DSMT4">
                  <p:embed/>
                  <p:pic>
                    <p:nvPicPr>
                      <p:cNvPr id="0" name=""/>
                      <p:cNvPicPr>
                        <a:picLocks noGrp="1" noChangeAspect="1" noChangeArrowheads="1"/>
                      </p:cNvPicPr>
                      <p:nvPr/>
                    </p:nvPicPr>
                    <p:blipFill>
                      <a:blip r:embed="rId13"/>
                      <a:srcRect/>
                      <a:stretch>
                        <a:fillRect/>
                      </a:stretch>
                    </p:blipFill>
                    <p:spPr bwMode="auto">
                      <a:xfrm>
                        <a:off x="7040880" y="4925431"/>
                        <a:ext cx="3749368" cy="2938409"/>
                      </a:xfrm>
                      <a:prstGeom prst="rect">
                        <a:avLst/>
                      </a:prstGeom>
                      <a:noFill/>
                      <a:extLst/>
                    </p:spPr>
                  </p:pic>
                </p:oleObj>
              </mc:Fallback>
            </mc:AlternateContent>
          </a:graphicData>
        </a:graphic>
      </p:graphicFrame>
    </p:spTree>
    <p:extLst>
      <p:ext uri="{BB962C8B-B14F-4D97-AF65-F5344CB8AC3E}">
        <p14:creationId xmlns:p14="http://schemas.microsoft.com/office/powerpoint/2010/main" val="2330292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352</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854306281"/>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617800"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3115441296"/>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617801"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2644165848"/>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617802"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159714903"/>
              </p:ext>
            </p:extLst>
          </p:nvPr>
        </p:nvGraphicFramePr>
        <p:xfrm>
          <a:off x="7023736" y="1920240"/>
          <a:ext cx="2524124" cy="1424940"/>
        </p:xfrm>
        <a:graphic>
          <a:graphicData uri="http://schemas.openxmlformats.org/presentationml/2006/ole">
            <mc:AlternateContent xmlns:mc="http://schemas.openxmlformats.org/markup-compatibility/2006">
              <mc:Choice xmlns:v="urn:schemas-microsoft-com:vml" Requires="v">
                <p:oleObj spid="_x0000_s617803" name="Equation" r:id="rId10" imgW="787400" imgH="444500" progId="Equation.DSMT4">
                  <p:embed/>
                </p:oleObj>
              </mc:Choice>
              <mc:Fallback>
                <p:oleObj name="Equation" r:id="rId10" imgW="787400" imgH="444500" progId="Equation.DSMT4">
                  <p:embed/>
                  <p:pic>
                    <p:nvPicPr>
                      <p:cNvPr id="0" name=""/>
                      <p:cNvPicPr>
                        <a:picLocks noGrp="1" noChangeAspect="1" noChangeArrowheads="1"/>
                      </p:cNvPicPr>
                      <p:nvPr/>
                    </p:nvPicPr>
                    <p:blipFill>
                      <a:blip r:embed="rId11"/>
                      <a:srcRect/>
                      <a:stretch>
                        <a:fillRect/>
                      </a:stretch>
                    </p:blipFill>
                    <p:spPr bwMode="auto">
                      <a:xfrm>
                        <a:off x="7023736" y="1920240"/>
                        <a:ext cx="2524124" cy="1424940"/>
                      </a:xfrm>
                      <a:prstGeom prst="rect">
                        <a:avLst/>
                      </a:prstGeom>
                      <a:noFill/>
                      <a:extLst/>
                    </p:spPr>
                  </p:pic>
                </p:oleObj>
              </mc:Fallback>
            </mc:AlternateContent>
          </a:graphicData>
        </a:graphic>
      </p:graphicFrame>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315200" y="4480561"/>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616109647"/>
              </p:ext>
            </p:extLst>
          </p:nvPr>
        </p:nvGraphicFramePr>
        <p:xfrm>
          <a:off x="7406641" y="5164456"/>
          <a:ext cx="3150870" cy="2198370"/>
        </p:xfrm>
        <a:graphic>
          <a:graphicData uri="http://schemas.openxmlformats.org/presentationml/2006/ole">
            <mc:AlternateContent xmlns:mc="http://schemas.openxmlformats.org/markup-compatibility/2006">
              <mc:Choice xmlns:v="urn:schemas-microsoft-com:vml" Requires="v">
                <p:oleObj spid="_x0000_s617804" name="Equation" r:id="rId12" imgW="1092200" imgH="762000" progId="Equation.DSMT4">
                  <p:embed/>
                </p:oleObj>
              </mc:Choice>
              <mc:Fallback>
                <p:oleObj name="Equation" r:id="rId12" imgW="1092200" imgH="762000" progId="Equation.DSMT4">
                  <p:embed/>
                  <p:pic>
                    <p:nvPicPr>
                      <p:cNvPr id="0" name=""/>
                      <p:cNvPicPr>
                        <a:picLocks noGrp="1" noChangeAspect="1" noChangeArrowheads="1"/>
                      </p:cNvPicPr>
                      <p:nvPr/>
                    </p:nvPicPr>
                    <p:blipFill>
                      <a:blip r:embed="rId13"/>
                      <a:srcRect/>
                      <a:stretch>
                        <a:fillRect/>
                      </a:stretch>
                    </p:blipFill>
                    <p:spPr bwMode="auto">
                      <a:xfrm>
                        <a:off x="7406641" y="5164456"/>
                        <a:ext cx="3150870" cy="2198370"/>
                      </a:xfrm>
                      <a:prstGeom prst="rect">
                        <a:avLst/>
                      </a:prstGeom>
                      <a:noFill/>
                      <a:extLst/>
                    </p:spPr>
                  </p:pic>
                </p:oleObj>
              </mc:Fallback>
            </mc:AlternateContent>
          </a:graphicData>
        </a:graphic>
      </p:graphicFrame>
    </p:spTree>
    <p:extLst>
      <p:ext uri="{BB962C8B-B14F-4D97-AF65-F5344CB8AC3E}">
        <p14:creationId xmlns:p14="http://schemas.microsoft.com/office/powerpoint/2010/main" val="1611466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353</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1705522583"/>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618824"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1641165943"/>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618825"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792852501"/>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618826"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2291749615"/>
              </p:ext>
            </p:extLst>
          </p:nvPr>
        </p:nvGraphicFramePr>
        <p:xfrm>
          <a:off x="7023736" y="1920240"/>
          <a:ext cx="2524124" cy="1424940"/>
        </p:xfrm>
        <a:graphic>
          <a:graphicData uri="http://schemas.openxmlformats.org/presentationml/2006/ole">
            <mc:AlternateContent xmlns:mc="http://schemas.openxmlformats.org/markup-compatibility/2006">
              <mc:Choice xmlns:v="urn:schemas-microsoft-com:vml" Requires="v">
                <p:oleObj spid="_x0000_s618827" name="Equation" r:id="rId10" imgW="787400" imgH="444500" progId="Equation.DSMT4">
                  <p:embed/>
                </p:oleObj>
              </mc:Choice>
              <mc:Fallback>
                <p:oleObj name="Equation" r:id="rId10" imgW="787400" imgH="444500" progId="Equation.DSMT4">
                  <p:embed/>
                  <p:pic>
                    <p:nvPicPr>
                      <p:cNvPr id="0" name=""/>
                      <p:cNvPicPr>
                        <a:picLocks noGrp="1" noChangeAspect="1" noChangeArrowheads="1"/>
                      </p:cNvPicPr>
                      <p:nvPr/>
                    </p:nvPicPr>
                    <p:blipFill>
                      <a:blip r:embed="rId11"/>
                      <a:srcRect/>
                      <a:stretch>
                        <a:fillRect/>
                      </a:stretch>
                    </p:blipFill>
                    <p:spPr bwMode="auto">
                      <a:xfrm>
                        <a:off x="7023736" y="1920240"/>
                        <a:ext cx="2524124" cy="1424940"/>
                      </a:xfrm>
                      <a:prstGeom prst="rect">
                        <a:avLst/>
                      </a:prstGeom>
                      <a:noFill/>
                      <a:extLst/>
                    </p:spPr>
                  </p:pic>
                </p:oleObj>
              </mc:Fallback>
            </mc:AlternateContent>
          </a:graphicData>
        </a:graphic>
      </p:graphicFrame>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315200" y="4480561"/>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327933166"/>
              </p:ext>
            </p:extLst>
          </p:nvPr>
        </p:nvGraphicFramePr>
        <p:xfrm>
          <a:off x="7406641" y="5164456"/>
          <a:ext cx="3150870" cy="2198370"/>
        </p:xfrm>
        <a:graphic>
          <a:graphicData uri="http://schemas.openxmlformats.org/presentationml/2006/ole">
            <mc:AlternateContent xmlns:mc="http://schemas.openxmlformats.org/markup-compatibility/2006">
              <mc:Choice xmlns:v="urn:schemas-microsoft-com:vml" Requires="v">
                <p:oleObj spid="_x0000_s618828" name="Equation" r:id="rId12" imgW="1092200" imgH="762000" progId="Equation.DSMT4">
                  <p:embed/>
                </p:oleObj>
              </mc:Choice>
              <mc:Fallback>
                <p:oleObj name="Equation" r:id="rId12" imgW="1092200" imgH="762000" progId="Equation.DSMT4">
                  <p:embed/>
                  <p:pic>
                    <p:nvPicPr>
                      <p:cNvPr id="0" name=""/>
                      <p:cNvPicPr>
                        <a:picLocks noGrp="1" noChangeAspect="1" noChangeArrowheads="1"/>
                      </p:cNvPicPr>
                      <p:nvPr/>
                    </p:nvPicPr>
                    <p:blipFill>
                      <a:blip r:embed="rId13"/>
                      <a:srcRect/>
                      <a:stretch>
                        <a:fillRect/>
                      </a:stretch>
                    </p:blipFill>
                    <p:spPr bwMode="auto">
                      <a:xfrm>
                        <a:off x="7406641" y="5164456"/>
                        <a:ext cx="3150870" cy="2198370"/>
                      </a:xfrm>
                      <a:prstGeom prst="rect">
                        <a:avLst/>
                      </a:prstGeom>
                      <a:noFill/>
                      <a:extLst/>
                    </p:spPr>
                  </p:pic>
                </p:oleObj>
              </mc:Fallback>
            </mc:AlternateContent>
          </a:graphicData>
        </a:graphic>
      </p:graphicFrame>
      <p:sp>
        <p:nvSpPr>
          <p:cNvPr id="40" name="TextBox 39"/>
          <p:cNvSpPr txBox="1"/>
          <p:nvPr/>
        </p:nvSpPr>
        <p:spPr>
          <a:xfrm>
            <a:off x="457200" y="2194561"/>
            <a:ext cx="6400800" cy="1200329"/>
          </a:xfrm>
          <a:prstGeom prst="rect">
            <a:avLst/>
          </a:prstGeom>
          <a:noFill/>
        </p:spPr>
        <p:txBody>
          <a:bodyPr wrap="square" rtlCol="0">
            <a:spAutoFit/>
          </a:bodyPr>
          <a:lstStyle/>
          <a:p>
            <a:r>
              <a:rPr lang="en-US" sz="7200" dirty="0">
                <a:solidFill>
                  <a:srgbClr val="FF0000"/>
                </a:solidFill>
              </a:rPr>
              <a:t>Replication</a:t>
            </a:r>
          </a:p>
        </p:txBody>
      </p:sp>
    </p:spTree>
    <p:extLst>
      <p:ext uri="{BB962C8B-B14F-4D97-AF65-F5344CB8AC3E}">
        <p14:creationId xmlns:p14="http://schemas.microsoft.com/office/powerpoint/2010/main" val="128646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354</a:t>
            </a:fld>
            <a:endParaRPr lang="en-US" sz="1680" dirty="0"/>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943600" y="146304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852160" y="192024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3120102823"/>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19596" name="Equation" r:id="rId4" imgW="723900" imgH="444500" progId="Equation.DSMT4">
                  <p:embed/>
                </p:oleObj>
              </mc:Choice>
              <mc:Fallback>
                <p:oleObj name="Equation" r:id="rId4" imgW="723900" imgH="444500" progId="Equation.DSMT4">
                  <p:embed/>
                  <p:pic>
                    <p:nvPicPr>
                      <p:cNvPr id="0" name=""/>
                      <p:cNvPicPr>
                        <a:picLocks noGrp="1" noChangeAspect="1" noChangeArrowheads="1"/>
                      </p:cNvPicPr>
                      <p:nvPr/>
                    </p:nvPicPr>
                    <p:blipFill>
                      <a:blip r:embed="rId5"/>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Tree>
    <p:extLst>
      <p:ext uri="{BB962C8B-B14F-4D97-AF65-F5344CB8AC3E}">
        <p14:creationId xmlns:p14="http://schemas.microsoft.com/office/powerpoint/2010/main" val="1673019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355</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2" name="Rounded Rectangle 1"/>
          <p:cNvSpPr/>
          <p:nvPr/>
        </p:nvSpPr>
        <p:spPr>
          <a:xfrm>
            <a:off x="54864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0" y="4206240"/>
            <a:ext cx="2743200" cy="424732"/>
          </a:xfrm>
          <a:prstGeom prst="rect">
            <a:avLst/>
          </a:prstGeom>
          <a:noFill/>
        </p:spPr>
        <p:txBody>
          <a:bodyPr wrap="square" rtlCol="0">
            <a:spAutoFit/>
          </a:bodyPr>
          <a:lstStyle/>
          <a:p>
            <a:r>
              <a:rPr lang="en-US" sz="2160" dirty="0"/>
              <a:t>5 Pseudo-sample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135189429"/>
              </p:ext>
            </p:extLst>
          </p:nvPr>
        </p:nvGraphicFramePr>
        <p:xfrm>
          <a:off x="457200" y="5694046"/>
          <a:ext cx="1737360" cy="981074"/>
        </p:xfrm>
        <a:graphic>
          <a:graphicData uri="http://schemas.openxmlformats.org/presentationml/2006/ole">
            <mc:AlternateContent xmlns:mc="http://schemas.openxmlformats.org/markup-compatibility/2006">
              <mc:Choice xmlns:v="urn:schemas-microsoft-com:vml" Requires="v">
                <p:oleObj spid="_x0000_s620688" name="Equation" r:id="rId4" imgW="787400" imgH="444500" progId="Equation.DSMT4">
                  <p:embed/>
                </p:oleObj>
              </mc:Choice>
              <mc:Fallback>
                <p:oleObj name="Equation" r:id="rId4" imgW="787400" imgH="444500" progId="Equation.DSMT4">
                  <p:embed/>
                  <p:pic>
                    <p:nvPicPr>
                      <p:cNvPr id="0" name=""/>
                      <p:cNvPicPr>
                        <a:picLocks noGrp="1" noChangeAspect="1" noChangeArrowheads="1"/>
                      </p:cNvPicPr>
                      <p:nvPr/>
                    </p:nvPicPr>
                    <p:blipFill>
                      <a:blip r:embed="rId5"/>
                      <a:srcRect/>
                      <a:stretch>
                        <a:fillRect/>
                      </a:stretch>
                    </p:blipFill>
                    <p:spPr bwMode="auto">
                      <a:xfrm>
                        <a:off x="457200" y="5694046"/>
                        <a:ext cx="1737360" cy="981074"/>
                      </a:xfrm>
                      <a:prstGeom prst="rect">
                        <a:avLst/>
                      </a:prstGeom>
                      <a:noFill/>
                      <a:extLst/>
                    </p:spPr>
                  </p:pic>
                </p:oleObj>
              </mc:Fallback>
            </mc:AlternateContent>
          </a:graphicData>
        </a:graphic>
      </p:graphicFrame>
      <p:sp>
        <p:nvSpPr>
          <p:cNvPr id="18" name="Down Arrow 17"/>
          <p:cNvSpPr/>
          <p:nvPr/>
        </p:nvSpPr>
        <p:spPr>
          <a:xfrm>
            <a:off x="1188720" y="4846320"/>
            <a:ext cx="182880" cy="64008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2" name="TextBox 31"/>
          <p:cNvSpPr txBox="1"/>
          <p:nvPr/>
        </p:nvSpPr>
        <p:spPr>
          <a:xfrm>
            <a:off x="-365760" y="5120640"/>
            <a:ext cx="2743200" cy="757130"/>
          </a:xfrm>
          <a:prstGeom prst="rect">
            <a:avLst/>
          </a:prstGeom>
          <a:noFill/>
        </p:spPr>
        <p:txBody>
          <a:bodyPr wrap="square" rtlCol="0">
            <a:spAutoFit/>
          </a:bodyPr>
          <a:lstStyle/>
          <a:p>
            <a:r>
              <a:rPr lang="en-US" sz="2160" dirty="0"/>
              <a:t>6 Pseudo-sample Estimate</a:t>
            </a:r>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852160" y="15544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48640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3965635675"/>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20689"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
        <p:nvSpPr>
          <p:cNvPr id="7" name="Curved Left Arrow 6"/>
          <p:cNvSpPr/>
          <p:nvPr/>
        </p:nvSpPr>
        <p:spPr>
          <a:xfrm rot="3248178">
            <a:off x="4351401" y="901846"/>
            <a:ext cx="890761" cy="5778017"/>
          </a:xfrm>
          <a:prstGeom prst="curvedLeftArrow">
            <a:avLst>
              <a:gd name="adj1" fmla="val 25000"/>
              <a:gd name="adj2" fmla="val 50000"/>
              <a:gd name="adj3" fmla="val 35353"/>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chemeClr val="tx1"/>
              </a:solidFill>
            </a:endParaRPr>
          </a:p>
        </p:txBody>
      </p:sp>
    </p:spTree>
    <p:extLst>
      <p:ext uri="{BB962C8B-B14F-4D97-AF65-F5344CB8AC3E}">
        <p14:creationId xmlns:p14="http://schemas.microsoft.com/office/powerpoint/2010/main" val="2911915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356</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2" name="Rounded Rectangle 1"/>
          <p:cNvSpPr/>
          <p:nvPr/>
        </p:nvSpPr>
        <p:spPr>
          <a:xfrm>
            <a:off x="54864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0" y="4206240"/>
            <a:ext cx="2743200" cy="424732"/>
          </a:xfrm>
          <a:prstGeom prst="rect">
            <a:avLst/>
          </a:prstGeom>
          <a:noFill/>
        </p:spPr>
        <p:txBody>
          <a:bodyPr wrap="square" rtlCol="0">
            <a:spAutoFit/>
          </a:bodyPr>
          <a:lstStyle/>
          <a:p>
            <a:r>
              <a:rPr lang="en-US" sz="2160" dirty="0"/>
              <a:t>5 Pseudo-sample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3317875167"/>
              </p:ext>
            </p:extLst>
          </p:nvPr>
        </p:nvGraphicFramePr>
        <p:xfrm>
          <a:off x="457200" y="5694046"/>
          <a:ext cx="1737360" cy="981074"/>
        </p:xfrm>
        <a:graphic>
          <a:graphicData uri="http://schemas.openxmlformats.org/presentationml/2006/ole">
            <mc:AlternateContent xmlns:mc="http://schemas.openxmlformats.org/markup-compatibility/2006">
              <mc:Choice xmlns:v="urn:schemas-microsoft-com:vml" Requires="v">
                <p:oleObj spid="_x0000_s621770" name="Equation" r:id="rId4" imgW="787400" imgH="444500" progId="Equation.DSMT4">
                  <p:embed/>
                </p:oleObj>
              </mc:Choice>
              <mc:Fallback>
                <p:oleObj name="Equation" r:id="rId4" imgW="787400" imgH="444500" progId="Equation.DSMT4">
                  <p:embed/>
                  <p:pic>
                    <p:nvPicPr>
                      <p:cNvPr id="0" name=""/>
                      <p:cNvPicPr>
                        <a:picLocks noGrp="1" noChangeAspect="1" noChangeArrowheads="1"/>
                      </p:cNvPicPr>
                      <p:nvPr/>
                    </p:nvPicPr>
                    <p:blipFill>
                      <a:blip r:embed="rId5"/>
                      <a:srcRect/>
                      <a:stretch>
                        <a:fillRect/>
                      </a:stretch>
                    </p:blipFill>
                    <p:spPr bwMode="auto">
                      <a:xfrm>
                        <a:off x="457200" y="5694046"/>
                        <a:ext cx="1737360" cy="981074"/>
                      </a:xfrm>
                      <a:prstGeom prst="rect">
                        <a:avLst/>
                      </a:prstGeom>
                      <a:noFill/>
                      <a:extLst/>
                    </p:spPr>
                  </p:pic>
                </p:oleObj>
              </mc:Fallback>
            </mc:AlternateContent>
          </a:graphicData>
        </a:graphic>
      </p:graphicFrame>
      <p:sp>
        <p:nvSpPr>
          <p:cNvPr id="18" name="Down Arrow 17"/>
          <p:cNvSpPr/>
          <p:nvPr/>
        </p:nvSpPr>
        <p:spPr>
          <a:xfrm>
            <a:off x="118872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2" name="TextBox 31"/>
          <p:cNvSpPr txBox="1"/>
          <p:nvPr/>
        </p:nvSpPr>
        <p:spPr>
          <a:xfrm>
            <a:off x="-365760" y="5120640"/>
            <a:ext cx="2743200" cy="757130"/>
          </a:xfrm>
          <a:prstGeom prst="rect">
            <a:avLst/>
          </a:prstGeom>
          <a:noFill/>
        </p:spPr>
        <p:txBody>
          <a:bodyPr wrap="square" rtlCol="0">
            <a:spAutoFit/>
          </a:bodyPr>
          <a:lstStyle/>
          <a:p>
            <a:r>
              <a:rPr lang="en-US" sz="2160" dirty="0"/>
              <a:t>6 Pseudo-sample Estimate</a:t>
            </a:r>
          </a:p>
        </p:txBody>
      </p:sp>
      <p:sp>
        <p:nvSpPr>
          <p:cNvPr id="6" name="Oval 5"/>
          <p:cNvSpPr/>
          <p:nvPr/>
        </p:nvSpPr>
        <p:spPr>
          <a:xfrm>
            <a:off x="27432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310896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34747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39319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852160" y="15544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48640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3746410916"/>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21771"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
        <p:nvSpPr>
          <p:cNvPr id="39" name="TextBox 38"/>
          <p:cNvSpPr txBox="1"/>
          <p:nvPr/>
        </p:nvSpPr>
        <p:spPr>
          <a:xfrm>
            <a:off x="4206240" y="4206240"/>
            <a:ext cx="2743200" cy="424732"/>
          </a:xfrm>
          <a:prstGeom prst="rect">
            <a:avLst/>
          </a:prstGeom>
          <a:noFill/>
        </p:spPr>
        <p:txBody>
          <a:bodyPr wrap="square" rtlCol="0">
            <a:spAutoFit/>
          </a:bodyPr>
          <a:lstStyle/>
          <a:p>
            <a:r>
              <a:rPr lang="en-US" sz="2160" dirty="0"/>
              <a:t>5 Pseudo-sample</a:t>
            </a:r>
          </a:p>
        </p:txBody>
      </p:sp>
      <p:sp>
        <p:nvSpPr>
          <p:cNvPr id="40" name="Rounded Rectangle 39"/>
          <p:cNvSpPr/>
          <p:nvPr/>
        </p:nvSpPr>
        <p:spPr>
          <a:xfrm>
            <a:off x="475488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6" name="Down Arrow 45"/>
          <p:cNvSpPr/>
          <p:nvPr/>
        </p:nvSpPr>
        <p:spPr>
          <a:xfrm>
            <a:off x="557784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8" name="TextBox 47"/>
          <p:cNvSpPr txBox="1"/>
          <p:nvPr/>
        </p:nvSpPr>
        <p:spPr>
          <a:xfrm>
            <a:off x="4297680" y="5120640"/>
            <a:ext cx="2743200" cy="757130"/>
          </a:xfrm>
          <a:prstGeom prst="rect">
            <a:avLst/>
          </a:prstGeom>
          <a:noFill/>
        </p:spPr>
        <p:txBody>
          <a:bodyPr wrap="square" rtlCol="0">
            <a:spAutoFit/>
          </a:bodyPr>
          <a:lstStyle/>
          <a:p>
            <a:r>
              <a:rPr lang="en-US" sz="2160" dirty="0"/>
              <a:t>6 Pseudo-sample Estimate</a:t>
            </a:r>
          </a:p>
        </p:txBody>
      </p:sp>
      <p:graphicFrame>
        <p:nvGraphicFramePr>
          <p:cNvPr id="52" name="Object 37"/>
          <p:cNvGraphicFramePr>
            <a:graphicFrameLocks noGrp="1" noChangeAspect="1"/>
          </p:cNvGraphicFramePr>
          <p:nvPr>
            <p:ph sz="half" idx="4294967295"/>
            <p:extLst>
              <p:ext uri="{D42A27DB-BD31-4B8C-83A1-F6EECF244321}">
                <p14:modId xmlns:p14="http://schemas.microsoft.com/office/powerpoint/2010/main" val="3680448259"/>
              </p:ext>
            </p:extLst>
          </p:nvPr>
        </p:nvGraphicFramePr>
        <p:xfrm>
          <a:off x="4937760" y="5684520"/>
          <a:ext cx="1737360" cy="950596"/>
        </p:xfrm>
        <a:graphic>
          <a:graphicData uri="http://schemas.openxmlformats.org/presentationml/2006/ole">
            <mc:AlternateContent xmlns:mc="http://schemas.openxmlformats.org/markup-compatibility/2006">
              <mc:Choice xmlns:v="urn:schemas-microsoft-com:vml" Requires="v">
                <p:oleObj spid="_x0000_s621772" name="Equation" r:id="rId8" imgW="812800" imgH="444500" progId="Equation.DSMT4">
                  <p:embed/>
                </p:oleObj>
              </mc:Choice>
              <mc:Fallback>
                <p:oleObj name="Equation" r:id="rId8" imgW="812800" imgH="444500" progId="Equation.DSMT4">
                  <p:embed/>
                  <p:pic>
                    <p:nvPicPr>
                      <p:cNvPr id="0" name=""/>
                      <p:cNvPicPr>
                        <a:picLocks noGrp="1" noChangeAspect="1" noChangeArrowheads="1"/>
                      </p:cNvPicPr>
                      <p:nvPr/>
                    </p:nvPicPr>
                    <p:blipFill>
                      <a:blip r:embed="rId9"/>
                      <a:srcRect/>
                      <a:stretch>
                        <a:fillRect/>
                      </a:stretch>
                    </p:blipFill>
                    <p:spPr bwMode="auto">
                      <a:xfrm>
                        <a:off x="4937760" y="5684520"/>
                        <a:ext cx="1737360" cy="950596"/>
                      </a:xfrm>
                      <a:prstGeom prst="rect">
                        <a:avLst/>
                      </a:prstGeom>
                      <a:noFill/>
                      <a:extLst/>
                    </p:spPr>
                  </p:pic>
                </p:oleObj>
              </mc:Fallback>
            </mc:AlternateContent>
          </a:graphicData>
        </a:graphic>
      </p:graphicFrame>
      <p:sp>
        <p:nvSpPr>
          <p:cNvPr id="8" name="Down Arrow 7"/>
          <p:cNvSpPr/>
          <p:nvPr/>
        </p:nvSpPr>
        <p:spPr>
          <a:xfrm rot="2524466">
            <a:off x="4113203" y="1547579"/>
            <a:ext cx="457200" cy="3478900"/>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extLst>
      <p:ext uri="{BB962C8B-B14F-4D97-AF65-F5344CB8AC3E}">
        <p14:creationId xmlns:p14="http://schemas.microsoft.com/office/powerpoint/2010/main" val="3050893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357</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2" name="Rounded Rectangle 1"/>
          <p:cNvSpPr/>
          <p:nvPr/>
        </p:nvSpPr>
        <p:spPr>
          <a:xfrm>
            <a:off x="54864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0" y="4206240"/>
            <a:ext cx="2743200" cy="424732"/>
          </a:xfrm>
          <a:prstGeom prst="rect">
            <a:avLst/>
          </a:prstGeom>
          <a:noFill/>
        </p:spPr>
        <p:txBody>
          <a:bodyPr wrap="square" rtlCol="0">
            <a:spAutoFit/>
          </a:bodyPr>
          <a:lstStyle/>
          <a:p>
            <a:r>
              <a:rPr lang="en-US" sz="2160" dirty="0"/>
              <a:t>5 Pseudo-sample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2223300642"/>
              </p:ext>
            </p:extLst>
          </p:nvPr>
        </p:nvGraphicFramePr>
        <p:xfrm>
          <a:off x="457200" y="5694046"/>
          <a:ext cx="1737360" cy="981074"/>
        </p:xfrm>
        <a:graphic>
          <a:graphicData uri="http://schemas.openxmlformats.org/presentationml/2006/ole">
            <mc:AlternateContent xmlns:mc="http://schemas.openxmlformats.org/markup-compatibility/2006">
              <mc:Choice xmlns:v="urn:schemas-microsoft-com:vml" Requires="v">
                <p:oleObj spid="_x0000_s622794" name="Equation" r:id="rId4" imgW="787400" imgH="444500" progId="Equation.DSMT4">
                  <p:embed/>
                </p:oleObj>
              </mc:Choice>
              <mc:Fallback>
                <p:oleObj name="Equation" r:id="rId4" imgW="787400" imgH="444500" progId="Equation.DSMT4">
                  <p:embed/>
                  <p:pic>
                    <p:nvPicPr>
                      <p:cNvPr id="0" name=""/>
                      <p:cNvPicPr>
                        <a:picLocks noGrp="1" noChangeAspect="1" noChangeArrowheads="1"/>
                      </p:cNvPicPr>
                      <p:nvPr/>
                    </p:nvPicPr>
                    <p:blipFill>
                      <a:blip r:embed="rId5"/>
                      <a:srcRect/>
                      <a:stretch>
                        <a:fillRect/>
                      </a:stretch>
                    </p:blipFill>
                    <p:spPr bwMode="auto">
                      <a:xfrm>
                        <a:off x="457200" y="5694046"/>
                        <a:ext cx="1737360" cy="981074"/>
                      </a:xfrm>
                      <a:prstGeom prst="rect">
                        <a:avLst/>
                      </a:prstGeom>
                      <a:noFill/>
                      <a:extLst/>
                    </p:spPr>
                  </p:pic>
                </p:oleObj>
              </mc:Fallback>
            </mc:AlternateContent>
          </a:graphicData>
        </a:graphic>
      </p:graphicFrame>
      <p:sp>
        <p:nvSpPr>
          <p:cNvPr id="18" name="Down Arrow 17"/>
          <p:cNvSpPr/>
          <p:nvPr/>
        </p:nvSpPr>
        <p:spPr>
          <a:xfrm>
            <a:off x="118872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2" name="TextBox 31"/>
          <p:cNvSpPr txBox="1"/>
          <p:nvPr/>
        </p:nvSpPr>
        <p:spPr>
          <a:xfrm>
            <a:off x="-365760" y="5120640"/>
            <a:ext cx="2743200" cy="757130"/>
          </a:xfrm>
          <a:prstGeom prst="rect">
            <a:avLst/>
          </a:prstGeom>
          <a:noFill/>
        </p:spPr>
        <p:txBody>
          <a:bodyPr wrap="square" rtlCol="0">
            <a:spAutoFit/>
          </a:bodyPr>
          <a:lstStyle/>
          <a:p>
            <a:r>
              <a:rPr lang="en-US" sz="2160" dirty="0"/>
              <a:t>6 Pseudo-sample Estimate</a:t>
            </a:r>
          </a:p>
        </p:txBody>
      </p:sp>
      <p:sp>
        <p:nvSpPr>
          <p:cNvPr id="6" name="Oval 5"/>
          <p:cNvSpPr/>
          <p:nvPr/>
        </p:nvSpPr>
        <p:spPr>
          <a:xfrm>
            <a:off x="27432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310896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34747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39319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852160" y="15544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48640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2266155951"/>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22795"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49" name="TextBox 48"/>
          <p:cNvSpPr txBox="1"/>
          <p:nvPr/>
        </p:nvSpPr>
        <p:spPr>
          <a:xfrm>
            <a:off x="2103120" y="6583680"/>
            <a:ext cx="2743200" cy="757130"/>
          </a:xfrm>
          <a:prstGeom prst="rect">
            <a:avLst/>
          </a:prstGeom>
          <a:noFill/>
        </p:spPr>
        <p:txBody>
          <a:bodyPr wrap="square" rtlCol="0">
            <a:spAutoFit/>
          </a:bodyPr>
          <a:lstStyle/>
          <a:p>
            <a:r>
              <a:rPr lang="en-US" sz="2160" dirty="0"/>
              <a:t>7 Pseudo-sampling distribution </a:t>
            </a:r>
          </a:p>
        </p:txBody>
      </p:sp>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
        <p:nvSpPr>
          <p:cNvPr id="39" name="TextBox 38"/>
          <p:cNvSpPr txBox="1"/>
          <p:nvPr/>
        </p:nvSpPr>
        <p:spPr>
          <a:xfrm>
            <a:off x="4206240" y="4206240"/>
            <a:ext cx="2743200" cy="424732"/>
          </a:xfrm>
          <a:prstGeom prst="rect">
            <a:avLst/>
          </a:prstGeom>
          <a:noFill/>
        </p:spPr>
        <p:txBody>
          <a:bodyPr wrap="square" rtlCol="0">
            <a:spAutoFit/>
          </a:bodyPr>
          <a:lstStyle/>
          <a:p>
            <a:r>
              <a:rPr lang="en-US" sz="2160" dirty="0"/>
              <a:t>5 Pseudo-sample</a:t>
            </a:r>
          </a:p>
        </p:txBody>
      </p:sp>
      <p:sp>
        <p:nvSpPr>
          <p:cNvPr id="40" name="Rounded Rectangle 39"/>
          <p:cNvSpPr/>
          <p:nvPr/>
        </p:nvSpPr>
        <p:spPr>
          <a:xfrm>
            <a:off x="475488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6" name="Down Arrow 45"/>
          <p:cNvSpPr/>
          <p:nvPr/>
        </p:nvSpPr>
        <p:spPr>
          <a:xfrm>
            <a:off x="557784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8" name="TextBox 47"/>
          <p:cNvSpPr txBox="1"/>
          <p:nvPr/>
        </p:nvSpPr>
        <p:spPr>
          <a:xfrm>
            <a:off x="4297680" y="5120640"/>
            <a:ext cx="2743200" cy="757130"/>
          </a:xfrm>
          <a:prstGeom prst="rect">
            <a:avLst/>
          </a:prstGeom>
          <a:noFill/>
        </p:spPr>
        <p:txBody>
          <a:bodyPr wrap="square" rtlCol="0">
            <a:spAutoFit/>
          </a:bodyPr>
          <a:lstStyle/>
          <a:p>
            <a:r>
              <a:rPr lang="en-US" sz="2160" dirty="0"/>
              <a:t>6 Pseudo-sample Estimate</a:t>
            </a:r>
          </a:p>
        </p:txBody>
      </p:sp>
      <p:graphicFrame>
        <p:nvGraphicFramePr>
          <p:cNvPr id="52" name="Object 37"/>
          <p:cNvGraphicFramePr>
            <a:graphicFrameLocks noGrp="1" noChangeAspect="1"/>
          </p:cNvGraphicFramePr>
          <p:nvPr>
            <p:ph sz="half" idx="4294967295"/>
            <p:extLst>
              <p:ext uri="{D42A27DB-BD31-4B8C-83A1-F6EECF244321}">
                <p14:modId xmlns:p14="http://schemas.microsoft.com/office/powerpoint/2010/main" val="1266264395"/>
              </p:ext>
            </p:extLst>
          </p:nvPr>
        </p:nvGraphicFramePr>
        <p:xfrm>
          <a:off x="4937760" y="5684520"/>
          <a:ext cx="1737360" cy="950596"/>
        </p:xfrm>
        <a:graphic>
          <a:graphicData uri="http://schemas.openxmlformats.org/presentationml/2006/ole">
            <mc:AlternateContent xmlns:mc="http://schemas.openxmlformats.org/markup-compatibility/2006">
              <mc:Choice xmlns:v="urn:schemas-microsoft-com:vml" Requires="v">
                <p:oleObj spid="_x0000_s622796" name="Equation" r:id="rId8" imgW="812800" imgH="444500" progId="Equation.DSMT4">
                  <p:embed/>
                </p:oleObj>
              </mc:Choice>
              <mc:Fallback>
                <p:oleObj name="Equation" r:id="rId8" imgW="812800" imgH="444500" progId="Equation.DSMT4">
                  <p:embed/>
                  <p:pic>
                    <p:nvPicPr>
                      <p:cNvPr id="0" name=""/>
                      <p:cNvPicPr>
                        <a:picLocks noGrp="1" noChangeAspect="1" noChangeArrowheads="1"/>
                      </p:cNvPicPr>
                      <p:nvPr/>
                    </p:nvPicPr>
                    <p:blipFill>
                      <a:blip r:embed="rId9"/>
                      <a:srcRect/>
                      <a:stretch>
                        <a:fillRect/>
                      </a:stretch>
                    </p:blipFill>
                    <p:spPr bwMode="auto">
                      <a:xfrm>
                        <a:off x="4937760" y="5684520"/>
                        <a:ext cx="1737360" cy="950596"/>
                      </a:xfrm>
                      <a:prstGeom prst="rect">
                        <a:avLst/>
                      </a:prstGeom>
                      <a:noFill/>
                      <a:extLst/>
                    </p:spPr>
                  </p:pic>
                </p:oleObj>
              </mc:Fallback>
            </mc:AlternateContent>
          </a:graphicData>
        </a:graphic>
      </p:graphicFrame>
      <p:sp>
        <p:nvSpPr>
          <p:cNvPr id="8" name="Down Arrow 7"/>
          <p:cNvSpPr/>
          <p:nvPr/>
        </p:nvSpPr>
        <p:spPr>
          <a:xfrm rot="2524466">
            <a:off x="4113203" y="1547579"/>
            <a:ext cx="457200" cy="3478900"/>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extLst>
      <p:ext uri="{BB962C8B-B14F-4D97-AF65-F5344CB8AC3E}">
        <p14:creationId xmlns:p14="http://schemas.microsoft.com/office/powerpoint/2010/main" val="2142308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358</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2" name="Rounded Rectangle 1"/>
          <p:cNvSpPr/>
          <p:nvPr/>
        </p:nvSpPr>
        <p:spPr>
          <a:xfrm>
            <a:off x="54864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0" y="4206240"/>
            <a:ext cx="2743200" cy="424732"/>
          </a:xfrm>
          <a:prstGeom prst="rect">
            <a:avLst/>
          </a:prstGeom>
          <a:noFill/>
        </p:spPr>
        <p:txBody>
          <a:bodyPr wrap="square" rtlCol="0">
            <a:spAutoFit/>
          </a:bodyPr>
          <a:lstStyle/>
          <a:p>
            <a:r>
              <a:rPr lang="en-US" sz="2160" dirty="0"/>
              <a:t>5 Pseudo-sample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3867981942"/>
              </p:ext>
            </p:extLst>
          </p:nvPr>
        </p:nvGraphicFramePr>
        <p:xfrm>
          <a:off x="457200" y="5694046"/>
          <a:ext cx="1737360" cy="981074"/>
        </p:xfrm>
        <a:graphic>
          <a:graphicData uri="http://schemas.openxmlformats.org/presentationml/2006/ole">
            <mc:AlternateContent xmlns:mc="http://schemas.openxmlformats.org/markup-compatibility/2006">
              <mc:Choice xmlns:v="urn:schemas-microsoft-com:vml" Requires="v">
                <p:oleObj spid="_x0000_s623885" name="Equation" r:id="rId4" imgW="787400" imgH="444500" progId="Equation.DSMT4">
                  <p:embed/>
                </p:oleObj>
              </mc:Choice>
              <mc:Fallback>
                <p:oleObj name="Equation" r:id="rId4" imgW="787400" imgH="444500" progId="Equation.DSMT4">
                  <p:embed/>
                  <p:pic>
                    <p:nvPicPr>
                      <p:cNvPr id="0" name=""/>
                      <p:cNvPicPr>
                        <a:picLocks noGrp="1" noChangeAspect="1" noChangeArrowheads="1"/>
                      </p:cNvPicPr>
                      <p:nvPr/>
                    </p:nvPicPr>
                    <p:blipFill>
                      <a:blip r:embed="rId5"/>
                      <a:srcRect/>
                      <a:stretch>
                        <a:fillRect/>
                      </a:stretch>
                    </p:blipFill>
                    <p:spPr bwMode="auto">
                      <a:xfrm>
                        <a:off x="457200" y="5694046"/>
                        <a:ext cx="1737360" cy="981074"/>
                      </a:xfrm>
                      <a:prstGeom prst="rect">
                        <a:avLst/>
                      </a:prstGeom>
                      <a:noFill/>
                      <a:extLst/>
                    </p:spPr>
                  </p:pic>
                </p:oleObj>
              </mc:Fallback>
            </mc:AlternateContent>
          </a:graphicData>
        </a:graphic>
      </p:graphicFrame>
      <p:sp>
        <p:nvSpPr>
          <p:cNvPr id="18" name="Down Arrow 17"/>
          <p:cNvSpPr/>
          <p:nvPr/>
        </p:nvSpPr>
        <p:spPr>
          <a:xfrm>
            <a:off x="118872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2" name="TextBox 31"/>
          <p:cNvSpPr txBox="1"/>
          <p:nvPr/>
        </p:nvSpPr>
        <p:spPr>
          <a:xfrm>
            <a:off x="-365760" y="5120640"/>
            <a:ext cx="2743200" cy="757130"/>
          </a:xfrm>
          <a:prstGeom prst="rect">
            <a:avLst/>
          </a:prstGeom>
          <a:noFill/>
        </p:spPr>
        <p:txBody>
          <a:bodyPr wrap="square" rtlCol="0">
            <a:spAutoFit/>
          </a:bodyPr>
          <a:lstStyle/>
          <a:p>
            <a:r>
              <a:rPr lang="en-US" sz="2160" dirty="0"/>
              <a:t>6 Pseudo-sample Estimate</a:t>
            </a:r>
          </a:p>
        </p:txBody>
      </p:sp>
      <p:sp>
        <p:nvSpPr>
          <p:cNvPr id="6" name="Oval 5"/>
          <p:cNvSpPr/>
          <p:nvPr/>
        </p:nvSpPr>
        <p:spPr>
          <a:xfrm>
            <a:off x="27432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310896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34747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39319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852160" y="15544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48640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473160780"/>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23886"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50" name="TextBox 49"/>
          <p:cNvSpPr txBox="1"/>
          <p:nvPr/>
        </p:nvSpPr>
        <p:spPr>
          <a:xfrm>
            <a:off x="7315200" y="3200400"/>
            <a:ext cx="3291840" cy="757130"/>
          </a:xfrm>
          <a:prstGeom prst="rect">
            <a:avLst/>
          </a:prstGeom>
          <a:noFill/>
        </p:spPr>
        <p:txBody>
          <a:bodyPr wrap="square" rtlCol="0">
            <a:spAutoFit/>
          </a:bodyPr>
          <a:lstStyle/>
          <a:p>
            <a:r>
              <a:rPr lang="en-US" sz="2160" dirty="0"/>
              <a:t>8 Pseudo-sample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793888758"/>
              </p:ext>
            </p:extLst>
          </p:nvPr>
        </p:nvGraphicFramePr>
        <p:xfrm>
          <a:off x="7315201" y="4023361"/>
          <a:ext cx="3150870" cy="2198370"/>
        </p:xfrm>
        <a:graphic>
          <a:graphicData uri="http://schemas.openxmlformats.org/presentationml/2006/ole">
            <mc:AlternateContent xmlns:mc="http://schemas.openxmlformats.org/markup-compatibility/2006">
              <mc:Choice xmlns:v="urn:schemas-microsoft-com:vml" Requires="v">
                <p:oleObj spid="_x0000_s623887" name="Equation" r:id="rId8" imgW="1092200" imgH="762000" progId="Equation.DSMT4">
                  <p:embed/>
                </p:oleObj>
              </mc:Choice>
              <mc:Fallback>
                <p:oleObj name="Equation" r:id="rId8" imgW="1092200" imgH="762000" progId="Equation.DSMT4">
                  <p:embed/>
                  <p:pic>
                    <p:nvPicPr>
                      <p:cNvPr id="0" name=""/>
                      <p:cNvPicPr>
                        <a:picLocks noGrp="1" noChangeAspect="1" noChangeArrowheads="1"/>
                      </p:cNvPicPr>
                      <p:nvPr/>
                    </p:nvPicPr>
                    <p:blipFill>
                      <a:blip r:embed="rId9"/>
                      <a:srcRect/>
                      <a:stretch>
                        <a:fillRect/>
                      </a:stretch>
                    </p:blipFill>
                    <p:spPr bwMode="auto">
                      <a:xfrm>
                        <a:off x="7315201" y="4023361"/>
                        <a:ext cx="3150870" cy="2198370"/>
                      </a:xfrm>
                      <a:prstGeom prst="rect">
                        <a:avLst/>
                      </a:prstGeom>
                      <a:noFill/>
                      <a:extLst/>
                    </p:spPr>
                  </p:pic>
                </p:oleObj>
              </mc:Fallback>
            </mc:AlternateContent>
          </a:graphicData>
        </a:graphic>
      </p:graphicFrame>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
        <p:nvSpPr>
          <p:cNvPr id="39" name="TextBox 38"/>
          <p:cNvSpPr txBox="1"/>
          <p:nvPr/>
        </p:nvSpPr>
        <p:spPr>
          <a:xfrm>
            <a:off x="4206240" y="4206240"/>
            <a:ext cx="2743200" cy="424732"/>
          </a:xfrm>
          <a:prstGeom prst="rect">
            <a:avLst/>
          </a:prstGeom>
          <a:noFill/>
        </p:spPr>
        <p:txBody>
          <a:bodyPr wrap="square" rtlCol="0">
            <a:spAutoFit/>
          </a:bodyPr>
          <a:lstStyle/>
          <a:p>
            <a:r>
              <a:rPr lang="en-US" sz="2160" dirty="0"/>
              <a:t>5 Pseudo-sample</a:t>
            </a:r>
          </a:p>
        </p:txBody>
      </p:sp>
      <p:sp>
        <p:nvSpPr>
          <p:cNvPr id="40" name="Rounded Rectangle 39"/>
          <p:cNvSpPr/>
          <p:nvPr/>
        </p:nvSpPr>
        <p:spPr>
          <a:xfrm>
            <a:off x="475488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6" name="Down Arrow 45"/>
          <p:cNvSpPr/>
          <p:nvPr/>
        </p:nvSpPr>
        <p:spPr>
          <a:xfrm>
            <a:off x="557784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8" name="TextBox 47"/>
          <p:cNvSpPr txBox="1"/>
          <p:nvPr/>
        </p:nvSpPr>
        <p:spPr>
          <a:xfrm>
            <a:off x="4297680" y="5120640"/>
            <a:ext cx="2743200" cy="757130"/>
          </a:xfrm>
          <a:prstGeom prst="rect">
            <a:avLst/>
          </a:prstGeom>
          <a:noFill/>
        </p:spPr>
        <p:txBody>
          <a:bodyPr wrap="square" rtlCol="0">
            <a:spAutoFit/>
          </a:bodyPr>
          <a:lstStyle/>
          <a:p>
            <a:r>
              <a:rPr lang="en-US" sz="2160" dirty="0"/>
              <a:t>6 Pseudo-sample Estimate</a:t>
            </a:r>
          </a:p>
        </p:txBody>
      </p:sp>
      <p:graphicFrame>
        <p:nvGraphicFramePr>
          <p:cNvPr id="52" name="Object 37"/>
          <p:cNvGraphicFramePr>
            <a:graphicFrameLocks noGrp="1" noChangeAspect="1"/>
          </p:cNvGraphicFramePr>
          <p:nvPr>
            <p:ph sz="half" idx="4294967295"/>
            <p:extLst>
              <p:ext uri="{D42A27DB-BD31-4B8C-83A1-F6EECF244321}">
                <p14:modId xmlns:p14="http://schemas.microsoft.com/office/powerpoint/2010/main" val="3284177736"/>
              </p:ext>
            </p:extLst>
          </p:nvPr>
        </p:nvGraphicFramePr>
        <p:xfrm>
          <a:off x="4937760" y="5684520"/>
          <a:ext cx="1737360" cy="950596"/>
        </p:xfrm>
        <a:graphic>
          <a:graphicData uri="http://schemas.openxmlformats.org/presentationml/2006/ole">
            <mc:AlternateContent xmlns:mc="http://schemas.openxmlformats.org/markup-compatibility/2006">
              <mc:Choice xmlns:v="urn:schemas-microsoft-com:vml" Requires="v">
                <p:oleObj spid="_x0000_s623888" name="Equation" r:id="rId10" imgW="812800" imgH="444500" progId="Equation.DSMT4">
                  <p:embed/>
                </p:oleObj>
              </mc:Choice>
              <mc:Fallback>
                <p:oleObj name="Equation" r:id="rId10" imgW="812800" imgH="444500" progId="Equation.DSMT4">
                  <p:embed/>
                  <p:pic>
                    <p:nvPicPr>
                      <p:cNvPr id="0" name=""/>
                      <p:cNvPicPr>
                        <a:picLocks noGrp="1" noChangeAspect="1" noChangeArrowheads="1"/>
                      </p:cNvPicPr>
                      <p:nvPr/>
                    </p:nvPicPr>
                    <p:blipFill>
                      <a:blip r:embed="rId11"/>
                      <a:srcRect/>
                      <a:stretch>
                        <a:fillRect/>
                      </a:stretch>
                    </p:blipFill>
                    <p:spPr bwMode="auto">
                      <a:xfrm>
                        <a:off x="4937760" y="5684520"/>
                        <a:ext cx="1737360" cy="950596"/>
                      </a:xfrm>
                      <a:prstGeom prst="rect">
                        <a:avLst/>
                      </a:prstGeom>
                      <a:noFill/>
                      <a:extLst/>
                    </p:spPr>
                  </p:pic>
                </p:oleObj>
              </mc:Fallback>
            </mc:AlternateContent>
          </a:graphicData>
        </a:graphic>
      </p:graphicFrame>
      <p:sp>
        <p:nvSpPr>
          <p:cNvPr id="8" name="Down Arrow 7"/>
          <p:cNvSpPr/>
          <p:nvPr/>
        </p:nvSpPr>
        <p:spPr>
          <a:xfrm rot="2524466">
            <a:off x="4113203" y="1547579"/>
            <a:ext cx="457200" cy="3478900"/>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3" name="TextBox 32"/>
          <p:cNvSpPr txBox="1"/>
          <p:nvPr/>
        </p:nvSpPr>
        <p:spPr>
          <a:xfrm>
            <a:off x="2103120" y="6583680"/>
            <a:ext cx="2743200" cy="757130"/>
          </a:xfrm>
          <a:prstGeom prst="rect">
            <a:avLst/>
          </a:prstGeom>
          <a:noFill/>
        </p:spPr>
        <p:txBody>
          <a:bodyPr wrap="square" rtlCol="0">
            <a:spAutoFit/>
          </a:bodyPr>
          <a:lstStyle/>
          <a:p>
            <a:r>
              <a:rPr lang="en-US" sz="2160" dirty="0"/>
              <a:t>7 Pseudo-sampling distribution </a:t>
            </a:r>
          </a:p>
        </p:txBody>
      </p:sp>
    </p:spTree>
    <p:extLst>
      <p:ext uri="{BB962C8B-B14F-4D97-AF65-F5344CB8AC3E}">
        <p14:creationId xmlns:p14="http://schemas.microsoft.com/office/powerpoint/2010/main" val="4079459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BFA8CCE8-DDA5-4517-8309-0D76E64B4078}" type="slidenum">
              <a:rPr lang="en-US" altLang="en-US"/>
              <a:pPr>
                <a:defRPr/>
              </a:pPr>
              <a:t>359</a:t>
            </a:fld>
            <a:endParaRPr lang="en-US" altLang="en-US" dirty="0"/>
          </a:p>
        </p:txBody>
      </p:sp>
      <p:graphicFrame>
        <p:nvGraphicFramePr>
          <p:cNvPr id="156675" name="Group 3"/>
          <p:cNvGraphicFramePr>
            <a:graphicFrameLocks noGrp="1"/>
          </p:cNvGraphicFramePr>
          <p:nvPr>
            <p:ph type="tbl" idx="1"/>
            <p:extLst>
              <p:ext uri="{D42A27DB-BD31-4B8C-83A1-F6EECF244321}">
                <p14:modId xmlns:p14="http://schemas.microsoft.com/office/powerpoint/2010/main" val="3887973513"/>
              </p:ext>
            </p:extLst>
          </p:nvPr>
        </p:nvGraphicFramePr>
        <p:xfrm>
          <a:off x="640080" y="1855468"/>
          <a:ext cx="9326880" cy="5276854"/>
        </p:xfrm>
        <a:graphic>
          <a:graphicData uri="http://schemas.openxmlformats.org/drawingml/2006/table">
            <a:tbl>
              <a:tblPr/>
              <a:tblGrid>
                <a:gridCol w="2331720"/>
                <a:gridCol w="2331720"/>
                <a:gridCol w="2194560"/>
                <a:gridCol w="2468880"/>
              </a:tblGrid>
              <a:tr h="98679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Stratum</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SECU</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rPr>
                        <a:t>Pseudo-replicate 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rPr>
                        <a:t>Pseudo-replicate 2</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BFA8CCE8-DDA5-4517-8309-0D76E64B4078}" type="slidenum">
              <a:rPr lang="en-US" altLang="en-US"/>
              <a:pPr>
                <a:defRPr/>
              </a:pPr>
              <a:t>360</a:t>
            </a:fld>
            <a:endParaRPr lang="en-US" altLang="en-US" dirty="0"/>
          </a:p>
        </p:txBody>
      </p:sp>
      <p:graphicFrame>
        <p:nvGraphicFramePr>
          <p:cNvPr id="156675" name="Group 3"/>
          <p:cNvGraphicFramePr>
            <a:graphicFrameLocks noGrp="1"/>
          </p:cNvGraphicFramePr>
          <p:nvPr>
            <p:ph type="tbl" idx="1"/>
            <p:extLst>
              <p:ext uri="{D42A27DB-BD31-4B8C-83A1-F6EECF244321}">
                <p14:modId xmlns:p14="http://schemas.microsoft.com/office/powerpoint/2010/main" val="1438448315"/>
              </p:ext>
            </p:extLst>
          </p:nvPr>
        </p:nvGraphicFramePr>
        <p:xfrm>
          <a:off x="640080" y="1855468"/>
          <a:ext cx="9326880" cy="5276854"/>
        </p:xfrm>
        <a:graphic>
          <a:graphicData uri="http://schemas.openxmlformats.org/drawingml/2006/table">
            <a:tbl>
              <a:tblPr/>
              <a:tblGrid>
                <a:gridCol w="2331720"/>
                <a:gridCol w="2331720"/>
                <a:gridCol w="2194560"/>
                <a:gridCol w="2468880"/>
              </a:tblGrid>
              <a:tr h="98679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Stratum</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SECU</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Pseudo-replicate 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rPr>
                        <a:t>Pseudo-replicate 2</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- 20</a:t>
            </a:r>
          </a:p>
        </p:txBody>
      </p:sp>
    </p:spTree>
    <p:extLst>
      <p:ext uri="{BB962C8B-B14F-4D97-AF65-F5344CB8AC3E}">
        <p14:creationId xmlns:p14="http://schemas.microsoft.com/office/powerpoint/2010/main" val="8000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pPr>
              <a:defRPr/>
            </a:pPr>
            <a:fld id="{D04BD011-8017-422B-83AB-53387AA422B1}" type="slidenum">
              <a:rPr lang="en-US" altLang="en-US"/>
              <a:pPr>
                <a:defRPr/>
              </a:pPr>
              <a:t>334</a:t>
            </a:fld>
            <a:endParaRPr lang="en-US" altLang="en-US" dirty="0"/>
          </a:p>
        </p:txBody>
      </p:sp>
      <p:graphicFrame>
        <p:nvGraphicFramePr>
          <p:cNvPr id="141337" name="Group 25"/>
          <p:cNvGraphicFramePr>
            <a:graphicFrameLocks noGrp="1"/>
          </p:cNvGraphicFramePr>
          <p:nvPr>
            <p:ph type="tbl" idx="1"/>
            <p:extLst>
              <p:ext uri="{D42A27DB-BD31-4B8C-83A1-F6EECF244321}">
                <p14:modId xmlns:p14="http://schemas.microsoft.com/office/powerpoint/2010/main" val="1037066408"/>
              </p:ext>
            </p:extLst>
          </p:nvPr>
        </p:nvGraphicFramePr>
        <p:xfrm>
          <a:off x="914400" y="1461134"/>
          <a:ext cx="9052560" cy="5945506"/>
        </p:xfrm>
        <a:graphic>
          <a:graphicData uri="http://schemas.openxmlformats.org/drawingml/2006/table">
            <a:tbl>
              <a:tblPr/>
              <a:tblGrid>
                <a:gridCol w="2263140"/>
                <a:gridCol w="2263140"/>
                <a:gridCol w="2263140"/>
                <a:gridCol w="2263140"/>
              </a:tblGrid>
              <a:tr h="8413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Stratum</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lumMod val="50000"/>
                            </a:schemeClr>
                          </a:solidFill>
                          <a:effectLst/>
                          <a:latin typeface="Arial" charset="0"/>
                        </a:rPr>
                        <a:t>Collapsed stratum</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PSU</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rgbClr val="7F7F7F"/>
                          </a:solidFill>
                          <a:effectLst/>
                          <a:latin typeface="Arial" charset="0"/>
                        </a:rPr>
                        <a:t>SECU</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10</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197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119</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9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35</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rgbClr val="7F7F7F"/>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a:t>
            </a:r>
          </a:p>
        </p:txBody>
      </p:sp>
    </p:spTree>
    <p:extLst>
      <p:ext uri="{BB962C8B-B14F-4D97-AF65-F5344CB8AC3E}">
        <p14:creationId xmlns:p14="http://schemas.microsoft.com/office/powerpoint/2010/main" val="3304905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BFA8CCE8-DDA5-4517-8309-0D76E64B4078}" type="slidenum">
              <a:rPr lang="en-US" altLang="en-US"/>
              <a:pPr>
                <a:defRPr/>
              </a:pPr>
              <a:t>361</a:t>
            </a:fld>
            <a:endParaRPr lang="en-US" altLang="en-US" dirty="0"/>
          </a:p>
        </p:txBody>
      </p:sp>
      <p:graphicFrame>
        <p:nvGraphicFramePr>
          <p:cNvPr id="156675" name="Group 3"/>
          <p:cNvGraphicFramePr>
            <a:graphicFrameLocks noGrp="1"/>
          </p:cNvGraphicFramePr>
          <p:nvPr>
            <p:ph type="tbl" idx="1"/>
            <p:extLst>
              <p:ext uri="{D42A27DB-BD31-4B8C-83A1-F6EECF244321}">
                <p14:modId xmlns:p14="http://schemas.microsoft.com/office/powerpoint/2010/main" val="470877872"/>
              </p:ext>
            </p:extLst>
          </p:nvPr>
        </p:nvGraphicFramePr>
        <p:xfrm>
          <a:off x="640080" y="1855468"/>
          <a:ext cx="9326880" cy="5276854"/>
        </p:xfrm>
        <a:graphic>
          <a:graphicData uri="http://schemas.openxmlformats.org/drawingml/2006/table">
            <a:tbl>
              <a:tblPr/>
              <a:tblGrid>
                <a:gridCol w="2331720"/>
                <a:gridCol w="2331720"/>
                <a:gridCol w="2194560"/>
                <a:gridCol w="2468880"/>
              </a:tblGrid>
              <a:tr h="98679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Stratum</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SECU</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Pseudo-replicate 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rPr>
                        <a:t>Pseudo-replicate 2</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- 21</a:t>
            </a:r>
          </a:p>
        </p:txBody>
      </p:sp>
    </p:spTree>
    <p:extLst>
      <p:ext uri="{BB962C8B-B14F-4D97-AF65-F5344CB8AC3E}">
        <p14:creationId xmlns:p14="http://schemas.microsoft.com/office/powerpoint/2010/main" val="108785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02BF93C-7E49-4A97-8A68-C93BDD9768AC}" type="slidenum">
              <a:rPr lang="en-US" altLang="en-US"/>
              <a:pPr>
                <a:defRPr/>
              </a:pPr>
              <a:t>362</a:t>
            </a:fld>
            <a:endParaRPr lang="en-US" altLang="en-US" dirty="0"/>
          </a:p>
        </p:txBody>
      </p:sp>
      <p:sp>
        <p:nvSpPr>
          <p:cNvPr id="41988" name="Rectangle 3"/>
          <p:cNvSpPr>
            <a:spLocks noGrp="1" noChangeArrowheads="1"/>
          </p:cNvSpPr>
          <p:nvPr>
            <p:ph type="body" idx="1"/>
          </p:nvPr>
        </p:nvSpPr>
        <p:spPr>
          <a:xfrm>
            <a:off x="548640" y="1512571"/>
            <a:ext cx="9875520" cy="5436870"/>
          </a:xfrm>
        </p:spPr>
        <p:txBody>
          <a:bodyPr/>
          <a:lstStyle/>
          <a:p>
            <a:pPr eaLnBrk="1" hangingPunct="1">
              <a:lnSpc>
                <a:spcPct val="90000"/>
              </a:lnSpc>
            </a:pPr>
            <a:r>
              <a:rPr lang="en-US" sz="3120" dirty="0"/>
              <a:t>For </a:t>
            </a:r>
            <a:r>
              <a:rPr lang="en-US" sz="3120" i="1" dirty="0"/>
              <a:t>R</a:t>
            </a:r>
            <a:r>
              <a:rPr lang="en-US" sz="3120" dirty="0"/>
              <a:t> replicates, the pseudo-replicate variance can be computed:</a:t>
            </a:r>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r>
              <a:rPr lang="en-US" sz="3120" dirty="0"/>
              <a:t>But this can, for arbitrary choice of replicate samples, yield a variance that is more variable than desired</a:t>
            </a:r>
          </a:p>
          <a:p>
            <a:pPr eaLnBrk="1" hangingPunct="1">
              <a:lnSpc>
                <a:spcPct val="90000"/>
              </a:lnSpc>
            </a:pPr>
            <a:r>
              <a:rPr lang="en-US" sz="3120" dirty="0"/>
              <a:t>The undesirable variance is due to the overlap between replicates</a:t>
            </a:r>
          </a:p>
          <a:p>
            <a:pPr eaLnBrk="1" hangingPunct="1">
              <a:lnSpc>
                <a:spcPct val="90000"/>
              </a:lnSpc>
            </a:pPr>
            <a:r>
              <a:rPr lang="en-US" sz="3120" dirty="0"/>
              <a:t>We can get cancellation of this overlap effect by choosing all possible replicates -- </a:t>
            </a:r>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r>
              <a:rPr lang="en-US" sz="3120" dirty="0"/>
              <a:t>Unbiased for linear estimators</a:t>
            </a:r>
          </a:p>
        </p:txBody>
      </p:sp>
      <p:graphicFrame>
        <p:nvGraphicFramePr>
          <p:cNvPr id="41989" name="Object 4"/>
          <p:cNvGraphicFramePr>
            <a:graphicFrameLocks noChangeAspect="1"/>
          </p:cNvGraphicFramePr>
          <p:nvPr>
            <p:extLst>
              <p:ext uri="{D42A27DB-BD31-4B8C-83A1-F6EECF244321}">
                <p14:modId xmlns:p14="http://schemas.microsoft.com/office/powerpoint/2010/main" val="1063325575"/>
              </p:ext>
            </p:extLst>
          </p:nvPr>
        </p:nvGraphicFramePr>
        <p:xfrm>
          <a:off x="1097280" y="2468880"/>
          <a:ext cx="5308373" cy="1463040"/>
        </p:xfrm>
        <a:graphic>
          <a:graphicData uri="http://schemas.openxmlformats.org/presentationml/2006/ole">
            <mc:AlternateContent xmlns:mc="http://schemas.openxmlformats.org/markup-compatibility/2006">
              <mc:Choice xmlns:v="urn:schemas-microsoft-com:vml" Requires="v">
                <p:oleObj spid="_x0000_s415905" name="Equation" r:id="rId3" imgW="1612900" imgH="444500" progId="Equation.DSMT4">
                  <p:embed/>
                </p:oleObj>
              </mc:Choice>
              <mc:Fallback>
                <p:oleObj name="Equation" r:id="rId3" imgW="1612900" imgH="444500" progId="Equation.DSMT4">
                  <p:embed/>
                  <p:pic>
                    <p:nvPicPr>
                      <p:cNvPr id="0" name=""/>
                      <p:cNvPicPr>
                        <a:picLocks noChangeAspect="1" noChangeArrowheads="1"/>
                      </p:cNvPicPr>
                      <p:nvPr/>
                    </p:nvPicPr>
                    <p:blipFill>
                      <a:blip r:embed="rId4"/>
                      <a:srcRect/>
                      <a:stretch>
                        <a:fillRect/>
                      </a:stretch>
                    </p:blipFill>
                    <p:spPr bwMode="auto">
                      <a:xfrm>
                        <a:off x="1097280" y="2468880"/>
                        <a:ext cx="5308373" cy="1463040"/>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- 22</a:t>
            </a:r>
          </a:p>
        </p:txBody>
      </p:sp>
      <p:graphicFrame>
        <p:nvGraphicFramePr>
          <p:cNvPr id="9" name="Object 4"/>
          <p:cNvGraphicFramePr>
            <a:graphicFrameLocks noChangeAspect="1"/>
          </p:cNvGraphicFramePr>
          <p:nvPr>
            <p:extLst>
              <p:ext uri="{D42A27DB-BD31-4B8C-83A1-F6EECF244321}">
                <p14:modId xmlns:p14="http://schemas.microsoft.com/office/powerpoint/2010/main" val="3649849565"/>
              </p:ext>
            </p:extLst>
          </p:nvPr>
        </p:nvGraphicFramePr>
        <p:xfrm>
          <a:off x="6492240" y="6035041"/>
          <a:ext cx="611506" cy="613410"/>
        </p:xfrm>
        <a:graphic>
          <a:graphicData uri="http://schemas.openxmlformats.org/presentationml/2006/ole">
            <mc:AlternateContent xmlns:mc="http://schemas.openxmlformats.org/markup-compatibility/2006">
              <mc:Choice xmlns:v="urn:schemas-microsoft-com:vml" Requires="v">
                <p:oleObj spid="_x0000_s415906" name="Equation" r:id="rId5" imgW="203200" imgH="203200" progId="Equation.DSMT4">
                  <p:embed/>
                </p:oleObj>
              </mc:Choice>
              <mc:Fallback>
                <p:oleObj name="Equation" r:id="rId5" imgW="203200" imgH="203200" progId="Equation.DSMT4">
                  <p:embed/>
                  <p:pic>
                    <p:nvPicPr>
                      <p:cNvPr id="0" name=""/>
                      <p:cNvPicPr>
                        <a:picLocks noChangeAspect="1" noChangeArrowheads="1"/>
                      </p:cNvPicPr>
                      <p:nvPr/>
                    </p:nvPicPr>
                    <p:blipFill>
                      <a:blip r:embed="rId6"/>
                      <a:srcRect/>
                      <a:stretch>
                        <a:fillRect/>
                      </a:stretch>
                    </p:blipFill>
                    <p:spPr bwMode="auto">
                      <a:xfrm>
                        <a:off x="6492240" y="6035041"/>
                        <a:ext cx="611506" cy="613410"/>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B97672B-260F-4826-8272-3511771C1D8C}" type="slidenum">
              <a:rPr lang="en-US" altLang="en-US"/>
              <a:pPr>
                <a:defRPr/>
              </a:pPr>
              <a:t>363</a:t>
            </a:fld>
            <a:endParaRPr lang="en-US" altLang="en-US" dirty="0"/>
          </a:p>
        </p:txBody>
      </p:sp>
      <p:sp>
        <p:nvSpPr>
          <p:cNvPr id="45060" name="Rectangle 3"/>
          <p:cNvSpPr>
            <a:spLocks noGrp="1" noChangeArrowheads="1"/>
          </p:cNvSpPr>
          <p:nvPr>
            <p:ph type="body" idx="1"/>
          </p:nvPr>
        </p:nvSpPr>
        <p:spPr>
          <a:xfrm>
            <a:off x="548640" y="1512571"/>
            <a:ext cx="9875520" cy="5436870"/>
          </a:xfrm>
        </p:spPr>
        <p:txBody>
          <a:bodyPr/>
          <a:lstStyle/>
          <a:p>
            <a:pPr eaLnBrk="1" hangingPunct="1">
              <a:lnSpc>
                <a:spcPct val="90000"/>
              </a:lnSpc>
            </a:pPr>
            <a:r>
              <a:rPr lang="en-US" dirty="0" smtClean="0"/>
              <a:t>McCarthy reduced the sample of replicates needed</a:t>
            </a:r>
          </a:p>
          <a:p>
            <a:pPr eaLnBrk="1" hangingPunct="1">
              <a:lnSpc>
                <a:spcPct val="90000"/>
              </a:lnSpc>
            </a:pPr>
            <a:r>
              <a:rPr lang="en-US" dirty="0" smtClean="0"/>
              <a:t>McCarthy’s scheme found a subsample of all possible replicates that “cancels” the covariances across replicates, without needing all possible replicates</a:t>
            </a:r>
          </a:p>
          <a:p>
            <a:pPr eaLnBrk="1" hangingPunct="1">
              <a:lnSpc>
                <a:spcPct val="90000"/>
              </a:lnSpc>
            </a:pPr>
            <a:r>
              <a:rPr lang="en-US" dirty="0" smtClean="0"/>
              <a:t>It is a ‘balanced’ half-sample scheme</a:t>
            </a:r>
          </a:p>
          <a:p>
            <a:pPr eaLnBrk="1" hangingPunct="1">
              <a:lnSpc>
                <a:spcPct val="90000"/>
              </a:lnSpc>
            </a:pPr>
            <a:r>
              <a:rPr lang="en-US" dirty="0" smtClean="0"/>
              <a:t>It is more often called Balanced Repeated Replication (BRR) </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A4D3FEBE-844D-4FE0-82D3-5A23535B3931}" type="slidenum">
              <a:rPr lang="en-US" altLang="en-US"/>
              <a:pPr>
                <a:defRPr/>
              </a:pPr>
              <a:t>364</a:t>
            </a:fld>
            <a:endParaRPr lang="en-US" altLang="en-US" dirty="0"/>
          </a:p>
        </p:txBody>
      </p:sp>
      <p:sp>
        <p:nvSpPr>
          <p:cNvPr id="50180" name="Rectangle 3"/>
          <p:cNvSpPr>
            <a:spLocks noGrp="1" noChangeArrowheads="1"/>
          </p:cNvSpPr>
          <p:nvPr>
            <p:ph type="body" idx="1"/>
          </p:nvPr>
        </p:nvSpPr>
        <p:spPr>
          <a:xfrm>
            <a:off x="548640" y="1512571"/>
            <a:ext cx="9875520" cy="5436870"/>
          </a:xfrm>
        </p:spPr>
        <p:txBody>
          <a:bodyPr/>
          <a:lstStyle/>
          <a:p>
            <a:pPr eaLnBrk="1" hangingPunct="1">
              <a:lnSpc>
                <a:spcPct val="90000"/>
              </a:lnSpc>
            </a:pPr>
            <a:r>
              <a:rPr lang="en-US" dirty="0" smtClean="0"/>
              <a:t>Balancing for H = 4 follows a matrix pattern first observed by Plackett and Burman for orthogonal replicates (so called Hadamard matrices)</a:t>
            </a:r>
          </a:p>
          <a:p>
            <a:pPr eaLnBrk="1" hangingPunct="1">
              <a:lnSpc>
                <a:spcPct val="90000"/>
              </a:lnSpc>
            </a:pPr>
            <a:r>
              <a:rPr lang="en-US" dirty="0" smtClean="0"/>
              <a:t>Plackett and Burman generated these matrices for </a:t>
            </a:r>
            <a:r>
              <a:rPr lang="en-US" i="1" dirty="0" smtClean="0"/>
              <a:t>H</a:t>
            </a:r>
            <a:r>
              <a:rPr lang="en-US" dirty="0" smtClean="0"/>
              <a:t> = 4, 8, 12, 16, 20, 24, etc.</a:t>
            </a:r>
          </a:p>
          <a:p>
            <a:pPr eaLnBrk="1" hangingPunct="1">
              <a:lnSpc>
                <a:spcPct val="90000"/>
              </a:lnSpc>
            </a:pPr>
            <a:r>
              <a:rPr lang="en-US" dirty="0" smtClean="0"/>
              <a:t>This works for cases where there are two SECU’s per stratum</a:t>
            </a:r>
          </a:p>
          <a:p>
            <a:pPr eaLnBrk="1" hangingPunct="1">
              <a:lnSpc>
                <a:spcPct val="90000"/>
              </a:lnSpc>
            </a:pPr>
            <a:r>
              <a:rPr lang="en-US" dirty="0" smtClean="0"/>
              <a:t>Typical representation denotes </a:t>
            </a:r>
            <a:r>
              <a:rPr lang="en-US" dirty="0" smtClean="0">
                <a:cs typeface="Times New Roman" pitchFamily="18" charset="0"/>
              </a:rPr>
              <a:t>choice of the first or second</a:t>
            </a:r>
            <a:r>
              <a:rPr lang="en-US" i="1" dirty="0" smtClean="0">
                <a:cs typeface="Times New Roman" pitchFamily="18" charset="0"/>
              </a:rPr>
              <a:t> </a:t>
            </a:r>
            <a:r>
              <a:rPr lang="en-US" dirty="0" smtClean="0">
                <a:cs typeface="Times New Roman" pitchFamily="18" charset="0"/>
              </a:rPr>
              <a:t>SECU with a +1 for the first and a -1 for the second</a:t>
            </a:r>
          </a:p>
        </p:txBody>
      </p:sp>
      <p:sp>
        <p:nvSpPr>
          <p:cNvPr id="9"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5"/>
          <p:cNvSpPr>
            <a:spLocks noGrp="1"/>
          </p:cNvSpPr>
          <p:nvPr>
            <p:ph type="sldNum" sz="quarter" idx="12"/>
          </p:nvPr>
        </p:nvSpPr>
        <p:spPr/>
        <p:txBody>
          <a:bodyPr/>
          <a:lstStyle/>
          <a:p>
            <a:pPr>
              <a:defRPr/>
            </a:pPr>
            <a:fld id="{0D81A4D3-107E-4854-B80A-40D16E90A449}" type="slidenum">
              <a:rPr lang="en-US" altLang="en-US"/>
              <a:pPr>
                <a:defRPr/>
              </a:pPr>
              <a:t>365</a:t>
            </a:fld>
            <a:endParaRPr lang="en-US" altLang="en-US" dirty="0"/>
          </a:p>
        </p:txBody>
      </p:sp>
      <p:graphicFrame>
        <p:nvGraphicFramePr>
          <p:cNvPr id="172035" name="Group 3"/>
          <p:cNvGraphicFramePr>
            <a:graphicFrameLocks noGrp="1"/>
          </p:cNvGraphicFramePr>
          <p:nvPr>
            <p:ph type="tbl" idx="1"/>
            <p:extLst>
              <p:ext uri="{D42A27DB-BD31-4B8C-83A1-F6EECF244321}">
                <p14:modId xmlns:p14="http://schemas.microsoft.com/office/powerpoint/2010/main" val="1813698810"/>
              </p:ext>
            </p:extLst>
          </p:nvPr>
        </p:nvGraphicFramePr>
        <p:xfrm>
          <a:off x="548640" y="1604009"/>
          <a:ext cx="9875520" cy="6212968"/>
        </p:xfrm>
        <a:graphic>
          <a:graphicData uri="http://schemas.openxmlformats.org/drawingml/2006/table">
            <a:tbl>
              <a:tblPr/>
              <a:tblGrid>
                <a:gridCol w="1975486"/>
                <a:gridCol w="1973580"/>
                <a:gridCol w="1977390"/>
                <a:gridCol w="1973580"/>
                <a:gridCol w="1975484"/>
              </a:tblGrid>
              <a:tr h="906780">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1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1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r</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h</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904876">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4</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3</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4</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C0F7289-54D1-44B1-9FDB-139F92579FBD}" type="slidenum">
              <a:rPr lang="en-US" altLang="en-US"/>
              <a:pPr>
                <a:defRPr/>
              </a:pPr>
              <a:t>366</a:t>
            </a:fld>
            <a:endParaRPr lang="en-US" altLang="en-US" dirty="0"/>
          </a:p>
        </p:txBody>
      </p:sp>
      <p:sp>
        <p:nvSpPr>
          <p:cNvPr id="57348" name="Rectangle 3"/>
          <p:cNvSpPr>
            <a:spLocks noGrp="1" noChangeArrowheads="1"/>
          </p:cNvSpPr>
          <p:nvPr>
            <p:ph type="body" idx="1"/>
          </p:nvPr>
        </p:nvSpPr>
        <p:spPr>
          <a:xfrm>
            <a:off x="548640" y="1421131"/>
            <a:ext cx="9875520" cy="5436870"/>
          </a:xfrm>
        </p:spPr>
        <p:txBody>
          <a:bodyPr/>
          <a:lstStyle/>
          <a:p>
            <a:pPr eaLnBrk="1" hangingPunct="1">
              <a:lnSpc>
                <a:spcPct val="90000"/>
              </a:lnSpc>
            </a:pPr>
            <a:r>
              <a:rPr lang="en-US" dirty="0" smtClean="0"/>
              <a:t>McCarthy showed that, at least for the linear case, the degrees of freedom of the BRR variance estimate is equal to the number of strata</a:t>
            </a:r>
          </a:p>
          <a:p>
            <a:pPr eaLnBrk="1" hangingPunct="1">
              <a:lnSpc>
                <a:spcPct val="90000"/>
              </a:lnSpc>
            </a:pPr>
            <a:r>
              <a:rPr lang="en-US" dirty="0" smtClean="0"/>
              <a:t>Hence, </a:t>
            </a:r>
            <a:r>
              <a:rPr lang="en-US" dirty="0" smtClean="0">
                <a:solidFill>
                  <a:srgbClr val="FFFF00"/>
                </a:solidFill>
              </a:rPr>
              <a:t>d.f. = </a:t>
            </a:r>
            <a:r>
              <a:rPr lang="en-US" i="1" dirty="0" smtClean="0">
                <a:solidFill>
                  <a:srgbClr val="FFFF00"/>
                </a:solidFill>
              </a:rPr>
              <a:t>a – H = a/</a:t>
            </a:r>
            <a:r>
              <a:rPr lang="en-US" dirty="0" smtClean="0">
                <a:solidFill>
                  <a:srgbClr val="FFFF00"/>
                </a:solidFill>
              </a:rPr>
              <a:t>2 = </a:t>
            </a:r>
            <a:r>
              <a:rPr lang="en-US" i="1" dirty="0" smtClean="0">
                <a:solidFill>
                  <a:srgbClr val="FFFF00"/>
                </a:solidFill>
              </a:rPr>
              <a:t>H</a:t>
            </a:r>
            <a:endParaRPr lang="en-US" dirty="0" smtClean="0">
              <a:solidFill>
                <a:srgbClr val="FFFF00"/>
              </a:solidFill>
            </a:endParaRPr>
          </a:p>
          <a:p>
            <a:pPr eaLnBrk="1" hangingPunct="1">
              <a:lnSpc>
                <a:spcPct val="90000"/>
              </a:lnSpc>
            </a:pPr>
            <a:r>
              <a:rPr lang="en-US" dirty="0" smtClean="0"/>
              <a:t>Use the </a:t>
            </a:r>
            <a:r>
              <a:rPr lang="en-US" i="1" dirty="0" smtClean="0"/>
              <a:t>t</a:t>
            </a:r>
            <a:r>
              <a:rPr lang="en-US" dirty="0" smtClean="0"/>
              <a:t> distribution with </a:t>
            </a:r>
            <a:r>
              <a:rPr lang="en-US" i="1" dirty="0" smtClean="0"/>
              <a:t>H</a:t>
            </a:r>
            <a:r>
              <a:rPr lang="en-US" dirty="0" smtClean="0"/>
              <a:t> d.f. for confidence intervals</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827AB17-D322-4D58-854E-D32C24CCB250}" type="slidenum">
              <a:rPr lang="en-US" altLang="en-US"/>
              <a:pPr>
                <a:defRPr/>
              </a:pPr>
              <a:t>367</a:t>
            </a:fld>
            <a:endParaRPr lang="en-US" altLang="en-US" dirty="0"/>
          </a:p>
        </p:txBody>
      </p:sp>
      <p:sp>
        <p:nvSpPr>
          <p:cNvPr id="59396" name="Rectangle 3"/>
          <p:cNvSpPr>
            <a:spLocks noGrp="1" noChangeArrowheads="1"/>
          </p:cNvSpPr>
          <p:nvPr>
            <p:ph type="body" idx="1"/>
          </p:nvPr>
        </p:nvSpPr>
        <p:spPr>
          <a:xfrm>
            <a:off x="457200" y="1604011"/>
            <a:ext cx="9875520" cy="5436870"/>
          </a:xfrm>
        </p:spPr>
        <p:txBody>
          <a:bodyPr/>
          <a:lstStyle/>
          <a:p>
            <a:pPr eaLnBrk="1" hangingPunct="1"/>
            <a:r>
              <a:rPr lang="en-US" dirty="0" smtClean="0"/>
              <a:t>There is another more flexible way to form replicates</a:t>
            </a:r>
          </a:p>
          <a:p>
            <a:pPr eaLnBrk="1" hangingPunct="1"/>
            <a:r>
              <a:rPr lang="en-US" dirty="0" smtClean="0"/>
              <a:t>Can be applied when </a:t>
            </a:r>
            <a:r>
              <a:rPr lang="en-US" i="1" dirty="0" smtClean="0"/>
              <a:t>a</a:t>
            </a:r>
            <a:r>
              <a:rPr lang="en-US" i="1" baseline="-25000" dirty="0" smtClean="0"/>
              <a:t>h</a:t>
            </a:r>
            <a:r>
              <a:rPr lang="en-US" dirty="0" smtClean="0"/>
              <a:t> &gt; 2</a:t>
            </a:r>
          </a:p>
          <a:p>
            <a:pPr eaLnBrk="1" hangingPunct="1"/>
            <a:r>
              <a:rPr lang="en-US" dirty="0" smtClean="0"/>
              <a:t>Consider a sample of </a:t>
            </a:r>
            <a:r>
              <a:rPr lang="en-US" i="1" dirty="0" smtClean="0"/>
              <a:t>n</a:t>
            </a:r>
            <a:r>
              <a:rPr lang="en-US" dirty="0" smtClean="0"/>
              <a:t> elements</a:t>
            </a:r>
          </a:p>
          <a:p>
            <a:pPr eaLnBrk="1" hangingPunct="1"/>
            <a:endParaRPr lang="en-US" dirty="0"/>
          </a:p>
          <a:p>
            <a:pPr eaLnBrk="1" hangingPunct="1"/>
            <a:r>
              <a:rPr lang="en-US" dirty="0" smtClean="0"/>
              <a:t>Divide into </a:t>
            </a:r>
            <a:r>
              <a:rPr lang="en-US" i="1" dirty="0" smtClean="0"/>
              <a:t>c</a:t>
            </a:r>
            <a:r>
              <a:rPr lang="en-US" dirty="0" smtClean="0"/>
              <a:t> groups of size </a:t>
            </a:r>
          </a:p>
          <a:p>
            <a:pPr eaLnBrk="1" hangingPunct="1"/>
            <a:r>
              <a:rPr lang="en-US" dirty="0" smtClean="0"/>
              <a:t>For simplicity, assume </a:t>
            </a:r>
            <a:r>
              <a:rPr lang="en-US" i="1" dirty="0" smtClean="0">
                <a:solidFill>
                  <a:srgbClr val="FFFF00"/>
                </a:solidFill>
              </a:rPr>
              <a:t>c</a:t>
            </a:r>
            <a:r>
              <a:rPr lang="en-US" dirty="0" smtClean="0">
                <a:solidFill>
                  <a:srgbClr val="FFFF00"/>
                </a:solidFill>
              </a:rPr>
              <a:t> = 2</a:t>
            </a:r>
            <a:r>
              <a:rPr lang="en-US" dirty="0" smtClean="0"/>
              <a:t>:</a:t>
            </a:r>
          </a:p>
        </p:txBody>
      </p:sp>
      <p:graphicFrame>
        <p:nvGraphicFramePr>
          <p:cNvPr id="59397" name="Object 4"/>
          <p:cNvGraphicFramePr>
            <a:graphicFrameLocks noChangeAspect="1"/>
          </p:cNvGraphicFramePr>
          <p:nvPr>
            <p:extLst>
              <p:ext uri="{D42A27DB-BD31-4B8C-83A1-F6EECF244321}">
                <p14:modId xmlns:p14="http://schemas.microsoft.com/office/powerpoint/2010/main" val="206215177"/>
              </p:ext>
            </p:extLst>
          </p:nvPr>
        </p:nvGraphicFramePr>
        <p:xfrm>
          <a:off x="6492240" y="5029200"/>
          <a:ext cx="2025016" cy="739140"/>
        </p:xfrm>
        <a:graphic>
          <a:graphicData uri="http://schemas.openxmlformats.org/presentationml/2006/ole">
            <mc:AlternateContent xmlns:mc="http://schemas.openxmlformats.org/markup-compatibility/2006">
              <mc:Choice xmlns:v="urn:schemas-microsoft-com:vml" Requires="v">
                <p:oleObj spid="_x0000_s428213" name="Equation" r:id="rId3" imgW="660400" imgH="241300" progId="Equation.DSMT4">
                  <p:embed/>
                </p:oleObj>
              </mc:Choice>
              <mc:Fallback>
                <p:oleObj name="Equation" r:id="rId3" imgW="660400" imgH="241300" progId="Equation.DSMT4">
                  <p:embed/>
                  <p:pic>
                    <p:nvPicPr>
                      <p:cNvPr id="0" name=""/>
                      <p:cNvPicPr>
                        <a:picLocks noChangeAspect="1" noChangeArrowheads="1"/>
                      </p:cNvPicPr>
                      <p:nvPr/>
                    </p:nvPicPr>
                    <p:blipFill>
                      <a:blip r:embed="rId4"/>
                      <a:srcRect/>
                      <a:stretch>
                        <a:fillRect/>
                      </a:stretch>
                    </p:blipFill>
                    <p:spPr bwMode="auto">
                      <a:xfrm>
                        <a:off x="6492240" y="5029200"/>
                        <a:ext cx="2025016" cy="739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8" name="Object 5"/>
          <p:cNvGraphicFramePr>
            <a:graphicFrameLocks noChangeAspect="1"/>
          </p:cNvGraphicFramePr>
          <p:nvPr>
            <p:extLst>
              <p:ext uri="{D42A27DB-BD31-4B8C-83A1-F6EECF244321}">
                <p14:modId xmlns:p14="http://schemas.microsoft.com/office/powerpoint/2010/main" val="2172301261"/>
              </p:ext>
            </p:extLst>
          </p:nvPr>
        </p:nvGraphicFramePr>
        <p:xfrm>
          <a:off x="1045846" y="4126231"/>
          <a:ext cx="3850004" cy="902970"/>
        </p:xfrm>
        <a:graphic>
          <a:graphicData uri="http://schemas.openxmlformats.org/presentationml/2006/ole">
            <mc:AlternateContent xmlns:mc="http://schemas.openxmlformats.org/markup-compatibility/2006">
              <mc:Choice xmlns:v="urn:schemas-microsoft-com:vml" Requires="v">
                <p:oleObj spid="_x0000_s428214" name="Equation" r:id="rId5" imgW="1193800" imgH="279400" progId="Equation.DSMT4">
                  <p:embed/>
                </p:oleObj>
              </mc:Choice>
              <mc:Fallback>
                <p:oleObj name="Equation" r:id="rId5" imgW="1193800" imgH="279400" progId="Equation.DSMT4">
                  <p:embed/>
                  <p:pic>
                    <p:nvPicPr>
                      <p:cNvPr id="0" name=""/>
                      <p:cNvPicPr>
                        <a:picLocks noChangeAspect="1" noChangeArrowheads="1"/>
                      </p:cNvPicPr>
                      <p:nvPr/>
                    </p:nvPicPr>
                    <p:blipFill>
                      <a:blip r:embed="rId6"/>
                      <a:srcRect/>
                      <a:stretch>
                        <a:fillRect/>
                      </a:stretch>
                    </p:blipFill>
                    <p:spPr bwMode="auto">
                      <a:xfrm>
                        <a:off x="1045846" y="4126231"/>
                        <a:ext cx="3850004" cy="902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txBox="1">
            <a:spLocks noChangeArrowheads="1"/>
          </p:cNvSpPr>
          <p:nvPr/>
        </p:nvSpPr>
        <p:spPr bwMode="auto">
          <a:xfrm>
            <a:off x="36576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143EC084-D59D-4017-8F5B-A1253DDBDDA8}" type="slidenum">
              <a:rPr lang="en-US" altLang="en-US"/>
              <a:pPr>
                <a:defRPr/>
              </a:pPr>
              <a:t>368</a:t>
            </a:fld>
            <a:endParaRPr lang="en-US" altLang="en-US" dirty="0"/>
          </a:p>
        </p:txBody>
      </p:sp>
      <p:sp>
        <p:nvSpPr>
          <p:cNvPr id="60420" name="Rectangle 3"/>
          <p:cNvSpPr>
            <a:spLocks noGrp="1" noChangeArrowheads="1"/>
          </p:cNvSpPr>
          <p:nvPr>
            <p:ph type="body" idx="1"/>
          </p:nvPr>
        </p:nvSpPr>
        <p:spPr>
          <a:xfrm>
            <a:off x="548640" y="1512571"/>
            <a:ext cx="9875520" cy="5436870"/>
          </a:xfrm>
        </p:spPr>
        <p:txBody>
          <a:bodyPr/>
          <a:lstStyle/>
          <a:p>
            <a:pPr eaLnBrk="1" hangingPunct="1"/>
            <a:r>
              <a:rPr lang="en-US" dirty="0" smtClean="0"/>
              <a:t>Drop one group and compute an estimate using the elements in the remaining groups:</a:t>
            </a:r>
          </a:p>
          <a:p>
            <a:pPr eaLnBrk="1" hangingPunct="1">
              <a:buFont typeface="Wingdings" pitchFamily="2" charset="2"/>
              <a:buNone/>
            </a:pPr>
            <a:endParaRPr lang="en-US" dirty="0" smtClean="0"/>
          </a:p>
          <a:p>
            <a:pPr eaLnBrk="1" hangingPunct="1"/>
            <a:r>
              <a:rPr lang="en-US" dirty="0" smtClean="0">
                <a:solidFill>
                  <a:srgbClr val="FFFF00"/>
                </a:solidFill>
              </a:rPr>
              <a:t>Inflate the estimate from the remainder to account for sampling by the factor n / ( </a:t>
            </a:r>
            <a:r>
              <a:rPr lang="en-US" i="1" dirty="0" smtClean="0">
                <a:solidFill>
                  <a:srgbClr val="FFFF00"/>
                </a:solidFill>
              </a:rPr>
              <a:t>n</a:t>
            </a:r>
            <a:r>
              <a:rPr lang="en-US" dirty="0" smtClean="0">
                <a:solidFill>
                  <a:srgbClr val="FFFF00"/>
                </a:solidFill>
              </a:rPr>
              <a:t> – </a:t>
            </a:r>
            <a:r>
              <a:rPr lang="en-US" i="1" dirty="0" smtClean="0">
                <a:solidFill>
                  <a:srgbClr val="FFFF00"/>
                </a:solidFill>
              </a:rPr>
              <a:t>k</a:t>
            </a:r>
            <a:r>
              <a:rPr lang="en-US" i="1" baseline="-25000" dirty="0" smtClean="0">
                <a:solidFill>
                  <a:srgbClr val="FFFF00"/>
                </a:solidFill>
              </a:rPr>
              <a:t>1</a:t>
            </a:r>
            <a:r>
              <a:rPr lang="en-US" dirty="0" smtClean="0">
                <a:solidFill>
                  <a:srgbClr val="FFFF00"/>
                </a:solidFill>
              </a:rPr>
              <a:t>)</a:t>
            </a:r>
          </a:p>
          <a:p>
            <a:pPr eaLnBrk="1" hangingPunct="1"/>
            <a:r>
              <a:rPr lang="en-US" dirty="0" smtClean="0"/>
              <a:t>Repeat the process </a:t>
            </a:r>
            <a:r>
              <a:rPr lang="en-US" i="1" dirty="0" smtClean="0"/>
              <a:t>c</a:t>
            </a:r>
            <a:r>
              <a:rPr lang="en-US" dirty="0" smtClean="0"/>
              <a:t> – 1 more times obtaining </a:t>
            </a:r>
            <a:r>
              <a:rPr lang="en-US" dirty="0" smtClean="0">
                <a:solidFill>
                  <a:srgbClr val="FFFF00"/>
                </a:solidFill>
              </a:rPr>
              <a:t>jackknife</a:t>
            </a:r>
            <a:r>
              <a:rPr lang="en-US" dirty="0" smtClean="0"/>
              <a:t> estimates – </a:t>
            </a:r>
            <a:r>
              <a:rPr lang="en-US" dirty="0" smtClean="0">
                <a:solidFill>
                  <a:srgbClr val="FFFF00"/>
                </a:solidFill>
              </a:rPr>
              <a:t>Jackknife Repeated Replication, or JRR</a:t>
            </a:r>
          </a:p>
          <a:p>
            <a:pPr eaLnBrk="1" hangingPunct="1"/>
            <a:r>
              <a:rPr lang="en-US" dirty="0" smtClean="0"/>
              <a:t>Compute </a:t>
            </a:r>
          </a:p>
        </p:txBody>
      </p:sp>
      <p:graphicFrame>
        <p:nvGraphicFramePr>
          <p:cNvPr id="60421" name="Object 4"/>
          <p:cNvGraphicFramePr>
            <a:graphicFrameLocks noChangeAspect="1"/>
          </p:cNvGraphicFramePr>
          <p:nvPr>
            <p:extLst>
              <p:ext uri="{D42A27DB-BD31-4B8C-83A1-F6EECF244321}">
                <p14:modId xmlns:p14="http://schemas.microsoft.com/office/powerpoint/2010/main" val="1881446583"/>
              </p:ext>
            </p:extLst>
          </p:nvPr>
        </p:nvGraphicFramePr>
        <p:xfrm>
          <a:off x="1045846" y="2682241"/>
          <a:ext cx="3072764" cy="902970"/>
        </p:xfrm>
        <a:graphic>
          <a:graphicData uri="http://schemas.openxmlformats.org/presentationml/2006/ole">
            <mc:AlternateContent xmlns:mc="http://schemas.openxmlformats.org/markup-compatibility/2006">
              <mc:Choice xmlns:v="urn:schemas-microsoft-com:vml" Requires="v">
                <p:oleObj spid="_x0000_s429302" name="Equation" r:id="rId3" imgW="952500" imgH="279400" progId="Equation.DSMT4">
                  <p:embed/>
                </p:oleObj>
              </mc:Choice>
              <mc:Fallback>
                <p:oleObj name="Equation" r:id="rId3" imgW="952500" imgH="279400" progId="Equation.DSMT4">
                  <p:embed/>
                  <p:pic>
                    <p:nvPicPr>
                      <p:cNvPr id="0" name=""/>
                      <p:cNvPicPr>
                        <a:picLocks noChangeAspect="1" noChangeArrowheads="1"/>
                      </p:cNvPicPr>
                      <p:nvPr/>
                    </p:nvPicPr>
                    <p:blipFill>
                      <a:blip r:embed="rId4"/>
                      <a:srcRect/>
                      <a:stretch>
                        <a:fillRect/>
                      </a:stretch>
                    </p:blipFill>
                    <p:spPr bwMode="auto">
                      <a:xfrm>
                        <a:off x="1045846" y="2682241"/>
                        <a:ext cx="3072764" cy="902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5" name="Object 8"/>
          <p:cNvGraphicFramePr>
            <a:graphicFrameLocks noChangeAspect="1"/>
          </p:cNvGraphicFramePr>
          <p:nvPr>
            <p:extLst>
              <p:ext uri="{D42A27DB-BD31-4B8C-83A1-F6EECF244321}">
                <p14:modId xmlns:p14="http://schemas.microsoft.com/office/powerpoint/2010/main" val="3253873440"/>
              </p:ext>
            </p:extLst>
          </p:nvPr>
        </p:nvGraphicFramePr>
        <p:xfrm>
          <a:off x="3017520" y="6400800"/>
          <a:ext cx="3619500" cy="1272540"/>
        </p:xfrm>
        <a:graphic>
          <a:graphicData uri="http://schemas.openxmlformats.org/presentationml/2006/ole">
            <mc:AlternateContent xmlns:mc="http://schemas.openxmlformats.org/markup-compatibility/2006">
              <mc:Choice xmlns:v="urn:schemas-microsoft-com:vml" Requires="v">
                <p:oleObj spid="_x0000_s429303" name="Equation" r:id="rId5" imgW="1270000" imgH="444500" progId="Equation.DSMT4">
                  <p:embed/>
                </p:oleObj>
              </mc:Choice>
              <mc:Fallback>
                <p:oleObj name="Equation" r:id="rId5" imgW="1270000" imgH="444500" progId="Equation.DSMT4">
                  <p:embed/>
                  <p:pic>
                    <p:nvPicPr>
                      <p:cNvPr id="0" name=""/>
                      <p:cNvPicPr>
                        <a:picLocks noChangeAspect="1" noChangeArrowheads="1"/>
                      </p:cNvPicPr>
                      <p:nvPr/>
                    </p:nvPicPr>
                    <p:blipFill>
                      <a:blip r:embed="rId6"/>
                      <a:srcRect/>
                      <a:stretch>
                        <a:fillRect/>
                      </a:stretch>
                    </p:blipFill>
                    <p:spPr bwMode="auto">
                      <a:xfrm>
                        <a:off x="3017520" y="6400800"/>
                        <a:ext cx="3619500" cy="12725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- 28</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C9972AB-0C5B-4C89-8740-F3B4CB3EF1C3}" type="slidenum">
              <a:rPr lang="en-US" altLang="en-US"/>
              <a:pPr>
                <a:defRPr/>
              </a:pPr>
              <a:t>369</a:t>
            </a:fld>
            <a:endParaRPr lang="en-US" altLang="en-US" dirty="0"/>
          </a:p>
        </p:txBody>
      </p:sp>
      <p:sp>
        <p:nvSpPr>
          <p:cNvPr id="61444" name="Rectangle 3"/>
          <p:cNvSpPr>
            <a:spLocks noGrp="1" noChangeArrowheads="1"/>
          </p:cNvSpPr>
          <p:nvPr>
            <p:ph type="body" idx="1"/>
          </p:nvPr>
        </p:nvSpPr>
        <p:spPr>
          <a:xfrm>
            <a:off x="457200" y="1512571"/>
            <a:ext cx="9875520" cy="5436870"/>
          </a:xfrm>
        </p:spPr>
        <p:txBody>
          <a:bodyPr/>
          <a:lstStyle/>
          <a:p>
            <a:pPr eaLnBrk="1" hangingPunct="1">
              <a:lnSpc>
                <a:spcPct val="90000"/>
              </a:lnSpc>
            </a:pPr>
            <a:r>
              <a:rPr lang="en-US" dirty="0" smtClean="0"/>
              <a:t>For stratified multistage samples, say </a:t>
            </a:r>
            <a:r>
              <a:rPr lang="en-US" i="1" dirty="0" smtClean="0"/>
              <a:t>a</a:t>
            </a:r>
            <a:r>
              <a:rPr lang="en-US" i="1" baseline="-25000" dirty="0" smtClean="0"/>
              <a:t>h</a:t>
            </a:r>
            <a:r>
              <a:rPr lang="en-US" dirty="0" smtClean="0"/>
              <a:t> = 2</a:t>
            </a:r>
          </a:p>
          <a:p>
            <a:pPr lvl="1" eaLnBrk="1" hangingPunct="1">
              <a:lnSpc>
                <a:spcPct val="90000"/>
              </a:lnSpc>
            </a:pPr>
            <a:r>
              <a:rPr lang="en-US" dirty="0">
                <a:solidFill>
                  <a:srgbClr val="FFFF00"/>
                </a:solidFill>
              </a:rPr>
              <a:t>Drop 1 SECU from stratum 1 (at random)</a:t>
            </a:r>
          </a:p>
          <a:p>
            <a:pPr lvl="1" eaLnBrk="1" hangingPunct="1">
              <a:lnSpc>
                <a:spcPct val="90000"/>
              </a:lnSpc>
            </a:pPr>
            <a:r>
              <a:rPr lang="en-US" dirty="0" smtClean="0">
                <a:solidFill>
                  <a:srgbClr val="FFFF00"/>
                </a:solidFill>
              </a:rPr>
              <a:t>Inflate the value of cases from remaining SECU in stratum 1 by factor 2</a:t>
            </a:r>
          </a:p>
          <a:p>
            <a:pPr eaLnBrk="1" hangingPunct="1">
              <a:lnSpc>
                <a:spcPct val="90000"/>
              </a:lnSpc>
            </a:pPr>
            <a:r>
              <a:rPr lang="en-US" dirty="0" smtClean="0"/>
              <a:t>Compute replicate estimate for weighted values of remaining SECU in stratum 1 and values of all cases in remaining </a:t>
            </a:r>
            <a:r>
              <a:rPr lang="en-US" i="1" dirty="0" smtClean="0"/>
              <a:t>H</a:t>
            </a:r>
            <a:r>
              <a:rPr lang="en-US" dirty="0" smtClean="0"/>
              <a:t> – 1 strata</a:t>
            </a:r>
          </a:p>
          <a:p>
            <a:pPr eaLnBrk="1" hangingPunct="1">
              <a:lnSpc>
                <a:spcPct val="90000"/>
              </a:lnSpc>
            </a:pPr>
            <a:r>
              <a:rPr lang="en-US" dirty="0" smtClean="0"/>
              <a:t>Repeat the process for each stratum</a:t>
            </a:r>
          </a:p>
        </p:txBody>
      </p:sp>
      <p:sp>
        <p:nvSpPr>
          <p:cNvPr id="9" name="Rectangle 4"/>
          <p:cNvSpPr txBox="1">
            <a:spLocks noChangeArrowheads="1"/>
          </p:cNvSpPr>
          <p:nvPr/>
        </p:nvSpPr>
        <p:spPr bwMode="auto">
          <a:xfrm>
            <a:off x="457200" y="18669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pPr>
              <a:defRPr/>
            </a:pPr>
            <a:fld id="{FA1BFE99-E037-4BB2-A781-135016C88149}" type="slidenum">
              <a:rPr lang="en-US" altLang="en-US"/>
              <a:pPr>
                <a:defRPr/>
              </a:pPr>
              <a:t>370</a:t>
            </a:fld>
            <a:endParaRPr lang="en-US" altLang="en-US" dirty="0"/>
          </a:p>
        </p:txBody>
      </p:sp>
      <p:graphicFrame>
        <p:nvGraphicFramePr>
          <p:cNvPr id="183329" name="Group 33"/>
          <p:cNvGraphicFramePr>
            <a:graphicFrameLocks noGrp="1"/>
          </p:cNvGraphicFramePr>
          <p:nvPr>
            <p:ph type="tbl" idx="1"/>
            <p:extLst>
              <p:ext uri="{D42A27DB-BD31-4B8C-83A1-F6EECF244321}">
                <p14:modId xmlns:p14="http://schemas.microsoft.com/office/powerpoint/2010/main" val="2079707543"/>
              </p:ext>
            </p:extLst>
          </p:nvPr>
        </p:nvGraphicFramePr>
        <p:xfrm>
          <a:off x="1005840" y="2026918"/>
          <a:ext cx="8778240" cy="5919116"/>
        </p:xfrm>
        <a:graphic>
          <a:graphicData uri="http://schemas.openxmlformats.org/drawingml/2006/table">
            <a:tbl>
              <a:tblPr/>
              <a:tblGrid>
                <a:gridCol w="2194560"/>
                <a:gridCol w="2194560"/>
                <a:gridCol w="2194560"/>
                <a:gridCol w="2194560"/>
              </a:tblGrid>
              <a:tr h="106068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Stratum</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SECU totals</a:t>
                      </a: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Replicate totals</a:t>
                      </a: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Replicate estimate</a:t>
                      </a:r>
                    </a:p>
                  </a:txBody>
                  <a:tcPr marL="109728" marR="109728" marT="54854" marB="54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53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12</a:t>
                      </a:r>
                      <a:endParaRPr kumimoji="0" lang="en-US" sz="2900" b="0" i="1"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900" b="0" i="1" u="none" strike="noStrike" cap="none" normalizeH="0" baseline="-2500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rgbClr val="FFFF00"/>
                          </a:solidFill>
                          <a:effectLst/>
                          <a:latin typeface="Arial" charset="0"/>
                        </a:rPr>
                        <a:t>2y</a:t>
                      </a:r>
                      <a:r>
                        <a:rPr kumimoji="0" lang="en-US" sz="2900" b="0" i="1" u="none" strike="noStrike" cap="none" normalizeH="0" baseline="-25000" dirty="0" smtClean="0">
                          <a:ln>
                            <a:noFill/>
                          </a:ln>
                          <a:solidFill>
                            <a:srgbClr val="FFFF00"/>
                          </a:solidFill>
                          <a:effectLst/>
                          <a:latin typeface="Arial" charset="0"/>
                        </a:rPr>
                        <a:t>12</a:t>
                      </a:r>
                      <a:endParaRPr kumimoji="0" lang="en-US" sz="2900" b="0" i="0" u="none" strike="noStrike" cap="none" normalizeH="0" baseline="0" dirty="0" smtClean="0">
                        <a:ln>
                          <a:noFill/>
                        </a:ln>
                        <a:solidFill>
                          <a:srgbClr val="FFFF00"/>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1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753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2</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21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22</a:t>
                      </a:r>
                      <a:endParaRPr kumimoji="0" lang="en-US" sz="29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21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22</a:t>
                      </a:r>
                      <a:endParaRPr kumimoji="0" lang="en-US" sz="29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60201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0753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H</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H1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H2</a:t>
                      </a:r>
                      <a:endParaRPr kumimoji="0" lang="en-US" sz="29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H1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H2</a:t>
                      </a:r>
                      <a:endParaRPr kumimoji="0" lang="en-US" sz="29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graphicFrame>
        <p:nvGraphicFramePr>
          <p:cNvPr id="62497" name="Object 32"/>
          <p:cNvGraphicFramePr>
            <a:graphicFrameLocks noChangeAspect="1"/>
          </p:cNvGraphicFramePr>
          <p:nvPr>
            <p:extLst>
              <p:ext uri="{D42A27DB-BD31-4B8C-83A1-F6EECF244321}">
                <p14:modId xmlns:p14="http://schemas.microsoft.com/office/powerpoint/2010/main" val="1227956748"/>
              </p:ext>
            </p:extLst>
          </p:nvPr>
        </p:nvGraphicFramePr>
        <p:xfrm>
          <a:off x="8362951" y="4522471"/>
          <a:ext cx="909875" cy="1238250"/>
        </p:xfrm>
        <a:graphic>
          <a:graphicData uri="http://schemas.openxmlformats.org/presentationml/2006/ole">
            <mc:AlternateContent xmlns:mc="http://schemas.openxmlformats.org/markup-compatibility/2006">
              <mc:Choice xmlns:v="urn:schemas-microsoft-com:vml" Requires="v">
                <p:oleObj spid="_x0000_s431203" name="Equation" r:id="rId3" imgW="177800" imgH="241300" progId="Equation.DSMT4">
                  <p:embed/>
                </p:oleObj>
              </mc:Choice>
              <mc:Fallback>
                <p:oleObj name="Equation" r:id="rId3" imgW="177800" imgH="241300" progId="Equation.DSMT4">
                  <p:embed/>
                  <p:pic>
                    <p:nvPicPr>
                      <p:cNvPr id="0" name=""/>
                      <p:cNvPicPr>
                        <a:picLocks noChangeAspect="1" noChangeArrowheads="1"/>
                      </p:cNvPicPr>
                      <p:nvPr/>
                    </p:nvPicPr>
                    <p:blipFill>
                      <a:blip r:embed="rId4"/>
                      <a:srcRect/>
                      <a:stretch>
                        <a:fillRect/>
                      </a:stretch>
                    </p:blipFill>
                    <p:spPr bwMode="auto">
                      <a:xfrm>
                        <a:off x="8362951" y="4522471"/>
                        <a:ext cx="909875"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pPr>
              <a:defRPr/>
            </a:pPr>
            <a:fld id="{263A3ACA-2AAC-4535-82DC-FF966EEDCF0C}" type="slidenum">
              <a:rPr lang="en-US" altLang="en-US"/>
              <a:pPr>
                <a:defRPr/>
              </a:pPr>
              <a:t>335</a:t>
            </a:fld>
            <a:endParaRPr lang="en-US" altLang="en-US" dirty="0"/>
          </a:p>
        </p:txBody>
      </p:sp>
      <p:graphicFrame>
        <p:nvGraphicFramePr>
          <p:cNvPr id="139267" name="Group 3"/>
          <p:cNvGraphicFramePr>
            <a:graphicFrameLocks noGrp="1"/>
          </p:cNvGraphicFramePr>
          <p:nvPr>
            <p:ph type="tbl" idx="1"/>
            <p:extLst>
              <p:ext uri="{D42A27DB-BD31-4B8C-83A1-F6EECF244321}">
                <p14:modId xmlns:p14="http://schemas.microsoft.com/office/powerpoint/2010/main" val="2890860809"/>
              </p:ext>
            </p:extLst>
          </p:nvPr>
        </p:nvGraphicFramePr>
        <p:xfrm>
          <a:off x="548640" y="1638299"/>
          <a:ext cx="9875520" cy="5630420"/>
        </p:xfrm>
        <a:graphic>
          <a:graphicData uri="http://schemas.openxmlformats.org/drawingml/2006/table">
            <a:tbl>
              <a:tblPr/>
              <a:tblGrid>
                <a:gridCol w="2377440"/>
                <a:gridCol w="1737360"/>
                <a:gridCol w="5760720"/>
              </a:tblGrid>
              <a:tr h="142646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Self-representing PSU</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Selection</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900" b="0" i="0" u="none" strike="noStrike" cap="none" normalizeH="0" baseline="0" dirty="0" smtClean="0">
                          <a:ln>
                            <a:noFill/>
                          </a:ln>
                          <a:solidFill>
                            <a:schemeClr val="tx1"/>
                          </a:solidFill>
                          <a:effectLst/>
                          <a:latin typeface="Arial" charset="0"/>
                        </a:rPr>
                        <a:t>Combining implicit strata …Too many PSU’s for variance estimation</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315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FFFF00"/>
                          </a:solidFill>
                          <a:effectLst/>
                          <a:latin typeface="Arial" charset="0"/>
                        </a:rPr>
                        <a:t>169</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Form 2 SECU’s from 169, systematically from the ordered list of segments</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165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FFFF00"/>
                          </a:solidFill>
                          <a:effectLst/>
                          <a:latin typeface="Arial" charset="0"/>
                        </a:rPr>
                        <a:t>106</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Form 2 SECU’s from 106, systematically from the ordered list of segments</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4"/>
          <p:cNvSpPr txBox="1">
            <a:spLocks noChangeArrowheads="1"/>
          </p:cNvSpPr>
          <p:nvPr/>
        </p:nvSpPr>
        <p:spPr bwMode="auto">
          <a:xfrm>
            <a:off x="548640" y="18288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04B38CD-4B0B-4247-9295-475879CFD4B3}" type="slidenum">
              <a:rPr lang="en-US" altLang="en-US"/>
              <a:pPr>
                <a:defRPr/>
              </a:pPr>
              <a:t>371</a:t>
            </a:fld>
            <a:endParaRPr lang="en-US" altLang="en-US" dirty="0"/>
          </a:p>
        </p:txBody>
      </p:sp>
      <p:sp>
        <p:nvSpPr>
          <p:cNvPr id="64516" name="Rectangle 3"/>
          <p:cNvSpPr>
            <a:spLocks noGrp="1" noChangeArrowheads="1"/>
          </p:cNvSpPr>
          <p:nvPr>
            <p:ph type="body" idx="1"/>
          </p:nvPr>
        </p:nvSpPr>
        <p:spPr>
          <a:xfrm>
            <a:off x="548640" y="1371601"/>
            <a:ext cx="9875520" cy="5436870"/>
          </a:xfrm>
        </p:spPr>
        <p:txBody>
          <a:bodyPr/>
          <a:lstStyle/>
          <a:p>
            <a:pPr eaLnBrk="1" hangingPunct="1"/>
            <a:r>
              <a:rPr lang="en-US" dirty="0" smtClean="0"/>
              <a:t>When there are more than two SECU’s per stratum, form JRR replicates in the same way as before …</a:t>
            </a:r>
          </a:p>
          <a:p>
            <a:pPr eaLnBrk="1" hangingPunct="1"/>
            <a:r>
              <a:rPr lang="en-US" dirty="0" smtClean="0"/>
              <a:t>Drop one SECU at a time from each stratum</a:t>
            </a:r>
          </a:p>
          <a:p>
            <a:pPr eaLnBrk="1" hangingPunct="1"/>
            <a:r>
              <a:rPr lang="en-US" dirty="0" smtClean="0"/>
              <a:t>Weight to compensate for dropped SECU</a:t>
            </a:r>
          </a:p>
        </p:txBody>
      </p:sp>
      <p:graphicFrame>
        <p:nvGraphicFramePr>
          <p:cNvPr id="64517" name="Object 4"/>
          <p:cNvGraphicFramePr>
            <a:graphicFrameLocks noChangeAspect="1"/>
          </p:cNvGraphicFramePr>
          <p:nvPr>
            <p:extLst>
              <p:ext uri="{D42A27DB-BD31-4B8C-83A1-F6EECF244321}">
                <p14:modId xmlns:p14="http://schemas.microsoft.com/office/powerpoint/2010/main" val="2960304679"/>
              </p:ext>
            </p:extLst>
          </p:nvPr>
        </p:nvGraphicFramePr>
        <p:xfrm>
          <a:off x="975361" y="4652011"/>
          <a:ext cx="7631430" cy="2366010"/>
        </p:xfrm>
        <a:graphic>
          <a:graphicData uri="http://schemas.openxmlformats.org/presentationml/2006/ole">
            <mc:AlternateContent xmlns:mc="http://schemas.openxmlformats.org/markup-compatibility/2006">
              <mc:Choice xmlns:v="urn:schemas-microsoft-com:vml" Requires="v">
                <p:oleObj spid="_x0000_s433251" name="Equation" r:id="rId3" imgW="2743200" imgH="850900" progId="Equation.DSMT4">
                  <p:embed/>
                </p:oleObj>
              </mc:Choice>
              <mc:Fallback>
                <p:oleObj name="Equation" r:id="rId3" imgW="2743200" imgH="850900" progId="Equation.DSMT4">
                  <p:embed/>
                  <p:pic>
                    <p:nvPicPr>
                      <p:cNvPr id="0" name=""/>
                      <p:cNvPicPr>
                        <a:picLocks noChangeAspect="1" noChangeArrowheads="1"/>
                      </p:cNvPicPr>
                      <p:nvPr/>
                    </p:nvPicPr>
                    <p:blipFill>
                      <a:blip r:embed="rId4"/>
                      <a:srcRect/>
                      <a:stretch>
                        <a:fillRect/>
                      </a:stretch>
                    </p:blipFill>
                    <p:spPr bwMode="auto">
                      <a:xfrm>
                        <a:off x="975361" y="4652011"/>
                        <a:ext cx="7631430" cy="2366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D9A861D-7884-4FD8-B595-06ABC8B6B1C2}" type="slidenum">
              <a:rPr lang="en-US" altLang="en-US"/>
              <a:pPr>
                <a:defRPr/>
              </a:pPr>
              <a:t>372</a:t>
            </a:fld>
            <a:endParaRPr lang="en-US" altLang="en-US" dirty="0"/>
          </a:p>
        </p:txBody>
      </p:sp>
      <p:sp>
        <p:nvSpPr>
          <p:cNvPr id="65540" name="Rectangle 3"/>
          <p:cNvSpPr>
            <a:spLocks noGrp="1" noChangeArrowheads="1"/>
          </p:cNvSpPr>
          <p:nvPr>
            <p:ph type="body" idx="1"/>
          </p:nvPr>
        </p:nvSpPr>
        <p:spPr>
          <a:xfrm>
            <a:off x="640080" y="1828801"/>
            <a:ext cx="9875520" cy="5436870"/>
          </a:xfrm>
        </p:spPr>
        <p:txBody>
          <a:bodyPr/>
          <a:lstStyle/>
          <a:p>
            <a:pPr eaLnBrk="1" hangingPunct="1"/>
            <a:r>
              <a:rPr lang="en-US" dirty="0" smtClean="0"/>
              <a:t>In general, in a given stratum, form </a:t>
            </a:r>
            <a:r>
              <a:rPr lang="en-US" i="1" dirty="0" smtClean="0"/>
              <a:t>a</a:t>
            </a:r>
            <a:r>
              <a:rPr lang="en-US" i="1" baseline="-25000" dirty="0" smtClean="0"/>
              <a:t>h</a:t>
            </a:r>
            <a:r>
              <a:rPr lang="en-US" dirty="0" smtClean="0"/>
              <a:t> – 1 replicates</a:t>
            </a:r>
          </a:p>
          <a:p>
            <a:pPr eaLnBrk="1" hangingPunct="1"/>
            <a:r>
              <a:rPr lang="en-US" dirty="0" smtClean="0"/>
              <a:t>Weight cases in remaining SECU’s for a given replicate by </a:t>
            </a:r>
          </a:p>
        </p:txBody>
      </p:sp>
      <p:graphicFrame>
        <p:nvGraphicFramePr>
          <p:cNvPr id="65541" name="Object 4"/>
          <p:cNvGraphicFramePr>
            <a:graphicFrameLocks noChangeAspect="1"/>
          </p:cNvGraphicFramePr>
          <p:nvPr>
            <p:extLst>
              <p:ext uri="{D42A27DB-BD31-4B8C-83A1-F6EECF244321}">
                <p14:modId xmlns:p14="http://schemas.microsoft.com/office/powerpoint/2010/main" val="2696673960"/>
              </p:ext>
            </p:extLst>
          </p:nvPr>
        </p:nvGraphicFramePr>
        <p:xfrm>
          <a:off x="3657600" y="3729990"/>
          <a:ext cx="2011680" cy="769620"/>
        </p:xfrm>
        <a:graphic>
          <a:graphicData uri="http://schemas.openxmlformats.org/presentationml/2006/ole">
            <mc:AlternateContent xmlns:mc="http://schemas.openxmlformats.org/markup-compatibility/2006">
              <mc:Choice xmlns:v="urn:schemas-microsoft-com:vml" Requires="v">
                <p:oleObj spid="_x0000_s434275" name="Equation" r:id="rId3" imgW="698500" imgH="266700" progId="Equation.DSMT4">
                  <p:embed/>
                </p:oleObj>
              </mc:Choice>
              <mc:Fallback>
                <p:oleObj name="Equation" r:id="rId3" imgW="698500" imgH="266700" progId="Equation.DSMT4">
                  <p:embed/>
                  <p:pic>
                    <p:nvPicPr>
                      <p:cNvPr id="0" name=""/>
                      <p:cNvPicPr>
                        <a:picLocks noChangeAspect="1" noChangeArrowheads="1"/>
                      </p:cNvPicPr>
                      <p:nvPr/>
                    </p:nvPicPr>
                    <p:blipFill>
                      <a:blip r:embed="rId4"/>
                      <a:srcRect/>
                      <a:stretch>
                        <a:fillRect/>
                      </a:stretch>
                    </p:blipFill>
                    <p:spPr bwMode="auto">
                      <a:xfrm>
                        <a:off x="3657600" y="3729990"/>
                        <a:ext cx="2011680" cy="769620"/>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- 32</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C1856D-62CB-4C4F-B269-EB92D7748B40}" type="slidenum">
              <a:rPr lang="en-US" altLang="en-US"/>
              <a:pPr>
                <a:defRPr/>
              </a:pPr>
              <a:t>373</a:t>
            </a:fld>
            <a:endParaRPr lang="en-US" altLang="en-US" dirty="0"/>
          </a:p>
        </p:txBody>
      </p:sp>
      <p:sp>
        <p:nvSpPr>
          <p:cNvPr id="69636" name="Rectangle 3"/>
          <p:cNvSpPr>
            <a:spLocks noGrp="1" noChangeArrowheads="1"/>
          </p:cNvSpPr>
          <p:nvPr>
            <p:ph type="body" idx="1"/>
          </p:nvPr>
        </p:nvSpPr>
        <p:spPr>
          <a:xfrm>
            <a:off x="457200" y="1512571"/>
            <a:ext cx="9875520" cy="5436870"/>
          </a:xfrm>
        </p:spPr>
        <p:txBody>
          <a:bodyPr/>
          <a:lstStyle/>
          <a:p>
            <a:pPr eaLnBrk="1" hangingPunct="1"/>
            <a:r>
              <a:rPr lang="en-US" dirty="0" smtClean="0"/>
              <a:t>Three methods: </a:t>
            </a:r>
            <a:r>
              <a:rPr lang="en-US" dirty="0" smtClean="0">
                <a:solidFill>
                  <a:srgbClr val="FFFF00"/>
                </a:solidFill>
              </a:rPr>
              <a:t>Taylor series, BRR, JRR</a:t>
            </a:r>
          </a:p>
          <a:p>
            <a:pPr eaLnBrk="1" hangingPunct="1"/>
            <a:r>
              <a:rPr lang="en-US" dirty="0" smtClean="0"/>
              <a:t>Criteria for choice among them:</a:t>
            </a:r>
          </a:p>
          <a:p>
            <a:pPr lvl="1" eaLnBrk="1" hangingPunct="1"/>
            <a:r>
              <a:rPr lang="en-US" sz="3840" dirty="0"/>
              <a:t>Simplicity of implementation</a:t>
            </a:r>
          </a:p>
          <a:p>
            <a:pPr lvl="1" eaLnBrk="1" hangingPunct="1"/>
            <a:r>
              <a:rPr lang="en-US" sz="3840" dirty="0"/>
              <a:t>Precision (Var(var(r))</a:t>
            </a:r>
          </a:p>
          <a:p>
            <a:pPr lvl="1" eaLnBrk="1" hangingPunct="1"/>
            <a:r>
              <a:rPr lang="en-US" sz="3840" dirty="0"/>
              <a:t>Bias (Bias(var(r))</a:t>
            </a:r>
          </a:p>
          <a:p>
            <a:pPr lvl="1" eaLnBrk="1" hangingPunct="1"/>
            <a:r>
              <a:rPr lang="en-US" sz="3840" dirty="0"/>
              <a:t>Accuracy (MSE(var(r))</a:t>
            </a:r>
          </a:p>
          <a:p>
            <a:pPr lvl="1" eaLnBrk="1" hangingPunct="1"/>
            <a:r>
              <a:rPr lang="en-US" sz="3840" dirty="0"/>
              <a:t>Confidence interval coverage</a:t>
            </a:r>
          </a:p>
          <a:p>
            <a:pPr lvl="1" eaLnBrk="1" hangingPunct="1"/>
            <a:r>
              <a:rPr lang="en-US" sz="3840" dirty="0"/>
              <a:t>Computation cost</a:t>
            </a:r>
          </a:p>
        </p:txBody>
      </p:sp>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09D030C-759D-42CA-977F-D9019F0EC07F}" type="slidenum">
              <a:rPr lang="en-US" altLang="en-US"/>
              <a:pPr>
                <a:defRPr/>
              </a:pPr>
              <a:t>374</a:t>
            </a:fld>
            <a:endParaRPr lang="en-US" altLang="en-US" dirty="0"/>
          </a:p>
        </p:txBody>
      </p:sp>
      <p:sp>
        <p:nvSpPr>
          <p:cNvPr id="70660" name="Rectangle 3"/>
          <p:cNvSpPr>
            <a:spLocks noGrp="1" noChangeArrowheads="1"/>
          </p:cNvSpPr>
          <p:nvPr>
            <p:ph type="body" idx="1"/>
          </p:nvPr>
        </p:nvSpPr>
        <p:spPr>
          <a:xfrm>
            <a:off x="457200" y="1645921"/>
            <a:ext cx="9875520" cy="5436870"/>
          </a:xfrm>
        </p:spPr>
        <p:txBody>
          <a:bodyPr/>
          <a:lstStyle/>
          <a:p>
            <a:pPr eaLnBrk="1" hangingPunct="1">
              <a:lnSpc>
                <a:spcPct val="90000"/>
              </a:lnSpc>
            </a:pPr>
            <a:r>
              <a:rPr lang="en-US" dirty="0" smtClean="0"/>
              <a:t>Theory does not favor one over the other</a:t>
            </a:r>
          </a:p>
          <a:p>
            <a:pPr eaLnBrk="1" hangingPunct="1">
              <a:lnSpc>
                <a:spcPct val="90000"/>
              </a:lnSpc>
            </a:pPr>
            <a:r>
              <a:rPr lang="en-US" dirty="0" smtClean="0"/>
              <a:t>Empirical examinations by Frankel and Kish, Bean, and others …</a:t>
            </a:r>
          </a:p>
          <a:p>
            <a:pPr lvl="1" eaLnBrk="1" hangingPunct="1">
              <a:lnSpc>
                <a:spcPct val="90000"/>
              </a:lnSpc>
            </a:pPr>
            <a:r>
              <a:rPr lang="en-US" sz="3840" dirty="0"/>
              <a:t>BRR and JRR are conceptually the simplest</a:t>
            </a:r>
          </a:p>
          <a:p>
            <a:pPr lvl="1" eaLnBrk="1" hangingPunct="1">
              <a:lnSpc>
                <a:spcPct val="90000"/>
              </a:lnSpc>
            </a:pPr>
            <a:r>
              <a:rPr lang="en-US" sz="3840" dirty="0"/>
              <a:t>Taylor series has slight advantage for MSE</a:t>
            </a:r>
          </a:p>
        </p:txBody>
      </p:sp>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BFBFBF"/>
                </a:solidFill>
              </a:rPr>
              <a:t>Strata</a:t>
            </a:r>
          </a:p>
          <a:p>
            <a:pPr lvl="2" eaLnBrk="1" hangingPunct="1"/>
            <a:r>
              <a:rPr lang="en-US" sz="2720" u="sng" dirty="0" smtClean="0">
                <a:solidFill>
                  <a:schemeClr val="tx1">
                    <a:lumMod val="75000"/>
                  </a:schemeClr>
                </a:solidFill>
              </a:rPr>
              <a:t>Clusters</a:t>
            </a:r>
          </a:p>
          <a:p>
            <a:pPr lvl="2" eaLnBrk="1" hangingPunct="1"/>
            <a:r>
              <a:rPr lang="en-US" sz="2720" u="sng" dirty="0" smtClean="0">
                <a:solidFill>
                  <a:schemeClr val="tx1">
                    <a:lumMod val="75000"/>
                  </a:schemeClr>
                </a:solidFill>
              </a:rPr>
              <a:t>Nonlinear statistics</a:t>
            </a:r>
          </a:p>
          <a:p>
            <a:pPr lvl="2" eaLnBrk="1" hangingPunct="1"/>
            <a:r>
              <a:rPr lang="en-US" sz="2720" u="sng" dirty="0" smtClean="0">
                <a:solidFill>
                  <a:schemeClr val="tx1">
                    <a:lumMod val="75000"/>
                  </a:schemeClr>
                </a:solidFill>
              </a:rPr>
              <a:t>Variance estimation</a:t>
            </a:r>
          </a:p>
          <a:p>
            <a:pPr lvl="2" eaLnBrk="1" hangingPunct="1"/>
            <a:r>
              <a:rPr lang="en-US" sz="2720" u="sng" dirty="0" smtClean="0">
                <a:solidFill>
                  <a:srgbClr val="FFFF00"/>
                </a:solidFill>
              </a:rPr>
              <a:t>Design effects</a:t>
            </a:r>
          </a:p>
          <a:p>
            <a:pPr lvl="2" eaLnBrk="1" hangingPunct="1"/>
            <a:r>
              <a:rPr lang="en-US" sz="2720" u="sng" dirty="0" smtClean="0">
                <a:solidFill>
                  <a:srgbClr val="BFBFBF"/>
                </a:solidFill>
              </a:rPr>
              <a:t>Multiple imputation</a:t>
            </a:r>
            <a:endParaRPr lang="en-US" sz="272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375</a:t>
            </a:fld>
            <a:endParaRPr lang="en-US" sz="1680" dirty="0"/>
          </a:p>
        </p:txBody>
      </p:sp>
      <p:pic>
        <p:nvPicPr>
          <p:cNvPr id="11" name="Picture 10" descr="pic68.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403451"/>
            <a:ext cx="5872091" cy="2235350"/>
          </a:xfrm>
          <a:prstGeom prst="rect">
            <a:avLst/>
          </a:prstGeom>
        </p:spPr>
      </p:pic>
    </p:spTree>
    <p:extLst>
      <p:ext uri="{BB962C8B-B14F-4D97-AF65-F5344CB8AC3E}">
        <p14:creationId xmlns:p14="http://schemas.microsoft.com/office/powerpoint/2010/main" val="324528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376</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a:t>
            </a:r>
          </a:p>
        </p:txBody>
      </p:sp>
      <p:graphicFrame>
        <p:nvGraphicFramePr>
          <p:cNvPr id="14" name="Object 4"/>
          <p:cNvGraphicFramePr>
            <a:graphicFrameLocks noChangeAspect="1"/>
          </p:cNvGraphicFramePr>
          <p:nvPr>
            <p:extLst>
              <p:ext uri="{D42A27DB-BD31-4B8C-83A1-F6EECF244321}">
                <p14:modId xmlns:p14="http://schemas.microsoft.com/office/powerpoint/2010/main" val="3617834930"/>
              </p:ext>
            </p:extLst>
          </p:nvPr>
        </p:nvGraphicFramePr>
        <p:xfrm>
          <a:off x="1847850" y="3756660"/>
          <a:ext cx="1030606" cy="1097280"/>
        </p:xfrm>
        <a:graphic>
          <a:graphicData uri="http://schemas.openxmlformats.org/presentationml/2006/ole">
            <mc:AlternateContent xmlns:mc="http://schemas.openxmlformats.org/markup-compatibility/2006">
              <mc:Choice xmlns:v="urn:schemas-microsoft-com:vml" Requires="v">
                <p:oleObj spid="_x0000_s438573" name="Equation" r:id="rId3" imgW="393700" imgH="419100" progId="Equation.DSMT4">
                  <p:embed/>
                </p:oleObj>
              </mc:Choice>
              <mc:Fallback>
                <p:oleObj name="Equation" r:id="rId3" imgW="393700" imgH="419100" progId="Equation.DSMT4">
                  <p:embed/>
                  <p:pic>
                    <p:nvPicPr>
                      <p:cNvPr id="0" name=""/>
                      <p:cNvPicPr>
                        <a:picLocks noChangeAspect="1" noChangeArrowheads="1"/>
                      </p:cNvPicPr>
                      <p:nvPr/>
                    </p:nvPicPr>
                    <p:blipFill>
                      <a:blip r:embed="rId4"/>
                      <a:srcRect/>
                      <a:stretch>
                        <a:fillRect/>
                      </a:stretch>
                    </p:blipFill>
                    <p:spPr bwMode="auto">
                      <a:xfrm>
                        <a:off x="1847850" y="3756660"/>
                        <a:ext cx="1030606" cy="1097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3"/>
          <p:cNvSpPr txBox="1">
            <a:spLocks noChangeArrowheads="1"/>
          </p:cNvSpPr>
          <p:nvPr/>
        </p:nvSpPr>
        <p:spPr bwMode="auto">
          <a:xfrm>
            <a:off x="548640" y="1381768"/>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design effect for a mean           (or proportion) from a cluster sample selection is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where             is the average cluster size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and </a:t>
            </a:r>
            <a:r>
              <a:rPr lang="en-US" sz="3360" i="1" dirty="0"/>
              <a:t>roh</a:t>
            </a:r>
            <a:r>
              <a:rPr lang="en-US" sz="3360" dirty="0"/>
              <a:t> the within cluster homogeneity among elements</a:t>
            </a:r>
          </a:p>
        </p:txBody>
      </p:sp>
      <p:graphicFrame>
        <p:nvGraphicFramePr>
          <p:cNvPr id="17" name="Object 4"/>
          <p:cNvGraphicFramePr>
            <a:graphicFrameLocks noChangeAspect="1"/>
          </p:cNvGraphicFramePr>
          <p:nvPr>
            <p:extLst>
              <p:ext uri="{D42A27DB-BD31-4B8C-83A1-F6EECF244321}">
                <p14:modId xmlns:p14="http://schemas.microsoft.com/office/powerpoint/2010/main" val="3746631440"/>
              </p:ext>
            </p:extLst>
          </p:nvPr>
        </p:nvGraphicFramePr>
        <p:xfrm>
          <a:off x="5652136" y="1544956"/>
          <a:ext cx="965834" cy="499110"/>
        </p:xfrm>
        <a:graphic>
          <a:graphicData uri="http://schemas.openxmlformats.org/presentationml/2006/ole">
            <mc:AlternateContent xmlns:mc="http://schemas.openxmlformats.org/markup-compatibility/2006">
              <mc:Choice xmlns:v="urn:schemas-microsoft-com:vml" Requires="v">
                <p:oleObj spid="_x0000_s438574" name="Equation" r:id="rId5" imgW="368300" imgH="190500" progId="Equation.DSMT4">
                  <p:embed/>
                </p:oleObj>
              </mc:Choice>
              <mc:Fallback>
                <p:oleObj name="Equation" r:id="rId5" imgW="368300" imgH="190500" progId="Equation.DSMT4">
                  <p:embed/>
                  <p:pic>
                    <p:nvPicPr>
                      <p:cNvPr id="0" name=""/>
                      <p:cNvPicPr>
                        <a:picLocks noChangeAspect="1" noChangeArrowheads="1"/>
                      </p:cNvPicPr>
                      <p:nvPr/>
                    </p:nvPicPr>
                    <p:blipFill>
                      <a:blip r:embed="rId6"/>
                      <a:srcRect/>
                      <a:stretch>
                        <a:fillRect/>
                      </a:stretch>
                    </p:blipFill>
                    <p:spPr bwMode="auto">
                      <a:xfrm>
                        <a:off x="5652136" y="1544956"/>
                        <a:ext cx="965834" cy="4991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3657254407"/>
              </p:ext>
            </p:extLst>
          </p:nvPr>
        </p:nvGraphicFramePr>
        <p:xfrm>
          <a:off x="2493646" y="2537461"/>
          <a:ext cx="5288280" cy="1329690"/>
        </p:xfrm>
        <a:graphic>
          <a:graphicData uri="http://schemas.openxmlformats.org/presentationml/2006/ole">
            <mc:AlternateContent xmlns:mc="http://schemas.openxmlformats.org/markup-compatibility/2006">
              <mc:Choice xmlns:v="urn:schemas-microsoft-com:vml" Requires="v">
                <p:oleObj spid="_x0000_s438575" name="Equation" r:id="rId7" imgW="2019300" imgH="508000" progId="Equation.DSMT4">
                  <p:embed/>
                </p:oleObj>
              </mc:Choice>
              <mc:Fallback>
                <p:oleObj name="Equation" r:id="rId7" imgW="2019300" imgH="508000" progId="Equation.DSMT4">
                  <p:embed/>
                  <p:pic>
                    <p:nvPicPr>
                      <p:cNvPr id="0" name=""/>
                      <p:cNvPicPr>
                        <a:picLocks noChangeAspect="1" noChangeArrowheads="1"/>
                      </p:cNvPicPr>
                      <p:nvPr/>
                    </p:nvPicPr>
                    <p:blipFill>
                      <a:blip r:embed="rId8"/>
                      <a:srcRect/>
                      <a:stretch>
                        <a:fillRect/>
                      </a:stretch>
                    </p:blipFill>
                    <p:spPr bwMode="auto">
                      <a:xfrm>
                        <a:off x="2493646" y="2537461"/>
                        <a:ext cx="5288280" cy="13296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722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377</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4320" dirty="0"/>
              <a:t>Design effects - 2</a:t>
            </a:r>
          </a:p>
        </p:txBody>
      </p:sp>
      <p:pic>
        <p:nvPicPr>
          <p:cNvPr id="3" name="Content Placeholder 2"/>
          <p:cNvPicPr>
            <a:picLocks noGrp="1" noChangeAspect="1"/>
          </p:cNvPicPr>
          <p:nvPr>
            <p:ph idx="1"/>
          </p:nvPr>
        </p:nvPicPr>
        <p:blipFill>
          <a:blip r:embed="rId2"/>
          <a:srcRect l="8455" r="8455"/>
          <a:stretch>
            <a:fillRect/>
          </a:stretch>
        </p:blipFill>
        <p:spPr/>
      </p:pic>
    </p:spTree>
    <p:extLst>
      <p:ext uri="{BB962C8B-B14F-4D97-AF65-F5344CB8AC3E}">
        <p14:creationId xmlns:p14="http://schemas.microsoft.com/office/powerpoint/2010/main" val="2083188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378</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- 3</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cross classes,                            and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But for domains,                             and                 </a:t>
            </a:r>
          </a:p>
        </p:txBody>
      </p:sp>
      <p:graphicFrame>
        <p:nvGraphicFramePr>
          <p:cNvPr id="17" name="Object 4"/>
          <p:cNvGraphicFramePr>
            <a:graphicFrameLocks noChangeAspect="1"/>
          </p:cNvGraphicFramePr>
          <p:nvPr>
            <p:extLst>
              <p:ext uri="{D42A27DB-BD31-4B8C-83A1-F6EECF244321}">
                <p14:modId xmlns:p14="http://schemas.microsoft.com/office/powerpoint/2010/main" val="2549793347"/>
              </p:ext>
            </p:extLst>
          </p:nvPr>
        </p:nvGraphicFramePr>
        <p:xfrm>
          <a:off x="3840480" y="3017520"/>
          <a:ext cx="2028826" cy="630556"/>
        </p:xfrm>
        <a:graphic>
          <a:graphicData uri="http://schemas.openxmlformats.org/presentationml/2006/ole">
            <mc:AlternateContent xmlns:mc="http://schemas.openxmlformats.org/markup-compatibility/2006">
              <mc:Choice xmlns:v="urn:schemas-microsoft-com:vml" Requires="v">
                <p:oleObj spid="_x0000_s698578" name="Equation" r:id="rId3" imgW="774700" imgH="241300" progId="Equation.DSMT4">
                  <p:embed/>
                </p:oleObj>
              </mc:Choice>
              <mc:Fallback>
                <p:oleObj name="Equation" r:id="rId3" imgW="774700" imgH="241300" progId="Equation.DSMT4">
                  <p:embed/>
                  <p:pic>
                    <p:nvPicPr>
                      <p:cNvPr id="0" name=""/>
                      <p:cNvPicPr>
                        <a:picLocks noChangeAspect="1" noChangeArrowheads="1"/>
                      </p:cNvPicPr>
                      <p:nvPr/>
                    </p:nvPicPr>
                    <p:blipFill>
                      <a:blip r:embed="rId4"/>
                      <a:srcRect/>
                      <a:stretch>
                        <a:fillRect/>
                      </a:stretch>
                    </p:blipFill>
                    <p:spPr bwMode="auto">
                      <a:xfrm>
                        <a:off x="3840480" y="3017520"/>
                        <a:ext cx="2028826" cy="6305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31218735"/>
              </p:ext>
            </p:extLst>
          </p:nvPr>
        </p:nvGraphicFramePr>
        <p:xfrm>
          <a:off x="565786" y="2194561"/>
          <a:ext cx="4554854" cy="697230"/>
        </p:xfrm>
        <a:graphic>
          <a:graphicData uri="http://schemas.openxmlformats.org/presentationml/2006/ole">
            <mc:AlternateContent xmlns:mc="http://schemas.openxmlformats.org/markup-compatibility/2006">
              <mc:Choice xmlns:v="urn:schemas-microsoft-com:vml" Requires="v">
                <p:oleObj spid="_x0000_s698579" name="Equation" r:id="rId5" imgW="1739900" imgH="266700" progId="Equation.DSMT4">
                  <p:embed/>
                </p:oleObj>
              </mc:Choice>
              <mc:Fallback>
                <p:oleObj name="Equation" r:id="rId5" imgW="1739900" imgH="266700" progId="Equation.DSMT4">
                  <p:embed/>
                  <p:pic>
                    <p:nvPicPr>
                      <p:cNvPr id="0" name=""/>
                      <p:cNvPicPr>
                        <a:picLocks noChangeAspect="1" noChangeArrowheads="1"/>
                      </p:cNvPicPr>
                      <p:nvPr/>
                    </p:nvPicPr>
                    <p:blipFill>
                      <a:blip r:embed="rId6"/>
                      <a:srcRect/>
                      <a:stretch>
                        <a:fillRect/>
                      </a:stretch>
                    </p:blipFill>
                    <p:spPr bwMode="auto">
                      <a:xfrm>
                        <a:off x="565786" y="2194561"/>
                        <a:ext cx="455485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624525952"/>
              </p:ext>
            </p:extLst>
          </p:nvPr>
        </p:nvGraphicFramePr>
        <p:xfrm>
          <a:off x="3840481" y="1554480"/>
          <a:ext cx="2396490" cy="630556"/>
        </p:xfrm>
        <a:graphic>
          <a:graphicData uri="http://schemas.openxmlformats.org/presentationml/2006/ole">
            <mc:AlternateContent xmlns:mc="http://schemas.openxmlformats.org/markup-compatibility/2006">
              <mc:Choice xmlns:v="urn:schemas-microsoft-com:vml" Requires="v">
                <p:oleObj spid="_x0000_s698580" name="Equation" r:id="rId7" imgW="914400" imgH="241300" progId="Equation.DSMT4">
                  <p:embed/>
                </p:oleObj>
              </mc:Choice>
              <mc:Fallback>
                <p:oleObj name="Equation" r:id="rId7" imgW="914400" imgH="241300" progId="Equation.DSMT4">
                  <p:embed/>
                  <p:pic>
                    <p:nvPicPr>
                      <p:cNvPr id="0" name=""/>
                      <p:cNvPicPr>
                        <a:picLocks noChangeAspect="1" noChangeArrowheads="1"/>
                      </p:cNvPicPr>
                      <p:nvPr/>
                    </p:nvPicPr>
                    <p:blipFill>
                      <a:blip r:embed="rId8"/>
                      <a:srcRect/>
                      <a:stretch>
                        <a:fillRect/>
                      </a:stretch>
                    </p:blipFill>
                    <p:spPr bwMode="auto">
                      <a:xfrm>
                        <a:off x="3840481" y="1554480"/>
                        <a:ext cx="2396490" cy="6305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90034501"/>
              </p:ext>
            </p:extLst>
          </p:nvPr>
        </p:nvGraphicFramePr>
        <p:xfrm>
          <a:off x="840106" y="3749041"/>
          <a:ext cx="4154804" cy="697230"/>
        </p:xfrm>
        <a:graphic>
          <a:graphicData uri="http://schemas.openxmlformats.org/presentationml/2006/ole">
            <mc:AlternateContent xmlns:mc="http://schemas.openxmlformats.org/markup-compatibility/2006">
              <mc:Choice xmlns:v="urn:schemas-microsoft-com:vml" Requires="v">
                <p:oleObj spid="_x0000_s698581" name="Equation" r:id="rId9" imgW="1587500" imgH="266700" progId="Equation.DSMT4">
                  <p:embed/>
                </p:oleObj>
              </mc:Choice>
              <mc:Fallback>
                <p:oleObj name="Equation" r:id="rId9" imgW="1587500" imgH="266700" progId="Equation.DSMT4">
                  <p:embed/>
                  <p:pic>
                    <p:nvPicPr>
                      <p:cNvPr id="0" name=""/>
                      <p:cNvPicPr>
                        <a:picLocks noChangeAspect="1" noChangeArrowheads="1"/>
                      </p:cNvPicPr>
                      <p:nvPr/>
                    </p:nvPicPr>
                    <p:blipFill>
                      <a:blip r:embed="rId10"/>
                      <a:srcRect/>
                      <a:stretch>
                        <a:fillRect/>
                      </a:stretch>
                    </p:blipFill>
                    <p:spPr bwMode="auto">
                      <a:xfrm>
                        <a:off x="840106" y="3749041"/>
                        <a:ext cx="415480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3429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379</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- 4</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design effect requires, of course, an estimate of the sampling variance under assumptions of SRS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For the mean, the SRS sampling variance can be computed as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or</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p:txBody>
      </p:sp>
      <p:graphicFrame>
        <p:nvGraphicFramePr>
          <p:cNvPr id="10" name="Object 4"/>
          <p:cNvGraphicFramePr>
            <a:graphicFrameLocks noChangeAspect="1"/>
          </p:cNvGraphicFramePr>
          <p:nvPr>
            <p:extLst>
              <p:ext uri="{D42A27DB-BD31-4B8C-83A1-F6EECF244321}">
                <p14:modId xmlns:p14="http://schemas.microsoft.com/office/powerpoint/2010/main" val="1969359015"/>
              </p:ext>
            </p:extLst>
          </p:nvPr>
        </p:nvGraphicFramePr>
        <p:xfrm>
          <a:off x="622934" y="4015744"/>
          <a:ext cx="6783706" cy="1263016"/>
        </p:xfrm>
        <a:graphic>
          <a:graphicData uri="http://schemas.openxmlformats.org/presentationml/2006/ole">
            <mc:AlternateContent xmlns:mc="http://schemas.openxmlformats.org/markup-compatibility/2006">
              <mc:Choice xmlns:v="urn:schemas-microsoft-com:vml" Requires="v">
                <p:oleObj spid="_x0000_s699506" name="Equation" r:id="rId3" imgW="2590800" imgH="482600" progId="Equation.DSMT4">
                  <p:embed/>
                </p:oleObj>
              </mc:Choice>
              <mc:Fallback>
                <p:oleObj name="Equation" r:id="rId3" imgW="2590800" imgH="482600" progId="Equation.DSMT4">
                  <p:embed/>
                  <p:pic>
                    <p:nvPicPr>
                      <p:cNvPr id="0" name=""/>
                      <p:cNvPicPr>
                        <a:picLocks noChangeAspect="1" noChangeArrowheads="1"/>
                      </p:cNvPicPr>
                      <p:nvPr/>
                    </p:nvPicPr>
                    <p:blipFill>
                      <a:blip r:embed="rId4"/>
                      <a:srcRect/>
                      <a:stretch>
                        <a:fillRect/>
                      </a:stretch>
                    </p:blipFill>
                    <p:spPr bwMode="auto">
                      <a:xfrm>
                        <a:off x="622934" y="4015744"/>
                        <a:ext cx="6783706" cy="1263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510788721"/>
              </p:ext>
            </p:extLst>
          </p:nvPr>
        </p:nvGraphicFramePr>
        <p:xfrm>
          <a:off x="731520" y="5619751"/>
          <a:ext cx="3091814" cy="1162050"/>
        </p:xfrm>
        <a:graphic>
          <a:graphicData uri="http://schemas.openxmlformats.org/presentationml/2006/ole">
            <mc:AlternateContent xmlns:mc="http://schemas.openxmlformats.org/markup-compatibility/2006">
              <mc:Choice xmlns:v="urn:schemas-microsoft-com:vml" Requires="v">
                <p:oleObj spid="_x0000_s699507" name="Equation" r:id="rId5" imgW="1181100" imgH="444500" progId="Equation.DSMT4">
                  <p:embed/>
                </p:oleObj>
              </mc:Choice>
              <mc:Fallback>
                <p:oleObj name="Equation" r:id="rId5" imgW="1181100" imgH="444500" progId="Equation.DSMT4">
                  <p:embed/>
                  <p:pic>
                    <p:nvPicPr>
                      <p:cNvPr id="0" name=""/>
                      <p:cNvPicPr>
                        <a:picLocks noChangeAspect="1" noChangeArrowheads="1"/>
                      </p:cNvPicPr>
                      <p:nvPr/>
                    </p:nvPicPr>
                    <p:blipFill>
                      <a:blip r:embed="rId6"/>
                      <a:srcRect/>
                      <a:stretch>
                        <a:fillRect/>
                      </a:stretch>
                    </p:blipFill>
                    <p:spPr bwMode="auto">
                      <a:xfrm>
                        <a:off x="731520" y="5619751"/>
                        <a:ext cx="3091814"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37912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380</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- 5</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the difference of cross-class means, the SRS sampling variance can be computed as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which is something of a puzzle – how can there be covariance between cross-classes?</a:t>
            </a:r>
          </a:p>
          <a:p>
            <a:pPr marL="617220" indent="-617220" defTabSz="1097280" eaLnBrk="1" fontAlgn="auto" hangingPunct="1">
              <a:spcBef>
                <a:spcPts val="0"/>
              </a:spcBef>
              <a:spcAft>
                <a:spcPts val="0"/>
              </a:spcAft>
              <a:buNone/>
              <a:defRPr/>
            </a:pPr>
            <a:r>
              <a:rPr lang="en-US" sz="3360" dirty="0"/>
              <a:t>Still, the sampling variance of the difference involves the variances as computed before </a:t>
            </a:r>
            <a:r>
              <a:rPr lang="is-IS" sz="3360" dirty="0"/>
              <a:t>…</a:t>
            </a:r>
          </a:p>
          <a:p>
            <a:pPr marL="617220" indent="-617220" defTabSz="1097280" eaLnBrk="1" fontAlgn="auto" hangingPunct="1">
              <a:spcBef>
                <a:spcPts val="0"/>
              </a:spcBef>
              <a:spcAft>
                <a:spcPts val="0"/>
              </a:spcAft>
              <a:buNone/>
              <a:defRPr/>
            </a:pPr>
            <a:endParaRPr lang="is-IS" sz="3360" dirty="0"/>
          </a:p>
          <a:p>
            <a:pPr marL="617220" indent="-617220" defTabSz="1097280" eaLnBrk="1" fontAlgn="auto" hangingPunct="1">
              <a:spcBef>
                <a:spcPts val="0"/>
              </a:spcBef>
              <a:spcAft>
                <a:spcPts val="0"/>
              </a:spcAft>
              <a:buNone/>
              <a:defRPr/>
            </a:pPr>
            <a:endParaRPr lang="is-IS" sz="3360" dirty="0"/>
          </a:p>
          <a:p>
            <a:pPr marL="617220" indent="-617220" defTabSz="1097280" eaLnBrk="1" fontAlgn="auto" hangingPunct="1">
              <a:spcBef>
                <a:spcPts val="0"/>
              </a:spcBef>
              <a:spcAft>
                <a:spcPts val="0"/>
              </a:spcAft>
              <a:buNone/>
              <a:defRPr/>
            </a:pPr>
            <a:r>
              <a:rPr lang="en-US" sz="3360" dirty="0"/>
              <a:t>a</a:t>
            </a:r>
            <a:r>
              <a:rPr lang="is-IS" sz="3360" dirty="0"/>
              <a:t>nd the computation of a covariance</a:t>
            </a:r>
            <a:endParaRPr lang="en-US" sz="3360" dirty="0"/>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4240895752"/>
              </p:ext>
            </p:extLst>
          </p:nvPr>
        </p:nvGraphicFramePr>
        <p:xfrm>
          <a:off x="664846" y="3025141"/>
          <a:ext cx="7747634" cy="697230"/>
        </p:xfrm>
        <a:graphic>
          <a:graphicData uri="http://schemas.openxmlformats.org/presentationml/2006/ole">
            <mc:AlternateContent xmlns:mc="http://schemas.openxmlformats.org/markup-compatibility/2006">
              <mc:Choice xmlns:v="urn:schemas-microsoft-com:vml" Requires="v">
                <p:oleObj spid="_x0000_s700532" name="Equation" r:id="rId3" imgW="2959100" imgH="266700" progId="Equation.DSMT4">
                  <p:embed/>
                </p:oleObj>
              </mc:Choice>
              <mc:Fallback>
                <p:oleObj name="Equation" r:id="rId3" imgW="2959100" imgH="266700" progId="Equation.DSMT4">
                  <p:embed/>
                  <p:pic>
                    <p:nvPicPr>
                      <p:cNvPr id="0" name=""/>
                      <p:cNvPicPr>
                        <a:picLocks noChangeAspect="1" noChangeArrowheads="1"/>
                      </p:cNvPicPr>
                      <p:nvPr/>
                    </p:nvPicPr>
                    <p:blipFill>
                      <a:blip r:embed="rId4"/>
                      <a:srcRect/>
                      <a:stretch>
                        <a:fillRect/>
                      </a:stretch>
                    </p:blipFill>
                    <p:spPr bwMode="auto">
                      <a:xfrm>
                        <a:off x="664846" y="3025141"/>
                        <a:ext cx="774763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2419146799"/>
              </p:ext>
            </p:extLst>
          </p:nvPr>
        </p:nvGraphicFramePr>
        <p:xfrm>
          <a:off x="640080" y="6126480"/>
          <a:ext cx="6783706" cy="1263016"/>
        </p:xfrm>
        <a:graphic>
          <a:graphicData uri="http://schemas.openxmlformats.org/presentationml/2006/ole">
            <mc:AlternateContent xmlns:mc="http://schemas.openxmlformats.org/markup-compatibility/2006">
              <mc:Choice xmlns:v="urn:schemas-microsoft-com:vml" Requires="v">
                <p:oleObj spid="_x0000_s700533" name="Equation" r:id="rId5" imgW="2590800" imgH="482600" progId="Equation.DSMT4">
                  <p:embed/>
                </p:oleObj>
              </mc:Choice>
              <mc:Fallback>
                <p:oleObj name="Equation" r:id="rId5" imgW="2590800" imgH="482600" progId="Equation.DSMT4">
                  <p:embed/>
                  <p:pic>
                    <p:nvPicPr>
                      <p:cNvPr id="0" name=""/>
                      <p:cNvPicPr>
                        <a:picLocks noChangeAspect="1" noChangeArrowheads="1"/>
                      </p:cNvPicPr>
                      <p:nvPr/>
                    </p:nvPicPr>
                    <p:blipFill>
                      <a:blip r:embed="rId6"/>
                      <a:srcRect/>
                      <a:stretch>
                        <a:fillRect/>
                      </a:stretch>
                    </p:blipFill>
                    <p:spPr bwMode="auto">
                      <a:xfrm>
                        <a:off x="640080" y="6126480"/>
                        <a:ext cx="6783706" cy="1263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91473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pPr>
              <a:defRPr/>
            </a:pPr>
            <a:fld id="{D04BD011-8017-422B-83AB-53387AA422B1}" type="slidenum">
              <a:rPr lang="en-US" altLang="en-US"/>
              <a:pPr>
                <a:defRPr/>
              </a:pPr>
              <a:t>336</a:t>
            </a:fld>
            <a:endParaRPr lang="en-US" altLang="en-US" dirty="0"/>
          </a:p>
        </p:txBody>
      </p:sp>
      <p:graphicFrame>
        <p:nvGraphicFramePr>
          <p:cNvPr id="141337" name="Group 25"/>
          <p:cNvGraphicFramePr>
            <a:graphicFrameLocks noGrp="1"/>
          </p:cNvGraphicFramePr>
          <p:nvPr>
            <p:ph type="tbl" idx="1"/>
            <p:extLst>
              <p:ext uri="{D42A27DB-BD31-4B8C-83A1-F6EECF244321}">
                <p14:modId xmlns:p14="http://schemas.microsoft.com/office/powerpoint/2010/main" val="1444676701"/>
              </p:ext>
            </p:extLst>
          </p:nvPr>
        </p:nvGraphicFramePr>
        <p:xfrm>
          <a:off x="914400" y="1461134"/>
          <a:ext cx="9052560" cy="5945506"/>
        </p:xfrm>
        <a:graphic>
          <a:graphicData uri="http://schemas.openxmlformats.org/drawingml/2006/table">
            <a:tbl>
              <a:tblPr/>
              <a:tblGrid>
                <a:gridCol w="2263140"/>
                <a:gridCol w="2263140"/>
                <a:gridCol w="2263140"/>
                <a:gridCol w="2263140"/>
              </a:tblGrid>
              <a:tr h="8413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lumMod val="50000"/>
                            </a:schemeClr>
                          </a:solidFill>
                          <a:effectLst/>
                          <a:latin typeface="Arial" charset="0"/>
                        </a:rPr>
                        <a:t>Stratum</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Collapsed stratum</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lumMod val="50000"/>
                            </a:schemeClr>
                          </a:solidFill>
                          <a:effectLst/>
                          <a:latin typeface="Arial" charset="0"/>
                        </a:rPr>
                        <a:t>PSU</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rgbClr val="FFFFFF"/>
                          </a:solidFill>
                          <a:effectLst/>
                          <a:latin typeface="Arial" charset="0"/>
                        </a:rPr>
                        <a:t>SECU</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197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119</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9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35</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chemeClr val="tx1">
                            <a:lumMod val="50000"/>
                          </a:schemeClr>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- 5</a:t>
            </a:r>
          </a:p>
        </p:txBody>
      </p:sp>
    </p:spTree>
    <p:extLst>
      <p:ext uri="{BB962C8B-B14F-4D97-AF65-F5344CB8AC3E}">
        <p14:creationId xmlns:p14="http://schemas.microsoft.com/office/powerpoint/2010/main" val="193219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381</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- 6</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In particular, the covariance involves four terms, four covariances that are combinations of numerators and denominators of the two ratio means:</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427316989"/>
              </p:ext>
            </p:extLst>
          </p:nvPr>
        </p:nvGraphicFramePr>
        <p:xfrm>
          <a:off x="731520" y="3038476"/>
          <a:ext cx="7216140" cy="2722244"/>
        </p:xfrm>
        <a:graphic>
          <a:graphicData uri="http://schemas.openxmlformats.org/presentationml/2006/ole">
            <mc:AlternateContent xmlns:mc="http://schemas.openxmlformats.org/markup-compatibility/2006">
              <mc:Choice xmlns:v="urn:schemas-microsoft-com:vml" Requires="v">
                <p:oleObj spid="_x0000_s701502" name="Equation" r:id="rId3" imgW="2755900" imgH="1041400" progId="Equation.DSMT4">
                  <p:embed/>
                </p:oleObj>
              </mc:Choice>
              <mc:Fallback>
                <p:oleObj name="Equation" r:id="rId3" imgW="2755900" imgH="1041400" progId="Equation.DSMT4">
                  <p:embed/>
                  <p:pic>
                    <p:nvPicPr>
                      <p:cNvPr id="0" name=""/>
                      <p:cNvPicPr>
                        <a:picLocks noChangeAspect="1" noChangeArrowheads="1"/>
                      </p:cNvPicPr>
                      <p:nvPr/>
                    </p:nvPicPr>
                    <p:blipFill>
                      <a:blip r:embed="rId4"/>
                      <a:srcRect/>
                      <a:stretch>
                        <a:fillRect/>
                      </a:stretch>
                    </p:blipFill>
                    <p:spPr bwMode="auto">
                      <a:xfrm>
                        <a:off x="731520" y="3038476"/>
                        <a:ext cx="7216140" cy="2722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85419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382</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- 7</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variances of these cross-class differences can also be computed with repeated replication differences</a:t>
            </a:r>
          </a:p>
          <a:p>
            <a:pPr marL="617220" indent="-617220" defTabSz="1097280" eaLnBrk="1" fontAlgn="auto" hangingPunct="1">
              <a:spcBef>
                <a:spcPts val="0"/>
              </a:spcBef>
              <a:spcAft>
                <a:spcPts val="0"/>
              </a:spcAft>
              <a:buNone/>
              <a:defRPr/>
            </a:pPr>
            <a:r>
              <a:rPr lang="en-US" sz="3360" dirty="0"/>
              <a:t>Let                      denote the vector of cross-class means, and let                            denote the vector of cross-class means for the r</a:t>
            </a:r>
            <a:r>
              <a:rPr lang="en-US" sz="3360" baseline="30000" dirty="0"/>
              <a:t>th</a:t>
            </a:r>
            <a:r>
              <a:rPr lang="en-US" sz="3360" dirty="0"/>
              <a:t> replicate.</a:t>
            </a:r>
          </a:p>
          <a:p>
            <a:pPr marL="617220" indent="-617220" defTabSz="1097280" eaLnBrk="1" fontAlgn="auto" hangingPunct="1">
              <a:spcBef>
                <a:spcPts val="0"/>
              </a:spcBef>
              <a:spcAft>
                <a:spcPts val="0"/>
              </a:spcAft>
              <a:buNone/>
              <a:defRPr/>
            </a:pPr>
            <a:r>
              <a:rPr lang="en-US" sz="3360" dirty="0"/>
              <a:t>Then </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2828934169"/>
              </p:ext>
            </p:extLst>
          </p:nvPr>
        </p:nvGraphicFramePr>
        <p:xfrm>
          <a:off x="640080" y="4320540"/>
          <a:ext cx="9244966" cy="3817620"/>
        </p:xfrm>
        <a:graphic>
          <a:graphicData uri="http://schemas.openxmlformats.org/presentationml/2006/ole">
            <mc:AlternateContent xmlns:mc="http://schemas.openxmlformats.org/markup-compatibility/2006">
              <mc:Choice xmlns:v="urn:schemas-microsoft-com:vml" Requires="v">
                <p:oleObj spid="_x0000_s702630" name="Equation" r:id="rId3" imgW="3530600" imgH="1460500" progId="Equation.DSMT4">
                  <p:embed/>
                </p:oleObj>
              </mc:Choice>
              <mc:Fallback>
                <p:oleObj name="Equation" r:id="rId3" imgW="3530600" imgH="1460500" progId="Equation.DSMT4">
                  <p:embed/>
                  <p:pic>
                    <p:nvPicPr>
                      <p:cNvPr id="0" name=""/>
                      <p:cNvPicPr>
                        <a:picLocks noChangeAspect="1" noChangeArrowheads="1"/>
                      </p:cNvPicPr>
                      <p:nvPr/>
                    </p:nvPicPr>
                    <p:blipFill>
                      <a:blip r:embed="rId4"/>
                      <a:srcRect/>
                      <a:stretch>
                        <a:fillRect/>
                      </a:stretch>
                    </p:blipFill>
                    <p:spPr bwMode="auto">
                      <a:xfrm>
                        <a:off x="640080" y="4320540"/>
                        <a:ext cx="9244966" cy="3817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1379500691"/>
              </p:ext>
            </p:extLst>
          </p:nvPr>
        </p:nvGraphicFramePr>
        <p:xfrm>
          <a:off x="1280795" y="2392682"/>
          <a:ext cx="1929766" cy="828676"/>
        </p:xfrm>
        <a:graphic>
          <a:graphicData uri="http://schemas.openxmlformats.org/presentationml/2006/ole">
            <mc:AlternateContent xmlns:mc="http://schemas.openxmlformats.org/markup-compatibility/2006">
              <mc:Choice xmlns:v="urn:schemas-microsoft-com:vml" Requires="v">
                <p:oleObj spid="_x0000_s702631" name="Equation" r:id="rId5" imgW="736600" imgH="317500" progId="Equation.DSMT4">
                  <p:embed/>
                </p:oleObj>
              </mc:Choice>
              <mc:Fallback>
                <p:oleObj name="Equation" r:id="rId5" imgW="736600" imgH="317500" progId="Equation.DSMT4">
                  <p:embed/>
                  <p:pic>
                    <p:nvPicPr>
                      <p:cNvPr id="0" name=""/>
                      <p:cNvPicPr>
                        <a:picLocks noChangeAspect="1" noChangeArrowheads="1"/>
                      </p:cNvPicPr>
                      <p:nvPr/>
                    </p:nvPicPr>
                    <p:blipFill>
                      <a:blip r:embed="rId6"/>
                      <a:srcRect/>
                      <a:stretch>
                        <a:fillRect/>
                      </a:stretch>
                    </p:blipFill>
                    <p:spPr bwMode="auto">
                      <a:xfrm>
                        <a:off x="1280795" y="2392682"/>
                        <a:ext cx="1929766" cy="828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3649027452"/>
              </p:ext>
            </p:extLst>
          </p:nvPr>
        </p:nvGraphicFramePr>
        <p:xfrm>
          <a:off x="2651761" y="2890523"/>
          <a:ext cx="2297430" cy="828676"/>
        </p:xfrm>
        <a:graphic>
          <a:graphicData uri="http://schemas.openxmlformats.org/presentationml/2006/ole">
            <mc:AlternateContent xmlns:mc="http://schemas.openxmlformats.org/markup-compatibility/2006">
              <mc:Choice xmlns:v="urn:schemas-microsoft-com:vml" Requires="v">
                <p:oleObj spid="_x0000_s702632" name="Equation" r:id="rId7" imgW="876300" imgH="317500" progId="Equation.DSMT4">
                  <p:embed/>
                </p:oleObj>
              </mc:Choice>
              <mc:Fallback>
                <p:oleObj name="Equation" r:id="rId7" imgW="876300" imgH="317500" progId="Equation.DSMT4">
                  <p:embed/>
                  <p:pic>
                    <p:nvPicPr>
                      <p:cNvPr id="0" name=""/>
                      <p:cNvPicPr>
                        <a:picLocks noChangeAspect="1" noChangeArrowheads="1"/>
                      </p:cNvPicPr>
                      <p:nvPr/>
                    </p:nvPicPr>
                    <p:blipFill>
                      <a:blip r:embed="rId8"/>
                      <a:srcRect/>
                      <a:stretch>
                        <a:fillRect/>
                      </a:stretch>
                    </p:blipFill>
                    <p:spPr bwMode="auto">
                      <a:xfrm>
                        <a:off x="2651761" y="2890523"/>
                        <a:ext cx="2297430" cy="828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3242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383</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- 8</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Then for                    we have</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eaLnBrk="1" fontAlgn="auto" hangingPunct="1">
              <a:spcBef>
                <a:spcPts val="0"/>
              </a:spcBef>
              <a:spcAft>
                <a:spcPts val="0"/>
              </a:spcAft>
              <a:buNone/>
              <a:defRPr/>
            </a:pPr>
            <a:r>
              <a:rPr lang="en-US" sz="3360" dirty="0"/>
              <a:t>This approach can be generalized to a vector of cross-class means                                and linear contrast </a:t>
            </a:r>
            <a:r>
              <a:rPr lang="en-US" sz="3360" i="1" dirty="0"/>
              <a:t>A</a:t>
            </a: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1545776455"/>
              </p:ext>
            </p:extLst>
          </p:nvPr>
        </p:nvGraphicFramePr>
        <p:xfrm>
          <a:off x="731521" y="2194560"/>
          <a:ext cx="6884670" cy="3053714"/>
        </p:xfrm>
        <a:graphic>
          <a:graphicData uri="http://schemas.openxmlformats.org/presentationml/2006/ole">
            <mc:AlternateContent xmlns:mc="http://schemas.openxmlformats.org/markup-compatibility/2006">
              <mc:Choice xmlns:v="urn:schemas-microsoft-com:vml" Requires="v">
                <p:oleObj spid="_x0000_s703657" name="Equation" r:id="rId3" imgW="2628900" imgH="1168400" progId="Equation.DSMT4">
                  <p:embed/>
                </p:oleObj>
              </mc:Choice>
              <mc:Fallback>
                <p:oleObj name="Equation" r:id="rId3" imgW="2628900" imgH="1168400" progId="Equation.DSMT4">
                  <p:embed/>
                  <p:pic>
                    <p:nvPicPr>
                      <p:cNvPr id="0" name=""/>
                      <p:cNvPicPr>
                        <a:picLocks noChangeAspect="1" noChangeArrowheads="1"/>
                      </p:cNvPicPr>
                      <p:nvPr/>
                    </p:nvPicPr>
                    <p:blipFill>
                      <a:blip r:embed="rId4"/>
                      <a:srcRect/>
                      <a:stretch>
                        <a:fillRect/>
                      </a:stretch>
                    </p:blipFill>
                    <p:spPr bwMode="auto">
                      <a:xfrm>
                        <a:off x="731521" y="2194560"/>
                        <a:ext cx="6884670" cy="30537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3080632785"/>
              </p:ext>
            </p:extLst>
          </p:nvPr>
        </p:nvGraphicFramePr>
        <p:xfrm>
          <a:off x="2153922" y="1478916"/>
          <a:ext cx="1830706" cy="695324"/>
        </p:xfrm>
        <a:graphic>
          <a:graphicData uri="http://schemas.openxmlformats.org/presentationml/2006/ole">
            <mc:AlternateContent xmlns:mc="http://schemas.openxmlformats.org/markup-compatibility/2006">
              <mc:Choice xmlns:v="urn:schemas-microsoft-com:vml" Requires="v">
                <p:oleObj spid="_x0000_s703658" name="Equation" r:id="rId5" imgW="698500" imgH="266700" progId="Equation.DSMT4">
                  <p:embed/>
                </p:oleObj>
              </mc:Choice>
              <mc:Fallback>
                <p:oleObj name="Equation" r:id="rId5" imgW="698500" imgH="266700" progId="Equation.DSMT4">
                  <p:embed/>
                  <p:pic>
                    <p:nvPicPr>
                      <p:cNvPr id="0" name=""/>
                      <p:cNvPicPr>
                        <a:picLocks noChangeAspect="1" noChangeArrowheads="1"/>
                      </p:cNvPicPr>
                      <p:nvPr/>
                    </p:nvPicPr>
                    <p:blipFill>
                      <a:blip r:embed="rId6"/>
                      <a:srcRect/>
                      <a:stretch>
                        <a:fillRect/>
                      </a:stretch>
                    </p:blipFill>
                    <p:spPr bwMode="auto">
                      <a:xfrm>
                        <a:off x="2153922" y="1478916"/>
                        <a:ext cx="1830706" cy="69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421307223"/>
              </p:ext>
            </p:extLst>
          </p:nvPr>
        </p:nvGraphicFramePr>
        <p:xfrm>
          <a:off x="3393440" y="5547362"/>
          <a:ext cx="2927986" cy="794386"/>
        </p:xfrm>
        <a:graphic>
          <a:graphicData uri="http://schemas.openxmlformats.org/presentationml/2006/ole">
            <mc:AlternateContent xmlns:mc="http://schemas.openxmlformats.org/markup-compatibility/2006">
              <mc:Choice xmlns:v="urn:schemas-microsoft-com:vml" Requires="v">
                <p:oleObj spid="_x0000_s703659" name="Equation" r:id="rId7" imgW="1117600" imgH="304800" progId="Equation.DSMT4">
                  <p:embed/>
                </p:oleObj>
              </mc:Choice>
              <mc:Fallback>
                <p:oleObj name="Equation" r:id="rId7" imgW="1117600" imgH="304800" progId="Equation.DSMT4">
                  <p:embed/>
                  <p:pic>
                    <p:nvPicPr>
                      <p:cNvPr id="0" name=""/>
                      <p:cNvPicPr>
                        <a:picLocks noChangeAspect="1" noChangeArrowheads="1"/>
                      </p:cNvPicPr>
                      <p:nvPr/>
                    </p:nvPicPr>
                    <p:blipFill>
                      <a:blip r:embed="rId8"/>
                      <a:srcRect/>
                      <a:stretch>
                        <a:fillRect/>
                      </a:stretch>
                    </p:blipFill>
                    <p:spPr bwMode="auto">
                      <a:xfrm>
                        <a:off x="3393440" y="5547362"/>
                        <a:ext cx="2927986" cy="7943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0755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384</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- 9</a:t>
            </a:r>
          </a:p>
        </p:txBody>
      </p:sp>
      <p:sp>
        <p:nvSpPr>
          <p:cNvPr id="12" name="Rectangle 3"/>
          <p:cNvSpPr txBox="1">
            <a:spLocks noChangeArrowheads="1"/>
          </p:cNvSpPr>
          <p:nvPr/>
        </p:nvSpPr>
        <p:spPr bwMode="auto">
          <a:xfrm>
            <a:off x="54864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design effect for a difference between cross-class means is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In general,                                                            since</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a:t>
            </a:r>
          </a:p>
          <a:p>
            <a:pPr marL="617220" indent="-617220" defTabSz="1097280" eaLnBrk="1" fontAlgn="auto" hangingPunct="1">
              <a:spcBef>
                <a:spcPts val="0"/>
              </a:spcBef>
              <a:spcAft>
                <a:spcPts val="0"/>
              </a:spcAft>
              <a:buNone/>
              <a:defRPr/>
            </a:pPr>
            <a:r>
              <a:rPr lang="en-US" sz="3360" dirty="0"/>
              <a:t>From empirical investigation</a:t>
            </a:r>
          </a:p>
        </p:txBody>
      </p:sp>
      <p:graphicFrame>
        <p:nvGraphicFramePr>
          <p:cNvPr id="13" name="Object 4"/>
          <p:cNvGraphicFramePr>
            <a:graphicFrameLocks noChangeAspect="1"/>
          </p:cNvGraphicFramePr>
          <p:nvPr>
            <p:extLst>
              <p:ext uri="{D42A27DB-BD31-4B8C-83A1-F6EECF244321}">
                <p14:modId xmlns:p14="http://schemas.microsoft.com/office/powerpoint/2010/main" val="3330822357"/>
              </p:ext>
            </p:extLst>
          </p:nvPr>
        </p:nvGraphicFramePr>
        <p:xfrm>
          <a:off x="1188720" y="2103121"/>
          <a:ext cx="5879020" cy="1152524"/>
        </p:xfrm>
        <a:graphic>
          <a:graphicData uri="http://schemas.openxmlformats.org/presentationml/2006/ole">
            <mc:AlternateContent xmlns:mc="http://schemas.openxmlformats.org/markup-compatibility/2006">
              <mc:Choice xmlns:v="urn:schemas-microsoft-com:vml" Requires="v">
                <p:oleObj spid="_x0000_s704730" name="Equation" r:id="rId3" imgW="2590800" imgH="508000" progId="Equation.DSMT4">
                  <p:embed/>
                </p:oleObj>
              </mc:Choice>
              <mc:Fallback>
                <p:oleObj name="Equation" r:id="rId3" imgW="2590800" imgH="508000" progId="Equation.DSMT4">
                  <p:embed/>
                  <p:pic>
                    <p:nvPicPr>
                      <p:cNvPr id="0" name=""/>
                      <p:cNvPicPr>
                        <a:picLocks noChangeAspect="1" noChangeArrowheads="1"/>
                      </p:cNvPicPr>
                      <p:nvPr/>
                    </p:nvPicPr>
                    <p:blipFill>
                      <a:blip r:embed="rId4"/>
                      <a:srcRect/>
                      <a:stretch>
                        <a:fillRect/>
                      </a:stretch>
                    </p:blipFill>
                    <p:spPr bwMode="auto">
                      <a:xfrm>
                        <a:off x="1188720" y="2103121"/>
                        <a:ext cx="5879020" cy="1152524"/>
                      </a:xfrm>
                      <a:prstGeom prst="rect">
                        <a:avLst/>
                      </a:prstGeom>
                      <a:noFill/>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4060974549"/>
              </p:ext>
            </p:extLst>
          </p:nvPr>
        </p:nvGraphicFramePr>
        <p:xfrm>
          <a:off x="621031" y="3931920"/>
          <a:ext cx="2213610" cy="636346"/>
        </p:xfrm>
        <a:graphic>
          <a:graphicData uri="http://schemas.openxmlformats.org/presentationml/2006/ole">
            <mc:AlternateContent xmlns:mc="http://schemas.openxmlformats.org/markup-compatibility/2006">
              <mc:Choice xmlns:v="urn:schemas-microsoft-com:vml" Requires="v">
                <p:oleObj spid="_x0000_s704731" name="Equation" r:id="rId5" imgW="927100" imgH="266700" progId="Equation.DSMT4">
                  <p:embed/>
                </p:oleObj>
              </mc:Choice>
              <mc:Fallback>
                <p:oleObj name="Equation" r:id="rId5" imgW="927100" imgH="266700" progId="Equation.DSMT4">
                  <p:embed/>
                  <p:pic>
                    <p:nvPicPr>
                      <p:cNvPr id="0" name=""/>
                      <p:cNvPicPr>
                        <a:picLocks noChangeAspect="1" noChangeArrowheads="1"/>
                      </p:cNvPicPr>
                      <p:nvPr/>
                    </p:nvPicPr>
                    <p:blipFill>
                      <a:blip r:embed="rId6"/>
                      <a:srcRect/>
                      <a:stretch>
                        <a:fillRect/>
                      </a:stretch>
                    </p:blipFill>
                    <p:spPr bwMode="auto">
                      <a:xfrm>
                        <a:off x="621031" y="3931920"/>
                        <a:ext cx="2213610" cy="636346"/>
                      </a:xfrm>
                      <a:prstGeom prst="rect">
                        <a:avLst/>
                      </a:prstGeom>
                      <a:noFill/>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2086668053"/>
              </p:ext>
            </p:extLst>
          </p:nvPr>
        </p:nvGraphicFramePr>
        <p:xfrm>
          <a:off x="640080" y="5577841"/>
          <a:ext cx="5677824" cy="704850"/>
        </p:xfrm>
        <a:graphic>
          <a:graphicData uri="http://schemas.openxmlformats.org/presentationml/2006/ole">
            <mc:AlternateContent xmlns:mc="http://schemas.openxmlformats.org/markup-compatibility/2006">
              <mc:Choice xmlns:v="urn:schemas-microsoft-com:vml" Requires="v">
                <p:oleObj spid="_x0000_s704732" name="Equation" r:id="rId7" imgW="2146300" imgH="266700" progId="Equation.DSMT4">
                  <p:embed/>
                </p:oleObj>
              </mc:Choice>
              <mc:Fallback>
                <p:oleObj name="Equation" r:id="rId7" imgW="2146300" imgH="266700" progId="Equation.DSMT4">
                  <p:embed/>
                  <p:pic>
                    <p:nvPicPr>
                      <p:cNvPr id="0" name=""/>
                      <p:cNvPicPr>
                        <a:picLocks noChangeAspect="1" noChangeArrowheads="1"/>
                      </p:cNvPicPr>
                      <p:nvPr/>
                    </p:nvPicPr>
                    <p:blipFill>
                      <a:blip r:embed="rId8"/>
                      <a:srcRect/>
                      <a:stretch>
                        <a:fillRect/>
                      </a:stretch>
                    </p:blipFill>
                    <p:spPr bwMode="auto">
                      <a:xfrm>
                        <a:off x="640080" y="5577841"/>
                        <a:ext cx="5677824" cy="704850"/>
                      </a:xfrm>
                      <a:prstGeom prst="rect">
                        <a:avLst/>
                      </a:prstGeom>
                      <a:noFill/>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311997384"/>
              </p:ext>
            </p:extLst>
          </p:nvPr>
        </p:nvGraphicFramePr>
        <p:xfrm>
          <a:off x="2526029" y="3136260"/>
          <a:ext cx="5634281" cy="978540"/>
        </p:xfrm>
        <a:graphic>
          <a:graphicData uri="http://schemas.openxmlformats.org/presentationml/2006/ole">
            <mc:AlternateContent xmlns:mc="http://schemas.openxmlformats.org/markup-compatibility/2006">
              <mc:Choice xmlns:v="urn:schemas-microsoft-com:vml" Requires="v">
                <p:oleObj spid="_x0000_s704733" name="Equation" r:id="rId9" imgW="2413000" imgH="419100" progId="Equation.DSMT4">
                  <p:embed/>
                </p:oleObj>
              </mc:Choice>
              <mc:Fallback>
                <p:oleObj name="Equation" r:id="rId9" imgW="2413000" imgH="419100" progId="Equation.DSMT4">
                  <p:embed/>
                  <p:pic>
                    <p:nvPicPr>
                      <p:cNvPr id="0" name=""/>
                      <p:cNvPicPr>
                        <a:picLocks noChangeAspect="1" noChangeArrowheads="1"/>
                      </p:cNvPicPr>
                      <p:nvPr/>
                    </p:nvPicPr>
                    <p:blipFill>
                      <a:blip r:embed="rId10"/>
                      <a:srcRect/>
                      <a:stretch>
                        <a:fillRect/>
                      </a:stretch>
                    </p:blipFill>
                    <p:spPr bwMode="auto">
                      <a:xfrm>
                        <a:off x="2526029" y="3136260"/>
                        <a:ext cx="5634281" cy="978540"/>
                      </a:xfrm>
                      <a:prstGeom prst="rect">
                        <a:avLst/>
                      </a:prstGeom>
                      <a:noFill/>
                      <a:extLst/>
                    </p:spPr>
                  </p:pic>
                </p:oleObj>
              </mc:Fallback>
            </mc:AlternateContent>
          </a:graphicData>
        </a:graphic>
      </p:graphicFrame>
    </p:spTree>
    <p:extLst>
      <p:ext uri="{BB962C8B-B14F-4D97-AF65-F5344CB8AC3E}">
        <p14:creationId xmlns:p14="http://schemas.microsoft.com/office/powerpoint/2010/main" val="1038733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385</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- 10</a:t>
            </a:r>
          </a:p>
        </p:txBody>
      </p:sp>
      <p:sp>
        <p:nvSpPr>
          <p:cNvPr id="12" name="Rectangle 3"/>
          <p:cNvSpPr txBox="1">
            <a:spLocks noChangeArrowheads="1"/>
          </p:cNvSpPr>
          <p:nvPr/>
        </p:nvSpPr>
        <p:spPr bwMode="auto">
          <a:xfrm>
            <a:off x="54864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following results illustrate the effects of complex sample survey data on estimation.  The illustration is taken from an analysis of a national survey of health and economic and social well being, the American’s Changing Lives (ACL) survey.</a:t>
            </a:r>
          </a:p>
          <a:p>
            <a:pPr marL="617220" indent="-617220" defTabSz="1097280" eaLnBrk="1" fontAlgn="auto" hangingPunct="1">
              <a:spcBef>
                <a:spcPts val="0"/>
              </a:spcBef>
              <a:spcAft>
                <a:spcPts val="0"/>
              </a:spcAft>
              <a:buNone/>
              <a:defRPr/>
            </a:pPr>
            <a:r>
              <a:rPr lang="en-US" sz="3360" dirty="0"/>
              <a:t>The ACL sample design was stratified multistage and estimated computed using SAS “SURVEY” procedures.</a:t>
            </a:r>
          </a:p>
        </p:txBody>
      </p:sp>
    </p:spTree>
    <p:extLst>
      <p:ext uri="{BB962C8B-B14F-4D97-AF65-F5344CB8AC3E}">
        <p14:creationId xmlns:p14="http://schemas.microsoft.com/office/powerpoint/2010/main" val="3035034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386</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4320" dirty="0"/>
              <a:t>Design effects - 11</a:t>
            </a:r>
          </a:p>
        </p:txBody>
      </p:sp>
      <p:pic>
        <p:nvPicPr>
          <p:cNvPr id="2" name="Picture 1"/>
          <p:cNvPicPr>
            <a:picLocks noChangeAspect="1"/>
          </p:cNvPicPr>
          <p:nvPr/>
        </p:nvPicPr>
        <p:blipFill>
          <a:blip r:embed="rId2"/>
          <a:stretch>
            <a:fillRect/>
          </a:stretch>
        </p:blipFill>
        <p:spPr>
          <a:xfrm>
            <a:off x="457200" y="1097280"/>
            <a:ext cx="10058400" cy="6932681"/>
          </a:xfrm>
          <a:prstGeom prst="rect">
            <a:avLst/>
          </a:prstGeom>
        </p:spPr>
      </p:pic>
    </p:spTree>
    <p:extLst>
      <p:ext uri="{BB962C8B-B14F-4D97-AF65-F5344CB8AC3E}">
        <p14:creationId xmlns:p14="http://schemas.microsoft.com/office/powerpoint/2010/main" val="2855388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387</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- 12</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Now consider the bivariate regression of </a:t>
            </a:r>
            <a:r>
              <a:rPr lang="en-US" sz="3360" i="1" dirty="0"/>
              <a:t>Y</a:t>
            </a:r>
            <a:r>
              <a:rPr lang="en-US" sz="3360" dirty="0"/>
              <a:t> on </a:t>
            </a:r>
            <a:r>
              <a:rPr lang="en-US" sz="3360" i="1" dirty="0"/>
              <a:t>X,</a:t>
            </a:r>
            <a:endParaRPr lang="en-US" sz="3360" dirty="0"/>
          </a:p>
        </p:txBody>
      </p:sp>
      <p:graphicFrame>
        <p:nvGraphicFramePr>
          <p:cNvPr id="14" name="Object 4"/>
          <p:cNvGraphicFramePr>
            <a:graphicFrameLocks noChangeAspect="1"/>
          </p:cNvGraphicFramePr>
          <p:nvPr>
            <p:extLst>
              <p:ext uri="{D42A27DB-BD31-4B8C-83A1-F6EECF244321}">
                <p14:modId xmlns:p14="http://schemas.microsoft.com/office/powerpoint/2010/main" val="603934582"/>
              </p:ext>
            </p:extLst>
          </p:nvPr>
        </p:nvGraphicFramePr>
        <p:xfrm>
          <a:off x="640080" y="1828801"/>
          <a:ext cx="2880360" cy="636270"/>
        </p:xfrm>
        <a:graphic>
          <a:graphicData uri="http://schemas.openxmlformats.org/presentationml/2006/ole">
            <mc:AlternateContent xmlns:mc="http://schemas.openxmlformats.org/markup-compatibility/2006">
              <mc:Choice xmlns:v="urn:schemas-microsoft-com:vml" Requires="v">
                <p:oleObj spid="_x0000_s705646" name="Equation" r:id="rId3" imgW="1206500" imgH="266700" progId="Equation.DSMT4">
                  <p:embed/>
                </p:oleObj>
              </mc:Choice>
              <mc:Fallback>
                <p:oleObj name="Equation" r:id="rId3" imgW="1206500" imgH="266700" progId="Equation.DSMT4">
                  <p:embed/>
                  <p:pic>
                    <p:nvPicPr>
                      <p:cNvPr id="0" name=""/>
                      <p:cNvPicPr>
                        <a:picLocks noChangeAspect="1" noChangeArrowheads="1"/>
                      </p:cNvPicPr>
                      <p:nvPr/>
                    </p:nvPicPr>
                    <p:blipFill>
                      <a:blip r:embed="rId4"/>
                      <a:srcRect/>
                      <a:stretch>
                        <a:fillRect/>
                      </a:stretch>
                    </p:blipFill>
                    <p:spPr bwMode="auto">
                      <a:xfrm>
                        <a:off x="640080" y="1828801"/>
                        <a:ext cx="2880360" cy="636270"/>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1132267721"/>
              </p:ext>
            </p:extLst>
          </p:nvPr>
        </p:nvGraphicFramePr>
        <p:xfrm>
          <a:off x="784860" y="2684146"/>
          <a:ext cx="2987040" cy="3564254"/>
        </p:xfrm>
        <a:graphic>
          <a:graphicData uri="http://schemas.openxmlformats.org/presentationml/2006/ole">
            <mc:AlternateContent xmlns:mc="http://schemas.openxmlformats.org/markup-compatibility/2006">
              <mc:Choice xmlns:v="urn:schemas-microsoft-com:vml" Requires="v">
                <p:oleObj spid="_x0000_s705647" name="Equation" r:id="rId5" imgW="1168400" imgH="1397000" progId="Equation.DSMT4">
                  <p:embed/>
                </p:oleObj>
              </mc:Choice>
              <mc:Fallback>
                <p:oleObj name="Equation" r:id="rId5" imgW="1168400" imgH="1397000" progId="Equation.DSMT4">
                  <p:embed/>
                  <p:pic>
                    <p:nvPicPr>
                      <p:cNvPr id="0" name=""/>
                      <p:cNvPicPr>
                        <a:picLocks noChangeAspect="1" noChangeArrowheads="1"/>
                      </p:cNvPicPr>
                      <p:nvPr/>
                    </p:nvPicPr>
                    <p:blipFill>
                      <a:blip r:embed="rId6"/>
                      <a:srcRect/>
                      <a:stretch>
                        <a:fillRect/>
                      </a:stretch>
                    </p:blipFill>
                    <p:spPr bwMode="auto">
                      <a:xfrm>
                        <a:off x="784860" y="2684146"/>
                        <a:ext cx="2987040" cy="3564254"/>
                      </a:xfrm>
                      <a:prstGeom prst="rect">
                        <a:avLst/>
                      </a:prstGeom>
                      <a:noFill/>
                      <a:extLst/>
                    </p:spPr>
                  </p:pic>
                </p:oleObj>
              </mc:Fallback>
            </mc:AlternateContent>
          </a:graphicData>
        </a:graphic>
      </p:graphicFrame>
    </p:spTree>
    <p:extLst>
      <p:ext uri="{BB962C8B-B14F-4D97-AF65-F5344CB8AC3E}">
        <p14:creationId xmlns:p14="http://schemas.microsoft.com/office/powerpoint/2010/main" val="670300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388</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- 13</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weighted least squares estimator is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with sampling variance</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and predicted value   </a:t>
            </a:r>
          </a:p>
        </p:txBody>
      </p:sp>
      <p:graphicFrame>
        <p:nvGraphicFramePr>
          <p:cNvPr id="8" name="Object 4"/>
          <p:cNvGraphicFramePr>
            <a:graphicFrameLocks noChangeAspect="1"/>
          </p:cNvGraphicFramePr>
          <p:nvPr>
            <p:extLst>
              <p:ext uri="{D42A27DB-BD31-4B8C-83A1-F6EECF244321}">
                <p14:modId xmlns:p14="http://schemas.microsoft.com/office/powerpoint/2010/main" val="3867142063"/>
              </p:ext>
            </p:extLst>
          </p:nvPr>
        </p:nvGraphicFramePr>
        <p:xfrm>
          <a:off x="590551" y="1828800"/>
          <a:ext cx="4438650" cy="2038224"/>
        </p:xfrm>
        <a:graphic>
          <a:graphicData uri="http://schemas.openxmlformats.org/presentationml/2006/ole">
            <mc:AlternateContent xmlns:mc="http://schemas.openxmlformats.org/markup-compatibility/2006">
              <mc:Choice xmlns:v="urn:schemas-microsoft-com:vml" Requires="v">
                <p:oleObj spid="_x0000_s706720" name="Equation" r:id="rId3" imgW="1879600" imgH="863600" progId="Equation.DSMT4">
                  <p:embed/>
                </p:oleObj>
              </mc:Choice>
              <mc:Fallback>
                <p:oleObj name="Equation" r:id="rId3" imgW="1879600" imgH="863600" progId="Equation.DSMT4">
                  <p:embed/>
                  <p:pic>
                    <p:nvPicPr>
                      <p:cNvPr id="0" name=""/>
                      <p:cNvPicPr>
                        <a:picLocks noChangeAspect="1" noChangeArrowheads="1"/>
                      </p:cNvPicPr>
                      <p:nvPr/>
                    </p:nvPicPr>
                    <p:blipFill>
                      <a:blip r:embed="rId4"/>
                      <a:srcRect/>
                      <a:stretch>
                        <a:fillRect/>
                      </a:stretch>
                    </p:blipFill>
                    <p:spPr bwMode="auto">
                      <a:xfrm>
                        <a:off x="590551" y="1828800"/>
                        <a:ext cx="4438650" cy="2038224"/>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3165251471"/>
              </p:ext>
            </p:extLst>
          </p:nvPr>
        </p:nvGraphicFramePr>
        <p:xfrm>
          <a:off x="586739" y="4389120"/>
          <a:ext cx="4801360" cy="2011680"/>
        </p:xfrm>
        <a:graphic>
          <a:graphicData uri="http://schemas.openxmlformats.org/presentationml/2006/ole">
            <mc:AlternateContent xmlns:mc="http://schemas.openxmlformats.org/markup-compatibility/2006">
              <mc:Choice xmlns:v="urn:schemas-microsoft-com:vml" Requires="v">
                <p:oleObj spid="_x0000_s706721" name="Equation" r:id="rId5" imgW="2057400" imgH="863600" progId="Equation.DSMT4">
                  <p:embed/>
                </p:oleObj>
              </mc:Choice>
              <mc:Fallback>
                <p:oleObj name="Equation" r:id="rId5" imgW="2057400" imgH="863600" progId="Equation.DSMT4">
                  <p:embed/>
                  <p:pic>
                    <p:nvPicPr>
                      <p:cNvPr id="0" name=""/>
                      <p:cNvPicPr>
                        <a:picLocks noChangeAspect="1" noChangeArrowheads="1"/>
                      </p:cNvPicPr>
                      <p:nvPr/>
                    </p:nvPicPr>
                    <p:blipFill>
                      <a:blip r:embed="rId6"/>
                      <a:srcRect/>
                      <a:stretch>
                        <a:fillRect/>
                      </a:stretch>
                    </p:blipFill>
                    <p:spPr bwMode="auto">
                      <a:xfrm>
                        <a:off x="586739" y="4389120"/>
                        <a:ext cx="4801360" cy="2011680"/>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3903259898"/>
              </p:ext>
            </p:extLst>
          </p:nvPr>
        </p:nvGraphicFramePr>
        <p:xfrm>
          <a:off x="560071" y="7191376"/>
          <a:ext cx="2205990" cy="680084"/>
        </p:xfrm>
        <a:graphic>
          <a:graphicData uri="http://schemas.openxmlformats.org/presentationml/2006/ole">
            <mc:AlternateContent xmlns:mc="http://schemas.openxmlformats.org/markup-compatibility/2006">
              <mc:Choice xmlns:v="urn:schemas-microsoft-com:vml" Requires="v">
                <p:oleObj spid="_x0000_s706722" name="Equation" r:id="rId7" imgW="863600" imgH="266700" progId="Equation.DSMT4">
                  <p:embed/>
                </p:oleObj>
              </mc:Choice>
              <mc:Fallback>
                <p:oleObj name="Equation" r:id="rId7" imgW="863600" imgH="266700" progId="Equation.DSMT4">
                  <p:embed/>
                  <p:pic>
                    <p:nvPicPr>
                      <p:cNvPr id="0" name=""/>
                      <p:cNvPicPr>
                        <a:picLocks noChangeAspect="1" noChangeArrowheads="1"/>
                      </p:cNvPicPr>
                      <p:nvPr/>
                    </p:nvPicPr>
                    <p:blipFill>
                      <a:blip r:embed="rId8"/>
                      <a:srcRect/>
                      <a:stretch>
                        <a:fillRect/>
                      </a:stretch>
                    </p:blipFill>
                    <p:spPr bwMode="auto">
                      <a:xfrm>
                        <a:off x="560071" y="7191376"/>
                        <a:ext cx="2205990" cy="680084"/>
                      </a:xfrm>
                      <a:prstGeom prst="rect">
                        <a:avLst/>
                      </a:prstGeom>
                      <a:noFill/>
                      <a:extLst/>
                    </p:spPr>
                  </p:pic>
                </p:oleObj>
              </mc:Fallback>
            </mc:AlternateContent>
          </a:graphicData>
        </a:graphic>
      </p:graphicFrame>
    </p:spTree>
    <p:extLst>
      <p:ext uri="{BB962C8B-B14F-4D97-AF65-F5344CB8AC3E}">
        <p14:creationId xmlns:p14="http://schemas.microsoft.com/office/powerpoint/2010/main" val="970587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389</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- 14</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multiple regression of </a:t>
            </a:r>
            <a:r>
              <a:rPr lang="en-US" sz="3360" i="1" dirty="0"/>
              <a:t>Y</a:t>
            </a:r>
            <a:r>
              <a:rPr lang="en-US" sz="3360" dirty="0"/>
              <a:t> on a set of </a:t>
            </a:r>
            <a:r>
              <a:rPr lang="en-US" sz="3360" i="1" dirty="0"/>
              <a:t>p</a:t>
            </a:r>
            <a:r>
              <a:rPr lang="en-US" sz="3360" dirty="0"/>
              <a:t> predictors</a:t>
            </a:r>
          </a:p>
          <a:p>
            <a:pPr marL="617220" indent="-617220" defTabSz="1097280" eaLnBrk="1" fontAlgn="auto" hangingPunct="1">
              <a:spcBef>
                <a:spcPts val="0"/>
              </a:spcBef>
              <a:spcAft>
                <a:spcPts val="0"/>
              </a:spcAft>
              <a:buNone/>
              <a:defRPr/>
            </a:pPr>
            <a:r>
              <a:rPr lang="en-US" sz="3360" dirty="0"/>
              <a:t>                              </a:t>
            </a:r>
          </a:p>
        </p:txBody>
      </p:sp>
      <p:graphicFrame>
        <p:nvGraphicFramePr>
          <p:cNvPr id="8" name="Object 4"/>
          <p:cNvGraphicFramePr>
            <a:graphicFrameLocks noChangeAspect="1"/>
          </p:cNvGraphicFramePr>
          <p:nvPr>
            <p:extLst>
              <p:ext uri="{D42A27DB-BD31-4B8C-83A1-F6EECF244321}">
                <p14:modId xmlns:p14="http://schemas.microsoft.com/office/powerpoint/2010/main" val="766104478"/>
              </p:ext>
            </p:extLst>
          </p:nvPr>
        </p:nvGraphicFramePr>
        <p:xfrm>
          <a:off x="548640" y="1828800"/>
          <a:ext cx="2866644" cy="731520"/>
        </p:xfrm>
        <a:graphic>
          <a:graphicData uri="http://schemas.openxmlformats.org/presentationml/2006/ole">
            <mc:AlternateContent xmlns:mc="http://schemas.openxmlformats.org/markup-compatibility/2006">
              <mc:Choice xmlns:v="urn:schemas-microsoft-com:vml" Requires="v">
                <p:oleObj spid="_x0000_s707699" name="Equation" r:id="rId3" imgW="1193800" imgH="304800" progId="Equation.DSMT4">
                  <p:embed/>
                </p:oleObj>
              </mc:Choice>
              <mc:Fallback>
                <p:oleObj name="Equation" r:id="rId3" imgW="1193800" imgH="304800" progId="Equation.DSMT4">
                  <p:embed/>
                  <p:pic>
                    <p:nvPicPr>
                      <p:cNvPr id="0" name=""/>
                      <p:cNvPicPr>
                        <a:picLocks noChangeAspect="1" noChangeArrowheads="1"/>
                      </p:cNvPicPr>
                      <p:nvPr/>
                    </p:nvPicPr>
                    <p:blipFill>
                      <a:blip r:embed="rId4"/>
                      <a:srcRect/>
                      <a:stretch>
                        <a:fillRect/>
                      </a:stretch>
                    </p:blipFill>
                    <p:spPr bwMode="auto">
                      <a:xfrm>
                        <a:off x="548640" y="1828800"/>
                        <a:ext cx="2866644" cy="731520"/>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859816983"/>
              </p:ext>
            </p:extLst>
          </p:nvPr>
        </p:nvGraphicFramePr>
        <p:xfrm>
          <a:off x="457200" y="2857501"/>
          <a:ext cx="5777866" cy="3714750"/>
        </p:xfrm>
        <a:graphic>
          <a:graphicData uri="http://schemas.openxmlformats.org/presentationml/2006/ole">
            <mc:AlternateContent xmlns:mc="http://schemas.openxmlformats.org/markup-compatibility/2006">
              <mc:Choice xmlns:v="urn:schemas-microsoft-com:vml" Requires="v">
                <p:oleObj spid="_x0000_s707700" name="Equation" r:id="rId5" imgW="2387600" imgH="1536700" progId="Equation.DSMT4">
                  <p:embed/>
                </p:oleObj>
              </mc:Choice>
              <mc:Fallback>
                <p:oleObj name="Equation" r:id="rId5" imgW="2387600" imgH="1536700" progId="Equation.DSMT4">
                  <p:embed/>
                  <p:pic>
                    <p:nvPicPr>
                      <p:cNvPr id="0" name=""/>
                      <p:cNvPicPr>
                        <a:picLocks noChangeAspect="1" noChangeArrowheads="1"/>
                      </p:cNvPicPr>
                      <p:nvPr/>
                    </p:nvPicPr>
                    <p:blipFill>
                      <a:blip r:embed="rId6"/>
                      <a:srcRect/>
                      <a:stretch>
                        <a:fillRect/>
                      </a:stretch>
                    </p:blipFill>
                    <p:spPr bwMode="auto">
                      <a:xfrm>
                        <a:off x="457200" y="2857501"/>
                        <a:ext cx="5777866" cy="3714750"/>
                      </a:xfrm>
                      <a:prstGeom prst="rect">
                        <a:avLst/>
                      </a:prstGeom>
                      <a:noFill/>
                      <a:extLst/>
                    </p:spPr>
                  </p:pic>
                </p:oleObj>
              </mc:Fallback>
            </mc:AlternateContent>
          </a:graphicData>
        </a:graphic>
      </p:graphicFrame>
    </p:spTree>
    <p:extLst>
      <p:ext uri="{BB962C8B-B14F-4D97-AF65-F5344CB8AC3E}">
        <p14:creationId xmlns:p14="http://schemas.microsoft.com/office/powerpoint/2010/main" val="1313587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390</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- 15</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is-IS" sz="3360" dirty="0"/>
              <a:t>… w</a:t>
            </a:r>
            <a:r>
              <a:rPr lang="en-US" sz="3360" dirty="0"/>
              <a:t>ith weighted least squares estimate</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The corresponding weighted least squares estimate of the sampling covariance matrix is </a:t>
            </a:r>
          </a:p>
        </p:txBody>
      </p:sp>
      <p:graphicFrame>
        <p:nvGraphicFramePr>
          <p:cNvPr id="10" name="Object 4"/>
          <p:cNvGraphicFramePr>
            <a:graphicFrameLocks noChangeAspect="1"/>
          </p:cNvGraphicFramePr>
          <p:nvPr>
            <p:extLst>
              <p:ext uri="{D42A27DB-BD31-4B8C-83A1-F6EECF244321}">
                <p14:modId xmlns:p14="http://schemas.microsoft.com/office/powerpoint/2010/main" val="3344040728"/>
              </p:ext>
            </p:extLst>
          </p:nvPr>
        </p:nvGraphicFramePr>
        <p:xfrm>
          <a:off x="1430656" y="1737360"/>
          <a:ext cx="8625840" cy="3200400"/>
        </p:xfrm>
        <a:graphic>
          <a:graphicData uri="http://schemas.openxmlformats.org/presentationml/2006/ole">
            <mc:AlternateContent xmlns:mc="http://schemas.openxmlformats.org/markup-compatibility/2006">
              <mc:Choice xmlns:v="urn:schemas-microsoft-com:vml" Requires="v">
                <p:oleObj spid="_x0000_s708718" name="Equation" r:id="rId3" imgW="3759200" imgH="1397000" progId="Equation.DSMT4">
                  <p:embed/>
                </p:oleObj>
              </mc:Choice>
              <mc:Fallback>
                <p:oleObj name="Equation" r:id="rId3" imgW="3759200" imgH="1397000" progId="Equation.DSMT4">
                  <p:embed/>
                  <p:pic>
                    <p:nvPicPr>
                      <p:cNvPr id="0" name=""/>
                      <p:cNvPicPr>
                        <a:picLocks noChangeAspect="1" noChangeArrowheads="1"/>
                      </p:cNvPicPr>
                      <p:nvPr/>
                    </p:nvPicPr>
                    <p:blipFill>
                      <a:blip r:embed="rId4"/>
                      <a:srcRect/>
                      <a:stretch>
                        <a:fillRect/>
                      </a:stretch>
                    </p:blipFill>
                    <p:spPr bwMode="auto">
                      <a:xfrm>
                        <a:off x="1430656" y="1737360"/>
                        <a:ext cx="8625840" cy="3200400"/>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1489835228"/>
              </p:ext>
            </p:extLst>
          </p:nvPr>
        </p:nvGraphicFramePr>
        <p:xfrm>
          <a:off x="1188720" y="6019800"/>
          <a:ext cx="7680960" cy="1979296"/>
        </p:xfrm>
        <a:graphic>
          <a:graphicData uri="http://schemas.openxmlformats.org/presentationml/2006/ole">
            <mc:AlternateContent xmlns:mc="http://schemas.openxmlformats.org/markup-compatibility/2006">
              <mc:Choice xmlns:v="urn:schemas-microsoft-com:vml" Requires="v">
                <p:oleObj spid="_x0000_s708719" name="Equation" r:id="rId5" imgW="3200400" imgH="825500" progId="Equation.DSMT4">
                  <p:embed/>
                </p:oleObj>
              </mc:Choice>
              <mc:Fallback>
                <p:oleObj name="Equation" r:id="rId5" imgW="3200400" imgH="825500" progId="Equation.DSMT4">
                  <p:embed/>
                  <p:pic>
                    <p:nvPicPr>
                      <p:cNvPr id="0" name=""/>
                      <p:cNvPicPr>
                        <a:picLocks noChangeAspect="1" noChangeArrowheads="1"/>
                      </p:cNvPicPr>
                      <p:nvPr/>
                    </p:nvPicPr>
                    <p:blipFill>
                      <a:blip r:embed="rId6"/>
                      <a:srcRect/>
                      <a:stretch>
                        <a:fillRect/>
                      </a:stretch>
                    </p:blipFill>
                    <p:spPr bwMode="auto">
                      <a:xfrm>
                        <a:off x="1188720" y="6019800"/>
                        <a:ext cx="7680960" cy="1979296"/>
                      </a:xfrm>
                      <a:prstGeom prst="rect">
                        <a:avLst/>
                      </a:prstGeom>
                      <a:noFill/>
                      <a:extLst/>
                    </p:spPr>
                  </p:pic>
                </p:oleObj>
              </mc:Fallback>
            </mc:AlternateContent>
          </a:graphicData>
        </a:graphic>
      </p:graphicFrame>
    </p:spTree>
    <p:extLst>
      <p:ext uri="{BB962C8B-B14F-4D97-AF65-F5344CB8AC3E}">
        <p14:creationId xmlns:p14="http://schemas.microsoft.com/office/powerpoint/2010/main" val="4019517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19F5500-38ED-4DF4-8657-340057EBB8C0}" type="slidenum">
              <a:rPr lang="en-US" altLang="en-US"/>
              <a:pPr>
                <a:defRPr/>
              </a:pPr>
              <a:t>337</a:t>
            </a:fld>
            <a:endParaRPr lang="en-US" altLang="en-US" dirty="0"/>
          </a:p>
        </p:txBody>
      </p:sp>
      <p:sp>
        <p:nvSpPr>
          <p:cNvPr id="16388" name="Rectangle 3"/>
          <p:cNvSpPr>
            <a:spLocks noGrp="1" noChangeArrowheads="1"/>
          </p:cNvSpPr>
          <p:nvPr>
            <p:ph type="body" idx="1"/>
          </p:nvPr>
        </p:nvSpPr>
        <p:spPr>
          <a:xfrm>
            <a:off x="548640" y="1695451"/>
            <a:ext cx="9875520" cy="5436870"/>
          </a:xfrm>
        </p:spPr>
        <p:txBody>
          <a:bodyPr/>
          <a:lstStyle/>
          <a:p>
            <a:pPr eaLnBrk="1" hangingPunct="1"/>
            <a:r>
              <a:rPr lang="en-US" dirty="0" smtClean="0"/>
              <a:t>Reduced degrees of freedom</a:t>
            </a:r>
          </a:p>
          <a:p>
            <a:pPr eaLnBrk="1" hangingPunct="1"/>
            <a:r>
              <a:rPr lang="en-US" dirty="0" smtClean="0"/>
              <a:t>Unbiased estimate of variance</a:t>
            </a:r>
          </a:p>
          <a:p>
            <a:pPr eaLnBrk="1" hangingPunct="1"/>
            <a:r>
              <a:rPr lang="en-US" dirty="0" smtClean="0"/>
              <a:t>Each “combined” unit retains essential design features</a:t>
            </a:r>
          </a:p>
          <a:p>
            <a:pPr eaLnBrk="1" hangingPunct="1"/>
            <a:r>
              <a:rPr lang="en-US" dirty="0" smtClean="0"/>
              <a:t>Combined strata create more heterogeneous units for variance estimation</a:t>
            </a:r>
          </a:p>
          <a:p>
            <a:pPr eaLnBrk="1" hangingPunct="1"/>
            <a:r>
              <a:rPr lang="en-US" dirty="0" smtClean="0">
                <a:solidFill>
                  <a:srgbClr val="FFFF00"/>
                </a:solidFill>
              </a:rPr>
              <a:t>Often used to form paired selections</a:t>
            </a:r>
          </a:p>
          <a:p>
            <a:pPr eaLnBrk="1" hangingPunct="1"/>
            <a:r>
              <a:rPr lang="en-US" dirty="0" smtClean="0">
                <a:solidFill>
                  <a:srgbClr val="FFFFFF"/>
                </a:solidFill>
              </a:rPr>
              <a:t>Often used in combination with collapsing </a:t>
            </a:r>
            <a:r>
              <a:rPr lang="en-US" dirty="0" smtClean="0"/>
              <a:t>…</a:t>
            </a:r>
          </a:p>
        </p:txBody>
      </p:sp>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391</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- 16</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Hypothesis testing for parameters is conducted using t- and F-test statistics.  For a single parameter under SRS,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where </a:t>
            </a:r>
            <a:r>
              <a:rPr lang="en-US" sz="3360" i="1" dirty="0"/>
              <a:t>t</a:t>
            </a:r>
            <a:r>
              <a:rPr lang="en-US" sz="3360" i="1" baseline="-25000" dirty="0"/>
              <a:t>j</a:t>
            </a:r>
            <a:r>
              <a:rPr lang="en-US" sz="3360" dirty="0"/>
              <a:t> is distributed as a </a:t>
            </a:r>
            <a:r>
              <a:rPr lang="en-US" sz="3360" i="1" dirty="0"/>
              <a:t>t</a:t>
            </a:r>
            <a:r>
              <a:rPr lang="en-US" sz="3360" dirty="0"/>
              <a:t>-random variable with   </a:t>
            </a:r>
            <a:r>
              <a:rPr lang="en-US" sz="3360" i="1" dirty="0"/>
              <a:t>n</a:t>
            </a:r>
            <a:r>
              <a:rPr lang="en-US" sz="3360" dirty="0"/>
              <a:t> – </a:t>
            </a:r>
            <a:r>
              <a:rPr lang="en-US" sz="3360" i="1" dirty="0"/>
              <a:t>p</a:t>
            </a:r>
            <a:r>
              <a:rPr lang="en-US" sz="3360" dirty="0"/>
              <a:t> degrees of freedom.</a:t>
            </a:r>
          </a:p>
        </p:txBody>
      </p:sp>
      <p:graphicFrame>
        <p:nvGraphicFramePr>
          <p:cNvPr id="8" name="Object 4"/>
          <p:cNvGraphicFramePr>
            <a:graphicFrameLocks noChangeAspect="1"/>
          </p:cNvGraphicFramePr>
          <p:nvPr>
            <p:extLst>
              <p:ext uri="{D42A27DB-BD31-4B8C-83A1-F6EECF244321}">
                <p14:modId xmlns:p14="http://schemas.microsoft.com/office/powerpoint/2010/main" val="681673248"/>
              </p:ext>
            </p:extLst>
          </p:nvPr>
        </p:nvGraphicFramePr>
        <p:xfrm>
          <a:off x="1213994" y="2821306"/>
          <a:ext cx="1803526" cy="1476374"/>
        </p:xfrm>
        <a:graphic>
          <a:graphicData uri="http://schemas.openxmlformats.org/presentationml/2006/ole">
            <mc:AlternateContent xmlns:mc="http://schemas.openxmlformats.org/markup-compatibility/2006">
              <mc:Choice xmlns:v="urn:schemas-microsoft-com:vml" Requires="v">
                <p:oleObj spid="_x0000_s709693" name="Equation" r:id="rId3" imgW="711200" imgH="584200" progId="Equation.DSMT4">
                  <p:embed/>
                </p:oleObj>
              </mc:Choice>
              <mc:Fallback>
                <p:oleObj name="Equation" r:id="rId3" imgW="711200" imgH="584200" progId="Equation.DSMT4">
                  <p:embed/>
                  <p:pic>
                    <p:nvPicPr>
                      <p:cNvPr id="0" name=""/>
                      <p:cNvPicPr>
                        <a:picLocks noChangeAspect="1" noChangeArrowheads="1"/>
                      </p:cNvPicPr>
                      <p:nvPr/>
                    </p:nvPicPr>
                    <p:blipFill>
                      <a:blip r:embed="rId4"/>
                      <a:srcRect/>
                      <a:stretch>
                        <a:fillRect/>
                      </a:stretch>
                    </p:blipFill>
                    <p:spPr bwMode="auto">
                      <a:xfrm>
                        <a:off x="1213994" y="2821306"/>
                        <a:ext cx="1803526" cy="1476374"/>
                      </a:xfrm>
                      <a:prstGeom prst="rect">
                        <a:avLst/>
                      </a:prstGeom>
                      <a:noFill/>
                      <a:extLst/>
                    </p:spPr>
                  </p:pic>
                </p:oleObj>
              </mc:Fallback>
            </mc:AlternateContent>
          </a:graphicData>
        </a:graphic>
      </p:graphicFrame>
    </p:spTree>
    <p:extLst>
      <p:ext uri="{BB962C8B-B14F-4D97-AF65-F5344CB8AC3E}">
        <p14:creationId xmlns:p14="http://schemas.microsoft.com/office/powerpoint/2010/main" val="3013639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392</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- 17</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multiple parameter hypothesis tests</a:t>
            </a:r>
          </a:p>
          <a:p>
            <a:pPr marL="617220" indent="-617220" defTabSz="1097280" eaLnBrk="1" fontAlgn="auto" hangingPunct="1">
              <a:spcBef>
                <a:spcPts val="0"/>
              </a:spcBef>
              <a:spcAft>
                <a:spcPts val="0"/>
              </a:spcAft>
              <a:buNone/>
              <a:defRPr/>
            </a:pPr>
            <a:r>
              <a:rPr lang="en-US" sz="3360" dirty="0"/>
              <a:t>	where </a:t>
            </a:r>
            <a:r>
              <a:rPr lang="en-US" sz="3360" i="1" dirty="0"/>
              <a:t>A</a:t>
            </a:r>
            <a:r>
              <a:rPr lang="en-US" sz="3360" dirty="0"/>
              <a:t> is a </a:t>
            </a:r>
            <a:r>
              <a:rPr lang="en-US" sz="3360" i="1" dirty="0"/>
              <a:t>q</a:t>
            </a:r>
            <a:r>
              <a:rPr lang="en-US" sz="3360" dirty="0"/>
              <a:t> x </a:t>
            </a:r>
            <a:r>
              <a:rPr lang="en-US" sz="3360" i="1" dirty="0"/>
              <a:t>p</a:t>
            </a:r>
            <a:r>
              <a:rPr lang="en-US" sz="3360" dirty="0"/>
              <a:t> matrix of constants and </a:t>
            </a:r>
            <a:r>
              <a:rPr lang="en-US" sz="3360" i="1" dirty="0"/>
              <a:t>k</a:t>
            </a:r>
            <a:r>
              <a:rPr lang="en-US" sz="3360" dirty="0"/>
              <a:t> a </a:t>
            </a:r>
            <a:r>
              <a:rPr lang="en-US" sz="3360" i="1" dirty="0"/>
              <a:t>q</a:t>
            </a:r>
            <a:r>
              <a:rPr lang="en-US" sz="3360" dirty="0"/>
              <a:t> x </a:t>
            </a:r>
            <a:r>
              <a:rPr lang="en-US" sz="3360" i="1" dirty="0"/>
              <a:t>1</a:t>
            </a:r>
            <a:r>
              <a:rPr lang="en-US" sz="3360" dirty="0"/>
              <a:t> vector of constants, again under SRS,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distributed at an </a:t>
            </a:r>
            <a:r>
              <a:rPr lang="en-US" sz="3360" i="1" dirty="0"/>
              <a:t>F</a:t>
            </a:r>
            <a:r>
              <a:rPr lang="en-US" sz="3360" dirty="0"/>
              <a:t> random variable with </a:t>
            </a:r>
            <a:r>
              <a:rPr lang="en-US" sz="3360" i="1" dirty="0"/>
              <a:t>k</a:t>
            </a:r>
            <a:r>
              <a:rPr lang="en-US" sz="3360" dirty="0"/>
              <a:t> and </a:t>
            </a:r>
            <a:r>
              <a:rPr lang="en-US" sz="3360" i="1" dirty="0"/>
              <a:t>n</a:t>
            </a:r>
            <a:r>
              <a:rPr lang="en-US" sz="3360" dirty="0"/>
              <a:t> – </a:t>
            </a:r>
            <a:r>
              <a:rPr lang="en-US" sz="3360" i="1" dirty="0"/>
              <a:t>q</a:t>
            </a:r>
            <a:r>
              <a:rPr lang="en-US" sz="3360" dirty="0"/>
              <a:t> degrees of freedom.</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959406584"/>
              </p:ext>
            </p:extLst>
          </p:nvPr>
        </p:nvGraphicFramePr>
        <p:xfrm>
          <a:off x="7589521" y="1320802"/>
          <a:ext cx="1901190" cy="674370"/>
        </p:xfrm>
        <a:graphic>
          <a:graphicData uri="http://schemas.openxmlformats.org/presentationml/2006/ole">
            <mc:AlternateContent xmlns:mc="http://schemas.openxmlformats.org/markup-compatibility/2006">
              <mc:Choice xmlns:v="urn:schemas-microsoft-com:vml" Requires="v">
                <p:oleObj spid="_x0000_s710770" name="Equation" r:id="rId3" imgW="749300" imgH="266700" progId="Equation.DSMT4">
                  <p:embed/>
                </p:oleObj>
              </mc:Choice>
              <mc:Fallback>
                <p:oleObj name="Equation" r:id="rId3" imgW="749300" imgH="266700" progId="Equation.DSMT4">
                  <p:embed/>
                  <p:pic>
                    <p:nvPicPr>
                      <p:cNvPr id="0" name=""/>
                      <p:cNvPicPr>
                        <a:picLocks noChangeAspect="1" noChangeArrowheads="1"/>
                      </p:cNvPicPr>
                      <p:nvPr/>
                    </p:nvPicPr>
                    <p:blipFill>
                      <a:blip r:embed="rId4"/>
                      <a:srcRect/>
                      <a:stretch>
                        <a:fillRect/>
                      </a:stretch>
                    </p:blipFill>
                    <p:spPr bwMode="auto">
                      <a:xfrm>
                        <a:off x="7589521" y="1320802"/>
                        <a:ext cx="1901190" cy="674370"/>
                      </a:xfrm>
                      <a:prstGeom prst="rect">
                        <a:avLst/>
                      </a:prstGeom>
                      <a:noFill/>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104645291"/>
              </p:ext>
            </p:extLst>
          </p:nvPr>
        </p:nvGraphicFramePr>
        <p:xfrm>
          <a:off x="1188720" y="3108960"/>
          <a:ext cx="6771362" cy="1554480"/>
        </p:xfrm>
        <a:graphic>
          <a:graphicData uri="http://schemas.openxmlformats.org/presentationml/2006/ole">
            <mc:AlternateContent xmlns:mc="http://schemas.openxmlformats.org/markup-compatibility/2006">
              <mc:Choice xmlns:v="urn:schemas-microsoft-com:vml" Requires="v">
                <p:oleObj spid="_x0000_s710771" name="Equation" r:id="rId5" imgW="2540000" imgH="584200" progId="Equation.DSMT4">
                  <p:embed/>
                </p:oleObj>
              </mc:Choice>
              <mc:Fallback>
                <p:oleObj name="Equation" r:id="rId5" imgW="2540000" imgH="584200" progId="Equation.DSMT4">
                  <p:embed/>
                  <p:pic>
                    <p:nvPicPr>
                      <p:cNvPr id="0" name=""/>
                      <p:cNvPicPr>
                        <a:picLocks noChangeAspect="1" noChangeArrowheads="1"/>
                      </p:cNvPicPr>
                      <p:nvPr/>
                    </p:nvPicPr>
                    <p:blipFill>
                      <a:blip r:embed="rId6"/>
                      <a:srcRect/>
                      <a:stretch>
                        <a:fillRect/>
                      </a:stretch>
                    </p:blipFill>
                    <p:spPr bwMode="auto">
                      <a:xfrm>
                        <a:off x="1188720" y="3108960"/>
                        <a:ext cx="6771362" cy="1554480"/>
                      </a:xfrm>
                      <a:prstGeom prst="rect">
                        <a:avLst/>
                      </a:prstGeom>
                      <a:noFill/>
                      <a:extLst/>
                    </p:spPr>
                  </p:pic>
                </p:oleObj>
              </mc:Fallback>
            </mc:AlternateContent>
          </a:graphicData>
        </a:graphic>
      </p:graphicFrame>
    </p:spTree>
    <p:extLst>
      <p:ext uri="{BB962C8B-B14F-4D97-AF65-F5344CB8AC3E}">
        <p14:creationId xmlns:p14="http://schemas.microsoft.com/office/powerpoint/2010/main" val="1020044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393</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- 18</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Alternatively, for large samples the Taylor series expansion approximation</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      random variable with </a:t>
            </a:r>
            <a:r>
              <a:rPr lang="en-US" sz="3360" i="1" dirty="0"/>
              <a:t>q</a:t>
            </a:r>
            <a:r>
              <a:rPr lang="en-US" sz="3360" dirty="0"/>
              <a:t> degrees of freedom</a:t>
            </a:r>
          </a:p>
          <a:p>
            <a:pPr marL="617220" indent="-617220" defTabSz="1097280" eaLnBrk="1" fontAlgn="auto" hangingPunct="1">
              <a:spcBef>
                <a:spcPts val="0"/>
              </a:spcBef>
              <a:spcAft>
                <a:spcPts val="0"/>
              </a:spcAft>
              <a:buNone/>
              <a:defRPr/>
            </a:pPr>
            <a:endParaRPr lang="en-US" sz="3360" dirty="0"/>
          </a:p>
        </p:txBody>
      </p:sp>
      <p:graphicFrame>
        <p:nvGraphicFramePr>
          <p:cNvPr id="8" name="Object 4"/>
          <p:cNvGraphicFramePr>
            <a:graphicFrameLocks noChangeAspect="1"/>
          </p:cNvGraphicFramePr>
          <p:nvPr>
            <p:extLst>
              <p:ext uri="{D42A27DB-BD31-4B8C-83A1-F6EECF244321}">
                <p14:modId xmlns:p14="http://schemas.microsoft.com/office/powerpoint/2010/main" val="3906520147"/>
              </p:ext>
            </p:extLst>
          </p:nvPr>
        </p:nvGraphicFramePr>
        <p:xfrm>
          <a:off x="1064896" y="2486026"/>
          <a:ext cx="7200900" cy="1062990"/>
        </p:xfrm>
        <a:graphic>
          <a:graphicData uri="http://schemas.openxmlformats.org/presentationml/2006/ole">
            <mc:AlternateContent xmlns:mc="http://schemas.openxmlformats.org/markup-compatibility/2006">
              <mc:Choice xmlns:v="urn:schemas-microsoft-com:vml" Requires="v">
                <p:oleObj spid="_x0000_s711842" name="Equation" r:id="rId3" imgW="2578100" imgH="381000" progId="Equation.DSMT4">
                  <p:embed/>
                </p:oleObj>
              </mc:Choice>
              <mc:Fallback>
                <p:oleObj name="Equation" r:id="rId3" imgW="2578100" imgH="381000" progId="Equation.DSMT4">
                  <p:embed/>
                  <p:pic>
                    <p:nvPicPr>
                      <p:cNvPr id="0" name=""/>
                      <p:cNvPicPr>
                        <a:picLocks noChangeAspect="1" noChangeArrowheads="1"/>
                      </p:cNvPicPr>
                      <p:nvPr/>
                    </p:nvPicPr>
                    <p:blipFill>
                      <a:blip r:embed="rId4"/>
                      <a:srcRect/>
                      <a:stretch>
                        <a:fillRect/>
                      </a:stretch>
                    </p:blipFill>
                    <p:spPr bwMode="auto">
                      <a:xfrm>
                        <a:off x="1064896" y="2486026"/>
                        <a:ext cx="7200900" cy="1062990"/>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704242425"/>
              </p:ext>
            </p:extLst>
          </p:nvPr>
        </p:nvGraphicFramePr>
        <p:xfrm>
          <a:off x="5852161" y="3749040"/>
          <a:ext cx="567690" cy="672466"/>
        </p:xfrm>
        <a:graphic>
          <a:graphicData uri="http://schemas.openxmlformats.org/presentationml/2006/ole">
            <mc:AlternateContent xmlns:mc="http://schemas.openxmlformats.org/markup-compatibility/2006">
              <mc:Choice xmlns:v="urn:schemas-microsoft-com:vml" Requires="v">
                <p:oleObj spid="_x0000_s711843" name="Equation" r:id="rId5" imgW="203200" imgH="241300" progId="Equation.DSMT4">
                  <p:embed/>
                </p:oleObj>
              </mc:Choice>
              <mc:Fallback>
                <p:oleObj name="Equation" r:id="rId5" imgW="203200" imgH="241300" progId="Equation.DSMT4">
                  <p:embed/>
                  <p:pic>
                    <p:nvPicPr>
                      <p:cNvPr id="0" name=""/>
                      <p:cNvPicPr>
                        <a:picLocks noChangeAspect="1" noChangeArrowheads="1"/>
                      </p:cNvPicPr>
                      <p:nvPr/>
                    </p:nvPicPr>
                    <p:blipFill>
                      <a:blip r:embed="rId6"/>
                      <a:srcRect/>
                      <a:stretch>
                        <a:fillRect/>
                      </a:stretch>
                    </p:blipFill>
                    <p:spPr bwMode="auto">
                      <a:xfrm>
                        <a:off x="5852161" y="3749040"/>
                        <a:ext cx="567690" cy="672466"/>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1342857606"/>
              </p:ext>
            </p:extLst>
          </p:nvPr>
        </p:nvGraphicFramePr>
        <p:xfrm>
          <a:off x="2560321" y="3860801"/>
          <a:ext cx="603884" cy="672466"/>
        </p:xfrm>
        <a:graphic>
          <a:graphicData uri="http://schemas.openxmlformats.org/presentationml/2006/ole">
            <mc:AlternateContent xmlns:mc="http://schemas.openxmlformats.org/markup-compatibility/2006">
              <mc:Choice xmlns:v="urn:schemas-microsoft-com:vml" Requires="v">
                <p:oleObj spid="_x0000_s711844" name="Equation" r:id="rId7" imgW="215900" imgH="241300" progId="Equation.DSMT4">
                  <p:embed/>
                </p:oleObj>
              </mc:Choice>
              <mc:Fallback>
                <p:oleObj name="Equation" r:id="rId7" imgW="215900" imgH="241300" progId="Equation.DSMT4">
                  <p:embed/>
                  <p:pic>
                    <p:nvPicPr>
                      <p:cNvPr id="0" name=""/>
                      <p:cNvPicPr>
                        <a:picLocks noChangeAspect="1" noChangeArrowheads="1"/>
                      </p:cNvPicPr>
                      <p:nvPr/>
                    </p:nvPicPr>
                    <p:blipFill>
                      <a:blip r:embed="rId8"/>
                      <a:srcRect/>
                      <a:stretch>
                        <a:fillRect/>
                      </a:stretch>
                    </p:blipFill>
                    <p:spPr bwMode="auto">
                      <a:xfrm>
                        <a:off x="2560321" y="3860801"/>
                        <a:ext cx="603884" cy="672466"/>
                      </a:xfrm>
                      <a:prstGeom prst="rect">
                        <a:avLst/>
                      </a:prstGeom>
                      <a:noFill/>
                      <a:extLst/>
                    </p:spPr>
                  </p:pic>
                </p:oleObj>
              </mc:Fallback>
            </mc:AlternateContent>
          </a:graphicData>
        </a:graphic>
      </p:graphicFrame>
    </p:spTree>
    <p:extLst>
      <p:ext uri="{BB962C8B-B14F-4D97-AF65-F5344CB8AC3E}">
        <p14:creationId xmlns:p14="http://schemas.microsoft.com/office/powerpoint/2010/main" val="1372662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394</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- 19</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Under stratified multistage probability samples with </a:t>
            </a:r>
            <a:r>
              <a:rPr lang="en-US" sz="3360" i="1" dirty="0"/>
              <a:t>H</a:t>
            </a:r>
            <a:r>
              <a:rPr lang="en-US" sz="3360" dirty="0"/>
              <a:t> strata and </a:t>
            </a:r>
            <a:r>
              <a:rPr lang="en-US" sz="3360" i="1" dirty="0"/>
              <a:t>a</a:t>
            </a:r>
            <a:r>
              <a:rPr lang="en-US" sz="3360" dirty="0"/>
              <a:t> PSU’s, </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3471428320"/>
              </p:ext>
            </p:extLst>
          </p:nvPr>
        </p:nvGraphicFramePr>
        <p:xfrm>
          <a:off x="268606" y="2535556"/>
          <a:ext cx="10610850" cy="4048124"/>
        </p:xfrm>
        <a:graphic>
          <a:graphicData uri="http://schemas.openxmlformats.org/presentationml/2006/ole">
            <mc:AlternateContent xmlns:mc="http://schemas.openxmlformats.org/markup-compatibility/2006">
              <mc:Choice xmlns:v="urn:schemas-microsoft-com:vml" Requires="v">
                <p:oleObj spid="_x0000_s712765" name="Equation" r:id="rId3" imgW="4318000" imgH="1651000" progId="Equation.DSMT4">
                  <p:embed/>
                </p:oleObj>
              </mc:Choice>
              <mc:Fallback>
                <p:oleObj name="Equation" r:id="rId3" imgW="4318000" imgH="1651000" progId="Equation.DSMT4">
                  <p:embed/>
                  <p:pic>
                    <p:nvPicPr>
                      <p:cNvPr id="0" name=""/>
                      <p:cNvPicPr>
                        <a:picLocks noChangeAspect="1" noChangeArrowheads="1"/>
                      </p:cNvPicPr>
                      <p:nvPr/>
                    </p:nvPicPr>
                    <p:blipFill>
                      <a:blip r:embed="rId4"/>
                      <a:srcRect/>
                      <a:stretch>
                        <a:fillRect/>
                      </a:stretch>
                    </p:blipFill>
                    <p:spPr bwMode="auto">
                      <a:xfrm>
                        <a:off x="268606" y="2535556"/>
                        <a:ext cx="10610850" cy="4048124"/>
                      </a:xfrm>
                      <a:prstGeom prst="rect">
                        <a:avLst/>
                      </a:prstGeom>
                      <a:noFill/>
                      <a:extLst/>
                    </p:spPr>
                  </p:pic>
                </p:oleObj>
              </mc:Fallback>
            </mc:AlternateContent>
          </a:graphicData>
        </a:graphic>
      </p:graphicFrame>
    </p:spTree>
    <p:extLst>
      <p:ext uri="{BB962C8B-B14F-4D97-AF65-F5344CB8AC3E}">
        <p14:creationId xmlns:p14="http://schemas.microsoft.com/office/powerpoint/2010/main" val="2147359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395</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- 20</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Repeated replication procedures with </a:t>
            </a:r>
          </a:p>
        </p:txBody>
      </p:sp>
      <p:graphicFrame>
        <p:nvGraphicFramePr>
          <p:cNvPr id="14" name="Object 4"/>
          <p:cNvGraphicFramePr>
            <a:graphicFrameLocks noChangeAspect="1"/>
          </p:cNvGraphicFramePr>
          <p:nvPr>
            <p:extLst>
              <p:ext uri="{D42A27DB-BD31-4B8C-83A1-F6EECF244321}">
                <p14:modId xmlns:p14="http://schemas.microsoft.com/office/powerpoint/2010/main" val="3897151742"/>
              </p:ext>
            </p:extLst>
          </p:nvPr>
        </p:nvGraphicFramePr>
        <p:xfrm>
          <a:off x="670560" y="2026920"/>
          <a:ext cx="6553200" cy="2710816"/>
        </p:xfrm>
        <a:graphic>
          <a:graphicData uri="http://schemas.openxmlformats.org/presentationml/2006/ole">
            <mc:AlternateContent xmlns:mc="http://schemas.openxmlformats.org/markup-compatibility/2006">
              <mc:Choice xmlns:v="urn:schemas-microsoft-com:vml" Requires="v">
                <p:oleObj spid="_x0000_s714812" name="Equation" r:id="rId3" imgW="2603500" imgH="1079500" progId="Equation.DSMT4">
                  <p:embed/>
                </p:oleObj>
              </mc:Choice>
              <mc:Fallback>
                <p:oleObj name="Equation" r:id="rId3" imgW="2603500" imgH="1079500" progId="Equation.DSMT4">
                  <p:embed/>
                  <p:pic>
                    <p:nvPicPr>
                      <p:cNvPr id="0" name=""/>
                      <p:cNvPicPr>
                        <a:picLocks noChangeAspect="1" noChangeArrowheads="1"/>
                      </p:cNvPicPr>
                      <p:nvPr/>
                    </p:nvPicPr>
                    <p:blipFill>
                      <a:blip r:embed="rId4"/>
                      <a:srcRect/>
                      <a:stretch>
                        <a:fillRect/>
                      </a:stretch>
                    </p:blipFill>
                    <p:spPr bwMode="auto">
                      <a:xfrm>
                        <a:off x="670560" y="2026920"/>
                        <a:ext cx="6553200" cy="2710816"/>
                      </a:xfrm>
                      <a:prstGeom prst="rect">
                        <a:avLst/>
                      </a:prstGeom>
                      <a:noFill/>
                      <a:extLst/>
                    </p:spPr>
                  </p:pic>
                </p:oleObj>
              </mc:Fallback>
            </mc:AlternateContent>
          </a:graphicData>
        </a:graphic>
      </p:graphicFrame>
    </p:spTree>
    <p:extLst>
      <p:ext uri="{BB962C8B-B14F-4D97-AF65-F5344CB8AC3E}">
        <p14:creationId xmlns:p14="http://schemas.microsoft.com/office/powerpoint/2010/main" val="4164627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396</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- 21</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endParaRPr lang="en-US" sz="3360" dirty="0"/>
          </a:p>
        </p:txBody>
      </p:sp>
      <p:graphicFrame>
        <p:nvGraphicFramePr>
          <p:cNvPr id="8" name="Object 4"/>
          <p:cNvGraphicFramePr>
            <a:graphicFrameLocks noChangeAspect="1"/>
          </p:cNvGraphicFramePr>
          <p:nvPr>
            <p:extLst>
              <p:ext uri="{D42A27DB-BD31-4B8C-83A1-F6EECF244321}">
                <p14:modId xmlns:p14="http://schemas.microsoft.com/office/powerpoint/2010/main" val="1726959868"/>
              </p:ext>
            </p:extLst>
          </p:nvPr>
        </p:nvGraphicFramePr>
        <p:xfrm>
          <a:off x="428626" y="1236346"/>
          <a:ext cx="9384030" cy="6417944"/>
        </p:xfrm>
        <a:graphic>
          <a:graphicData uri="http://schemas.openxmlformats.org/presentationml/2006/ole">
            <mc:AlternateContent xmlns:mc="http://schemas.openxmlformats.org/markup-compatibility/2006">
              <mc:Choice xmlns:v="urn:schemas-microsoft-com:vml" Requires="v">
                <p:oleObj spid="_x0000_s715836" name="Equation" r:id="rId3" imgW="4076700" imgH="2794000" progId="Equation.DSMT4">
                  <p:embed/>
                </p:oleObj>
              </mc:Choice>
              <mc:Fallback>
                <p:oleObj name="Equation" r:id="rId3" imgW="4076700" imgH="2794000" progId="Equation.DSMT4">
                  <p:embed/>
                  <p:pic>
                    <p:nvPicPr>
                      <p:cNvPr id="0" name=""/>
                      <p:cNvPicPr>
                        <a:picLocks noChangeAspect="1" noChangeArrowheads="1"/>
                      </p:cNvPicPr>
                      <p:nvPr/>
                    </p:nvPicPr>
                    <p:blipFill>
                      <a:blip r:embed="rId4"/>
                      <a:srcRect/>
                      <a:stretch>
                        <a:fillRect/>
                      </a:stretch>
                    </p:blipFill>
                    <p:spPr bwMode="auto">
                      <a:xfrm>
                        <a:off x="428626" y="1236346"/>
                        <a:ext cx="9384030" cy="6417944"/>
                      </a:xfrm>
                      <a:prstGeom prst="rect">
                        <a:avLst/>
                      </a:prstGeom>
                      <a:noFill/>
                      <a:extLst/>
                    </p:spPr>
                  </p:pic>
                </p:oleObj>
              </mc:Fallback>
            </mc:AlternateContent>
          </a:graphicData>
        </a:graphic>
      </p:graphicFrame>
    </p:spTree>
    <p:extLst>
      <p:ext uri="{BB962C8B-B14F-4D97-AF65-F5344CB8AC3E}">
        <p14:creationId xmlns:p14="http://schemas.microsoft.com/office/powerpoint/2010/main" val="1710918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397</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- 22</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complex sample survey data, hypothesis testing for a single parameter uses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which under      is distributed as a </a:t>
            </a:r>
            <a:r>
              <a:rPr lang="en-US" sz="3360" i="1" dirty="0"/>
              <a:t>t-</a:t>
            </a:r>
            <a:r>
              <a:rPr lang="en-US" sz="3360" dirty="0"/>
              <a:t>random variable with </a:t>
            </a:r>
            <a:r>
              <a:rPr lang="en-US" sz="3360" i="1" dirty="0"/>
              <a:t>a</a:t>
            </a:r>
            <a:r>
              <a:rPr lang="en-US" sz="3360" dirty="0"/>
              <a:t> – </a:t>
            </a:r>
            <a:r>
              <a:rPr lang="en-US" sz="3360" i="1" dirty="0"/>
              <a:t>H</a:t>
            </a:r>
            <a:r>
              <a:rPr lang="en-US" sz="3360" dirty="0"/>
              <a:t> – </a:t>
            </a:r>
            <a:r>
              <a:rPr lang="en-US" sz="3360" i="1" dirty="0"/>
              <a:t>1 </a:t>
            </a:r>
            <a:r>
              <a:rPr lang="en-US" sz="3360" dirty="0"/>
              <a:t>degrees of freedom</a:t>
            </a:r>
          </a:p>
        </p:txBody>
      </p:sp>
      <p:graphicFrame>
        <p:nvGraphicFramePr>
          <p:cNvPr id="8" name="Object 4"/>
          <p:cNvGraphicFramePr>
            <a:graphicFrameLocks noChangeAspect="1"/>
          </p:cNvGraphicFramePr>
          <p:nvPr>
            <p:extLst>
              <p:ext uri="{D42A27DB-BD31-4B8C-83A1-F6EECF244321}">
                <p14:modId xmlns:p14="http://schemas.microsoft.com/office/powerpoint/2010/main" val="296407658"/>
              </p:ext>
            </p:extLst>
          </p:nvPr>
        </p:nvGraphicFramePr>
        <p:xfrm>
          <a:off x="1203961" y="2453640"/>
          <a:ext cx="1710690" cy="1402080"/>
        </p:xfrm>
        <a:graphic>
          <a:graphicData uri="http://schemas.openxmlformats.org/presentationml/2006/ole">
            <mc:AlternateContent xmlns:mc="http://schemas.openxmlformats.org/markup-compatibility/2006">
              <mc:Choice xmlns:v="urn:schemas-microsoft-com:vml" Requires="v">
                <p:oleObj spid="_x0000_s717934" name="Equation" r:id="rId3" imgW="711200" imgH="584200" progId="Equation.DSMT4">
                  <p:embed/>
                </p:oleObj>
              </mc:Choice>
              <mc:Fallback>
                <p:oleObj name="Equation" r:id="rId3" imgW="711200" imgH="584200" progId="Equation.DSMT4">
                  <p:embed/>
                  <p:pic>
                    <p:nvPicPr>
                      <p:cNvPr id="0" name=""/>
                      <p:cNvPicPr>
                        <a:picLocks noChangeAspect="1" noChangeArrowheads="1"/>
                      </p:cNvPicPr>
                      <p:nvPr/>
                    </p:nvPicPr>
                    <p:blipFill>
                      <a:blip r:embed="rId4"/>
                      <a:srcRect/>
                      <a:stretch>
                        <a:fillRect/>
                      </a:stretch>
                    </p:blipFill>
                    <p:spPr bwMode="auto">
                      <a:xfrm>
                        <a:off x="1203961" y="2453640"/>
                        <a:ext cx="1710690" cy="1402080"/>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1847632636"/>
              </p:ext>
            </p:extLst>
          </p:nvPr>
        </p:nvGraphicFramePr>
        <p:xfrm>
          <a:off x="3342639" y="3870961"/>
          <a:ext cx="603884" cy="672466"/>
        </p:xfrm>
        <a:graphic>
          <a:graphicData uri="http://schemas.openxmlformats.org/presentationml/2006/ole">
            <mc:AlternateContent xmlns:mc="http://schemas.openxmlformats.org/markup-compatibility/2006">
              <mc:Choice xmlns:v="urn:schemas-microsoft-com:vml" Requires="v">
                <p:oleObj spid="_x0000_s717935" name="Equation" r:id="rId5" imgW="215900" imgH="241300" progId="Equation.DSMT4">
                  <p:embed/>
                </p:oleObj>
              </mc:Choice>
              <mc:Fallback>
                <p:oleObj name="Equation" r:id="rId5" imgW="215900" imgH="241300" progId="Equation.DSMT4">
                  <p:embed/>
                  <p:pic>
                    <p:nvPicPr>
                      <p:cNvPr id="0" name=""/>
                      <p:cNvPicPr>
                        <a:picLocks noChangeAspect="1" noChangeArrowheads="1"/>
                      </p:cNvPicPr>
                      <p:nvPr/>
                    </p:nvPicPr>
                    <p:blipFill>
                      <a:blip r:embed="rId6"/>
                      <a:srcRect/>
                      <a:stretch>
                        <a:fillRect/>
                      </a:stretch>
                    </p:blipFill>
                    <p:spPr bwMode="auto">
                      <a:xfrm>
                        <a:off x="3342639" y="3870961"/>
                        <a:ext cx="603884" cy="672466"/>
                      </a:xfrm>
                      <a:prstGeom prst="rect">
                        <a:avLst/>
                      </a:prstGeom>
                      <a:noFill/>
                      <a:extLst/>
                    </p:spPr>
                  </p:pic>
                </p:oleObj>
              </mc:Fallback>
            </mc:AlternateContent>
          </a:graphicData>
        </a:graphic>
      </p:graphicFrame>
    </p:spTree>
    <p:extLst>
      <p:ext uri="{BB962C8B-B14F-4D97-AF65-F5344CB8AC3E}">
        <p14:creationId xmlns:p14="http://schemas.microsoft.com/office/powerpoint/2010/main" val="1069318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398</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- 23</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7280" lvl="1" indent="-617220" eaLnBrk="1" fontAlgn="auto" hangingPunct="1">
              <a:spcBef>
                <a:spcPts val="0"/>
              </a:spcBef>
              <a:spcAft>
                <a:spcPts val="0"/>
              </a:spcAft>
              <a:buNone/>
              <a:defRPr/>
            </a:pPr>
            <a:r>
              <a:rPr lang="en-US" sz="3360" dirty="0"/>
              <a:t>and for multi-parameter hypothesis tests for complex samples </a:t>
            </a:r>
          </a:p>
          <a:p>
            <a:pPr marL="1097280" lvl="1" indent="-61722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      -random variable with </a:t>
            </a:r>
            <a:r>
              <a:rPr lang="en-US" sz="3360" i="1" dirty="0"/>
              <a:t>q</a:t>
            </a:r>
            <a:r>
              <a:rPr lang="en-US" sz="3360" dirty="0"/>
              <a:t> degrees of freedom, while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an </a:t>
            </a:r>
            <a:r>
              <a:rPr lang="en-US" sz="3360" i="1" dirty="0"/>
              <a:t>F</a:t>
            </a:r>
            <a:r>
              <a:rPr lang="en-US" sz="3360" dirty="0"/>
              <a:t>-random variable with </a:t>
            </a:r>
            <a:r>
              <a:rPr lang="en-US" sz="3360" i="1" dirty="0"/>
              <a:t>q</a:t>
            </a:r>
            <a:r>
              <a:rPr lang="en-US" sz="3360" dirty="0"/>
              <a:t> and (</a:t>
            </a:r>
            <a:r>
              <a:rPr lang="en-US" sz="3360" i="1" dirty="0"/>
              <a:t>a – H</a:t>
            </a:r>
            <a:r>
              <a:rPr lang="en-US" sz="3360" dirty="0"/>
              <a:t>) – </a:t>
            </a:r>
            <a:r>
              <a:rPr lang="en-US" sz="3360" i="1" dirty="0"/>
              <a:t>q</a:t>
            </a:r>
            <a:r>
              <a:rPr lang="en-US" sz="3360" dirty="0"/>
              <a:t> degrees of freedom</a:t>
            </a:r>
          </a:p>
          <a:p>
            <a:pPr marL="617220" indent="-617220" defTabSz="1097280" eaLnBrk="1" fontAlgn="auto" hangingPunct="1">
              <a:spcBef>
                <a:spcPts val="0"/>
              </a:spcBef>
              <a:spcAft>
                <a:spcPts val="0"/>
              </a:spcAft>
              <a:buNone/>
              <a:defRPr/>
            </a:pPr>
            <a:endParaRPr lang="en-US" sz="3360" dirty="0"/>
          </a:p>
        </p:txBody>
      </p:sp>
      <p:graphicFrame>
        <p:nvGraphicFramePr>
          <p:cNvPr id="8" name="Object 4"/>
          <p:cNvGraphicFramePr>
            <a:graphicFrameLocks noChangeAspect="1"/>
          </p:cNvGraphicFramePr>
          <p:nvPr>
            <p:extLst>
              <p:ext uri="{D42A27DB-BD31-4B8C-83A1-F6EECF244321}">
                <p14:modId xmlns:p14="http://schemas.microsoft.com/office/powerpoint/2010/main" val="2147719066"/>
              </p:ext>
            </p:extLst>
          </p:nvPr>
        </p:nvGraphicFramePr>
        <p:xfrm>
          <a:off x="1268731" y="2320291"/>
          <a:ext cx="7661910" cy="1062990"/>
        </p:xfrm>
        <a:graphic>
          <a:graphicData uri="http://schemas.openxmlformats.org/presentationml/2006/ole">
            <mc:AlternateContent xmlns:mc="http://schemas.openxmlformats.org/markup-compatibility/2006">
              <mc:Choice xmlns:v="urn:schemas-microsoft-com:vml" Requires="v">
                <p:oleObj spid="_x0000_s713996" name="Equation" r:id="rId3" imgW="2743200" imgH="381000" progId="Equation.DSMT4">
                  <p:embed/>
                </p:oleObj>
              </mc:Choice>
              <mc:Fallback>
                <p:oleObj name="Equation" r:id="rId3" imgW="2743200" imgH="381000" progId="Equation.DSMT4">
                  <p:embed/>
                  <p:pic>
                    <p:nvPicPr>
                      <p:cNvPr id="0" name=""/>
                      <p:cNvPicPr>
                        <a:picLocks noChangeAspect="1" noChangeArrowheads="1"/>
                      </p:cNvPicPr>
                      <p:nvPr/>
                    </p:nvPicPr>
                    <p:blipFill>
                      <a:blip r:embed="rId4"/>
                      <a:srcRect/>
                      <a:stretch>
                        <a:fillRect/>
                      </a:stretch>
                    </p:blipFill>
                    <p:spPr bwMode="auto">
                      <a:xfrm>
                        <a:off x="1268731" y="2320291"/>
                        <a:ext cx="7661910" cy="1062990"/>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184767575"/>
              </p:ext>
            </p:extLst>
          </p:nvPr>
        </p:nvGraphicFramePr>
        <p:xfrm>
          <a:off x="5882642" y="3749040"/>
          <a:ext cx="567690" cy="672466"/>
        </p:xfrm>
        <a:graphic>
          <a:graphicData uri="http://schemas.openxmlformats.org/presentationml/2006/ole">
            <mc:AlternateContent xmlns:mc="http://schemas.openxmlformats.org/markup-compatibility/2006">
              <mc:Choice xmlns:v="urn:schemas-microsoft-com:vml" Requires="v">
                <p:oleObj spid="_x0000_s713997" name="Equation" r:id="rId5" imgW="203200" imgH="241300" progId="Equation.DSMT4">
                  <p:embed/>
                </p:oleObj>
              </mc:Choice>
              <mc:Fallback>
                <p:oleObj name="Equation" r:id="rId5" imgW="203200" imgH="241300" progId="Equation.DSMT4">
                  <p:embed/>
                  <p:pic>
                    <p:nvPicPr>
                      <p:cNvPr id="0" name=""/>
                      <p:cNvPicPr>
                        <a:picLocks noChangeAspect="1" noChangeArrowheads="1"/>
                      </p:cNvPicPr>
                      <p:nvPr/>
                    </p:nvPicPr>
                    <p:blipFill>
                      <a:blip r:embed="rId6"/>
                      <a:srcRect/>
                      <a:stretch>
                        <a:fillRect/>
                      </a:stretch>
                    </p:blipFill>
                    <p:spPr bwMode="auto">
                      <a:xfrm>
                        <a:off x="5882642" y="3749040"/>
                        <a:ext cx="567690" cy="672466"/>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444114454"/>
              </p:ext>
            </p:extLst>
          </p:nvPr>
        </p:nvGraphicFramePr>
        <p:xfrm>
          <a:off x="2560321" y="3858893"/>
          <a:ext cx="603884" cy="672466"/>
        </p:xfrm>
        <a:graphic>
          <a:graphicData uri="http://schemas.openxmlformats.org/presentationml/2006/ole">
            <mc:AlternateContent xmlns:mc="http://schemas.openxmlformats.org/markup-compatibility/2006">
              <mc:Choice xmlns:v="urn:schemas-microsoft-com:vml" Requires="v">
                <p:oleObj spid="_x0000_s713998" name="Equation" r:id="rId7" imgW="215900" imgH="241300" progId="Equation.DSMT4">
                  <p:embed/>
                </p:oleObj>
              </mc:Choice>
              <mc:Fallback>
                <p:oleObj name="Equation" r:id="rId7" imgW="215900" imgH="241300" progId="Equation.DSMT4">
                  <p:embed/>
                  <p:pic>
                    <p:nvPicPr>
                      <p:cNvPr id="0" name=""/>
                      <p:cNvPicPr>
                        <a:picLocks noChangeAspect="1" noChangeArrowheads="1"/>
                      </p:cNvPicPr>
                      <p:nvPr/>
                    </p:nvPicPr>
                    <p:blipFill>
                      <a:blip r:embed="rId8"/>
                      <a:srcRect/>
                      <a:stretch>
                        <a:fillRect/>
                      </a:stretch>
                    </p:blipFill>
                    <p:spPr bwMode="auto">
                      <a:xfrm>
                        <a:off x="2560321" y="3858893"/>
                        <a:ext cx="603884" cy="672466"/>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970756158"/>
              </p:ext>
            </p:extLst>
          </p:nvPr>
        </p:nvGraphicFramePr>
        <p:xfrm>
          <a:off x="1202056" y="4846320"/>
          <a:ext cx="7210424" cy="1554480"/>
        </p:xfrm>
        <a:graphic>
          <a:graphicData uri="http://schemas.openxmlformats.org/presentationml/2006/ole">
            <mc:AlternateContent xmlns:mc="http://schemas.openxmlformats.org/markup-compatibility/2006">
              <mc:Choice xmlns:v="urn:schemas-microsoft-com:vml" Requires="v">
                <p:oleObj spid="_x0000_s713999" name="Equation" r:id="rId9" imgW="2705100" imgH="584200" progId="Equation.DSMT4">
                  <p:embed/>
                </p:oleObj>
              </mc:Choice>
              <mc:Fallback>
                <p:oleObj name="Equation" r:id="rId9" imgW="2705100" imgH="584200" progId="Equation.DSMT4">
                  <p:embed/>
                  <p:pic>
                    <p:nvPicPr>
                      <p:cNvPr id="0" name=""/>
                      <p:cNvPicPr>
                        <a:picLocks noChangeAspect="1" noChangeArrowheads="1"/>
                      </p:cNvPicPr>
                      <p:nvPr/>
                    </p:nvPicPr>
                    <p:blipFill>
                      <a:blip r:embed="rId10"/>
                      <a:srcRect/>
                      <a:stretch>
                        <a:fillRect/>
                      </a:stretch>
                    </p:blipFill>
                    <p:spPr bwMode="auto">
                      <a:xfrm>
                        <a:off x="1202056" y="4846320"/>
                        <a:ext cx="7210424" cy="1554480"/>
                      </a:xfrm>
                      <a:prstGeom prst="rect">
                        <a:avLst/>
                      </a:prstGeom>
                      <a:noFill/>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906753535"/>
              </p:ext>
            </p:extLst>
          </p:nvPr>
        </p:nvGraphicFramePr>
        <p:xfrm>
          <a:off x="2570481" y="6419216"/>
          <a:ext cx="603884" cy="672466"/>
        </p:xfrm>
        <a:graphic>
          <a:graphicData uri="http://schemas.openxmlformats.org/presentationml/2006/ole">
            <mc:AlternateContent xmlns:mc="http://schemas.openxmlformats.org/markup-compatibility/2006">
              <mc:Choice xmlns:v="urn:schemas-microsoft-com:vml" Requires="v">
                <p:oleObj spid="_x0000_s714000" name="Equation" r:id="rId11" imgW="215900" imgH="241300" progId="Equation.DSMT4">
                  <p:embed/>
                </p:oleObj>
              </mc:Choice>
              <mc:Fallback>
                <p:oleObj name="Equation" r:id="rId11" imgW="215900" imgH="241300" progId="Equation.DSMT4">
                  <p:embed/>
                  <p:pic>
                    <p:nvPicPr>
                      <p:cNvPr id="0" name=""/>
                      <p:cNvPicPr>
                        <a:picLocks noChangeAspect="1" noChangeArrowheads="1"/>
                      </p:cNvPicPr>
                      <p:nvPr/>
                    </p:nvPicPr>
                    <p:blipFill>
                      <a:blip r:embed="rId8"/>
                      <a:srcRect/>
                      <a:stretch>
                        <a:fillRect/>
                      </a:stretch>
                    </p:blipFill>
                    <p:spPr bwMode="auto">
                      <a:xfrm>
                        <a:off x="2570481" y="6419216"/>
                        <a:ext cx="603884" cy="672466"/>
                      </a:xfrm>
                      <a:prstGeom prst="rect">
                        <a:avLst/>
                      </a:prstGeom>
                      <a:noFill/>
                      <a:extLst/>
                    </p:spPr>
                  </p:pic>
                </p:oleObj>
              </mc:Fallback>
            </mc:AlternateContent>
          </a:graphicData>
        </a:graphic>
      </p:graphicFrame>
    </p:spTree>
    <p:extLst>
      <p:ext uri="{BB962C8B-B14F-4D97-AF65-F5344CB8AC3E}">
        <p14:creationId xmlns:p14="http://schemas.microsoft.com/office/powerpoint/2010/main" val="1235942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399</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- 24</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7280" lvl="1" indent="-617220" eaLnBrk="1" fontAlgn="auto" hangingPunct="1">
              <a:spcBef>
                <a:spcPts val="0"/>
              </a:spcBef>
              <a:spcAft>
                <a:spcPts val="0"/>
              </a:spcAft>
              <a:buNone/>
              <a:defRPr/>
            </a:pPr>
            <a:r>
              <a:rPr lang="en-US" sz="3360" dirty="0"/>
              <a:t>Or, for for multi-parameter hypothesis tests for complex samples and repeated replication, </a:t>
            </a:r>
          </a:p>
          <a:p>
            <a:pPr marL="1097280" lvl="1" indent="-61722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      -random variable with </a:t>
            </a:r>
            <a:r>
              <a:rPr lang="en-US" sz="3360" i="1" dirty="0"/>
              <a:t>q</a:t>
            </a:r>
            <a:r>
              <a:rPr lang="en-US" sz="3360" dirty="0"/>
              <a:t> degrees of freedom, while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an </a:t>
            </a:r>
            <a:r>
              <a:rPr lang="en-US" sz="3360" i="1" dirty="0"/>
              <a:t>F</a:t>
            </a:r>
            <a:r>
              <a:rPr lang="en-US" sz="3360" dirty="0"/>
              <a:t>-random variable with </a:t>
            </a:r>
            <a:r>
              <a:rPr lang="en-US" sz="3360" i="1" dirty="0"/>
              <a:t>q</a:t>
            </a:r>
            <a:r>
              <a:rPr lang="en-US" sz="3360" dirty="0"/>
              <a:t> and (</a:t>
            </a:r>
            <a:r>
              <a:rPr lang="en-US" sz="3360" i="1" dirty="0"/>
              <a:t>a – H</a:t>
            </a:r>
            <a:r>
              <a:rPr lang="en-US" sz="3360" dirty="0"/>
              <a:t>) – </a:t>
            </a:r>
            <a:r>
              <a:rPr lang="en-US" sz="3360" i="1" dirty="0"/>
              <a:t>q</a:t>
            </a:r>
            <a:r>
              <a:rPr lang="en-US" sz="3360" dirty="0"/>
              <a:t> degrees of freedom</a:t>
            </a:r>
          </a:p>
          <a:p>
            <a:pPr marL="617220" indent="-617220" defTabSz="1097280" eaLnBrk="1" fontAlgn="auto" hangingPunct="1">
              <a:spcBef>
                <a:spcPts val="0"/>
              </a:spcBef>
              <a:spcAft>
                <a:spcPts val="0"/>
              </a:spcAft>
              <a:buNone/>
              <a:defRPr/>
            </a:pPr>
            <a:endParaRPr lang="en-US" sz="3360" dirty="0"/>
          </a:p>
        </p:txBody>
      </p:sp>
      <p:graphicFrame>
        <p:nvGraphicFramePr>
          <p:cNvPr id="8" name="Object 4"/>
          <p:cNvGraphicFramePr>
            <a:graphicFrameLocks noChangeAspect="1"/>
          </p:cNvGraphicFramePr>
          <p:nvPr>
            <p:extLst>
              <p:ext uri="{D42A27DB-BD31-4B8C-83A1-F6EECF244321}">
                <p14:modId xmlns:p14="http://schemas.microsoft.com/office/powerpoint/2010/main" val="2474956151"/>
              </p:ext>
            </p:extLst>
          </p:nvPr>
        </p:nvGraphicFramePr>
        <p:xfrm>
          <a:off x="1645920" y="2503171"/>
          <a:ext cx="7164706" cy="1062990"/>
        </p:xfrm>
        <a:graphic>
          <a:graphicData uri="http://schemas.openxmlformats.org/presentationml/2006/ole">
            <mc:AlternateContent xmlns:mc="http://schemas.openxmlformats.org/markup-compatibility/2006">
              <mc:Choice xmlns:v="urn:schemas-microsoft-com:vml" Requires="v">
                <p:oleObj spid="_x0000_s720127" name="Equation" r:id="rId3" imgW="2565400" imgH="381000" progId="Equation.DSMT4">
                  <p:embed/>
                </p:oleObj>
              </mc:Choice>
              <mc:Fallback>
                <p:oleObj name="Equation" r:id="rId3" imgW="2565400" imgH="381000" progId="Equation.DSMT4">
                  <p:embed/>
                  <p:pic>
                    <p:nvPicPr>
                      <p:cNvPr id="0" name=""/>
                      <p:cNvPicPr>
                        <a:picLocks noChangeAspect="1" noChangeArrowheads="1"/>
                      </p:cNvPicPr>
                      <p:nvPr/>
                    </p:nvPicPr>
                    <p:blipFill>
                      <a:blip r:embed="rId4"/>
                      <a:srcRect/>
                      <a:stretch>
                        <a:fillRect/>
                      </a:stretch>
                    </p:blipFill>
                    <p:spPr bwMode="auto">
                      <a:xfrm>
                        <a:off x="1645920" y="2503171"/>
                        <a:ext cx="7164706" cy="1062990"/>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3280946778"/>
              </p:ext>
            </p:extLst>
          </p:nvPr>
        </p:nvGraphicFramePr>
        <p:xfrm>
          <a:off x="5882642" y="3749040"/>
          <a:ext cx="567690" cy="672466"/>
        </p:xfrm>
        <a:graphic>
          <a:graphicData uri="http://schemas.openxmlformats.org/presentationml/2006/ole">
            <mc:AlternateContent xmlns:mc="http://schemas.openxmlformats.org/markup-compatibility/2006">
              <mc:Choice xmlns:v="urn:schemas-microsoft-com:vml" Requires="v">
                <p:oleObj spid="_x0000_s720128" name="Equation" r:id="rId5" imgW="203200" imgH="241300" progId="Equation.DSMT4">
                  <p:embed/>
                </p:oleObj>
              </mc:Choice>
              <mc:Fallback>
                <p:oleObj name="Equation" r:id="rId5" imgW="203200" imgH="241300" progId="Equation.DSMT4">
                  <p:embed/>
                  <p:pic>
                    <p:nvPicPr>
                      <p:cNvPr id="0" name=""/>
                      <p:cNvPicPr>
                        <a:picLocks noChangeAspect="1" noChangeArrowheads="1"/>
                      </p:cNvPicPr>
                      <p:nvPr/>
                    </p:nvPicPr>
                    <p:blipFill>
                      <a:blip r:embed="rId6"/>
                      <a:srcRect/>
                      <a:stretch>
                        <a:fillRect/>
                      </a:stretch>
                    </p:blipFill>
                    <p:spPr bwMode="auto">
                      <a:xfrm>
                        <a:off x="5882642" y="3749040"/>
                        <a:ext cx="567690" cy="672466"/>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994656761"/>
              </p:ext>
            </p:extLst>
          </p:nvPr>
        </p:nvGraphicFramePr>
        <p:xfrm>
          <a:off x="2560321" y="3858893"/>
          <a:ext cx="603884" cy="672466"/>
        </p:xfrm>
        <a:graphic>
          <a:graphicData uri="http://schemas.openxmlformats.org/presentationml/2006/ole">
            <mc:AlternateContent xmlns:mc="http://schemas.openxmlformats.org/markup-compatibility/2006">
              <mc:Choice xmlns:v="urn:schemas-microsoft-com:vml" Requires="v">
                <p:oleObj spid="_x0000_s720129" name="Equation" r:id="rId7" imgW="215900" imgH="241300" progId="Equation.DSMT4">
                  <p:embed/>
                </p:oleObj>
              </mc:Choice>
              <mc:Fallback>
                <p:oleObj name="Equation" r:id="rId7" imgW="215900" imgH="241300" progId="Equation.DSMT4">
                  <p:embed/>
                  <p:pic>
                    <p:nvPicPr>
                      <p:cNvPr id="0" name=""/>
                      <p:cNvPicPr>
                        <a:picLocks noChangeAspect="1" noChangeArrowheads="1"/>
                      </p:cNvPicPr>
                      <p:nvPr/>
                    </p:nvPicPr>
                    <p:blipFill>
                      <a:blip r:embed="rId8"/>
                      <a:srcRect/>
                      <a:stretch>
                        <a:fillRect/>
                      </a:stretch>
                    </p:blipFill>
                    <p:spPr bwMode="auto">
                      <a:xfrm>
                        <a:off x="2560321" y="3858893"/>
                        <a:ext cx="603884" cy="672466"/>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36498253"/>
              </p:ext>
            </p:extLst>
          </p:nvPr>
        </p:nvGraphicFramePr>
        <p:xfrm>
          <a:off x="1438276" y="4937760"/>
          <a:ext cx="6736080" cy="1554480"/>
        </p:xfrm>
        <a:graphic>
          <a:graphicData uri="http://schemas.openxmlformats.org/presentationml/2006/ole">
            <mc:AlternateContent xmlns:mc="http://schemas.openxmlformats.org/markup-compatibility/2006">
              <mc:Choice xmlns:v="urn:schemas-microsoft-com:vml" Requires="v">
                <p:oleObj spid="_x0000_s720130" name="Equation" r:id="rId9" imgW="2527300" imgH="584200" progId="Equation.DSMT4">
                  <p:embed/>
                </p:oleObj>
              </mc:Choice>
              <mc:Fallback>
                <p:oleObj name="Equation" r:id="rId9" imgW="2527300" imgH="584200" progId="Equation.DSMT4">
                  <p:embed/>
                  <p:pic>
                    <p:nvPicPr>
                      <p:cNvPr id="0" name=""/>
                      <p:cNvPicPr>
                        <a:picLocks noChangeAspect="1" noChangeArrowheads="1"/>
                      </p:cNvPicPr>
                      <p:nvPr/>
                    </p:nvPicPr>
                    <p:blipFill>
                      <a:blip r:embed="rId10"/>
                      <a:srcRect/>
                      <a:stretch>
                        <a:fillRect/>
                      </a:stretch>
                    </p:blipFill>
                    <p:spPr bwMode="auto">
                      <a:xfrm>
                        <a:off x="1438276" y="4937760"/>
                        <a:ext cx="6736080" cy="1554480"/>
                      </a:xfrm>
                      <a:prstGeom prst="rect">
                        <a:avLst/>
                      </a:prstGeom>
                      <a:noFill/>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633964914"/>
              </p:ext>
            </p:extLst>
          </p:nvPr>
        </p:nvGraphicFramePr>
        <p:xfrm>
          <a:off x="2570481" y="6419216"/>
          <a:ext cx="603884" cy="672466"/>
        </p:xfrm>
        <a:graphic>
          <a:graphicData uri="http://schemas.openxmlformats.org/presentationml/2006/ole">
            <mc:AlternateContent xmlns:mc="http://schemas.openxmlformats.org/markup-compatibility/2006">
              <mc:Choice xmlns:v="urn:schemas-microsoft-com:vml" Requires="v">
                <p:oleObj spid="_x0000_s720131" name="Equation" r:id="rId11" imgW="215900" imgH="241300" progId="Equation.DSMT4">
                  <p:embed/>
                </p:oleObj>
              </mc:Choice>
              <mc:Fallback>
                <p:oleObj name="Equation" r:id="rId11" imgW="215900" imgH="241300" progId="Equation.DSMT4">
                  <p:embed/>
                  <p:pic>
                    <p:nvPicPr>
                      <p:cNvPr id="0" name=""/>
                      <p:cNvPicPr>
                        <a:picLocks noChangeAspect="1" noChangeArrowheads="1"/>
                      </p:cNvPicPr>
                      <p:nvPr/>
                    </p:nvPicPr>
                    <p:blipFill>
                      <a:blip r:embed="rId8"/>
                      <a:srcRect/>
                      <a:stretch>
                        <a:fillRect/>
                      </a:stretch>
                    </p:blipFill>
                    <p:spPr bwMode="auto">
                      <a:xfrm>
                        <a:off x="2570481" y="6419216"/>
                        <a:ext cx="603884" cy="672466"/>
                      </a:xfrm>
                      <a:prstGeom prst="rect">
                        <a:avLst/>
                      </a:prstGeom>
                      <a:noFill/>
                      <a:extLst/>
                    </p:spPr>
                  </p:pic>
                </p:oleObj>
              </mc:Fallback>
            </mc:AlternateContent>
          </a:graphicData>
        </a:graphic>
      </p:graphicFrame>
    </p:spTree>
    <p:extLst>
      <p:ext uri="{BB962C8B-B14F-4D97-AF65-F5344CB8AC3E}">
        <p14:creationId xmlns:p14="http://schemas.microsoft.com/office/powerpoint/2010/main" val="1977511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400</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4320" dirty="0"/>
              <a:t>Design effects - 25</a:t>
            </a:r>
          </a:p>
        </p:txBody>
      </p:sp>
      <p:pic>
        <p:nvPicPr>
          <p:cNvPr id="2" name="Picture 1"/>
          <p:cNvPicPr>
            <a:picLocks noChangeAspect="1"/>
          </p:cNvPicPr>
          <p:nvPr/>
        </p:nvPicPr>
        <p:blipFill>
          <a:blip r:embed="rId2"/>
          <a:stretch>
            <a:fillRect/>
          </a:stretch>
        </p:blipFill>
        <p:spPr>
          <a:xfrm>
            <a:off x="182879" y="1097280"/>
            <a:ext cx="10518628" cy="6583680"/>
          </a:xfrm>
          <a:prstGeom prst="rect">
            <a:avLst/>
          </a:prstGeom>
        </p:spPr>
      </p:pic>
    </p:spTree>
    <p:extLst>
      <p:ext uri="{BB962C8B-B14F-4D97-AF65-F5344CB8AC3E}">
        <p14:creationId xmlns:p14="http://schemas.microsoft.com/office/powerpoint/2010/main" val="1972997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a:xfrm>
            <a:off x="7863840" y="7589521"/>
            <a:ext cx="2560320" cy="438150"/>
          </a:xfrm>
        </p:spPr>
        <p:txBody>
          <a:bodyPr/>
          <a:lstStyle/>
          <a:p>
            <a:pPr>
              <a:defRPr/>
            </a:pPr>
            <a:fld id="{D04BD011-8017-422B-83AB-53387AA422B1}" type="slidenum">
              <a:rPr lang="en-US" altLang="en-US"/>
              <a:pPr>
                <a:defRPr/>
              </a:pPr>
              <a:t>338</a:t>
            </a:fld>
            <a:endParaRPr lang="en-US" altLang="en-US" dirty="0"/>
          </a:p>
        </p:txBody>
      </p:sp>
      <p:graphicFrame>
        <p:nvGraphicFramePr>
          <p:cNvPr id="141337" name="Group 25"/>
          <p:cNvGraphicFramePr>
            <a:graphicFrameLocks noGrp="1"/>
          </p:cNvGraphicFramePr>
          <p:nvPr>
            <p:ph type="tbl" idx="1"/>
            <p:extLst>
              <p:ext uri="{D42A27DB-BD31-4B8C-83A1-F6EECF244321}">
                <p14:modId xmlns:p14="http://schemas.microsoft.com/office/powerpoint/2010/main" val="4077679020"/>
              </p:ext>
            </p:extLst>
          </p:nvPr>
        </p:nvGraphicFramePr>
        <p:xfrm>
          <a:off x="914400" y="1552574"/>
          <a:ext cx="9052560" cy="5945506"/>
        </p:xfrm>
        <a:graphic>
          <a:graphicData uri="http://schemas.openxmlformats.org/drawingml/2006/table">
            <a:tbl>
              <a:tblPr/>
              <a:tblGrid>
                <a:gridCol w="2263140"/>
                <a:gridCol w="2263140"/>
                <a:gridCol w="2263140"/>
                <a:gridCol w="2263140"/>
              </a:tblGrid>
              <a:tr h="8413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Stratum</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Collapsed stratum</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PSU</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SECU</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197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119</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9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35</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rgbClr val="7F7F7F"/>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401</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4320" dirty="0"/>
              <a:t>Design effects - 26</a:t>
            </a:r>
          </a:p>
        </p:txBody>
      </p:sp>
      <p:pic>
        <p:nvPicPr>
          <p:cNvPr id="3" name="Picture 2"/>
          <p:cNvPicPr>
            <a:picLocks noChangeAspect="1"/>
          </p:cNvPicPr>
          <p:nvPr/>
        </p:nvPicPr>
        <p:blipFill>
          <a:blip r:embed="rId2"/>
          <a:stretch>
            <a:fillRect/>
          </a:stretch>
        </p:blipFill>
        <p:spPr>
          <a:xfrm>
            <a:off x="274319" y="1188720"/>
            <a:ext cx="10479827" cy="6126480"/>
          </a:xfrm>
          <a:prstGeom prst="rect">
            <a:avLst/>
          </a:prstGeom>
        </p:spPr>
      </p:pic>
    </p:spTree>
    <p:extLst>
      <p:ext uri="{BB962C8B-B14F-4D97-AF65-F5344CB8AC3E}">
        <p14:creationId xmlns:p14="http://schemas.microsoft.com/office/powerpoint/2010/main" val="3611319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BFBFBF"/>
                </a:solidFill>
              </a:rPr>
              <a:t>Strata</a:t>
            </a:r>
          </a:p>
          <a:p>
            <a:pPr lvl="2" eaLnBrk="1" hangingPunct="1"/>
            <a:r>
              <a:rPr lang="en-US" sz="2720" u="sng" dirty="0" smtClean="0">
                <a:solidFill>
                  <a:schemeClr val="tx1">
                    <a:lumMod val="75000"/>
                  </a:schemeClr>
                </a:solidFill>
              </a:rPr>
              <a:t>Clusters</a:t>
            </a:r>
          </a:p>
          <a:p>
            <a:pPr lvl="2" eaLnBrk="1" hangingPunct="1"/>
            <a:r>
              <a:rPr lang="en-US" sz="2720" u="sng" dirty="0" smtClean="0">
                <a:solidFill>
                  <a:schemeClr val="tx1">
                    <a:lumMod val="75000"/>
                  </a:schemeClr>
                </a:solidFill>
              </a:rPr>
              <a:t>Nonlinear statistics</a:t>
            </a:r>
          </a:p>
          <a:p>
            <a:pPr lvl="2" eaLnBrk="1" hangingPunct="1"/>
            <a:r>
              <a:rPr lang="en-US" sz="2720" u="sng" dirty="0" smtClean="0">
                <a:solidFill>
                  <a:schemeClr val="tx1">
                    <a:lumMod val="75000"/>
                  </a:schemeClr>
                </a:solidFill>
              </a:rPr>
              <a:t>Variance estimation</a:t>
            </a:r>
          </a:p>
          <a:p>
            <a:pPr lvl="2" eaLnBrk="1" hangingPunct="1"/>
            <a:r>
              <a:rPr lang="en-US" sz="2720" u="sng" dirty="0" smtClean="0">
                <a:solidFill>
                  <a:srgbClr val="BFBFBF"/>
                </a:solidFill>
              </a:rPr>
              <a:t>Design effects</a:t>
            </a:r>
          </a:p>
          <a:p>
            <a:pPr lvl="2" eaLnBrk="1" hangingPunct="1"/>
            <a:r>
              <a:rPr lang="en-US" sz="2720" u="sng" dirty="0" smtClean="0">
                <a:solidFill>
                  <a:srgbClr val="FFFF00"/>
                </a:solidFill>
              </a:rPr>
              <a:t>Multiple imputation</a:t>
            </a:r>
            <a:endParaRPr lang="en-US" sz="2720" dirty="0" smtClean="0">
              <a:solidFill>
                <a:srgbClr val="FFFF00"/>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402</a:t>
            </a:fld>
            <a:endParaRPr lang="en-US" sz="1680" dirty="0"/>
          </a:p>
        </p:txBody>
      </p:sp>
    </p:spTree>
    <p:extLst>
      <p:ext uri="{BB962C8B-B14F-4D97-AF65-F5344CB8AC3E}">
        <p14:creationId xmlns:p14="http://schemas.microsoft.com/office/powerpoint/2010/main" val="3670428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403</a:t>
            </a:fld>
            <a:endParaRPr lang="en-US" altLang="en-US"/>
          </a:p>
        </p:txBody>
      </p:sp>
      <p:pic>
        <p:nvPicPr>
          <p:cNvPr id="2" name="Picture 1"/>
          <p:cNvPicPr>
            <a:picLocks noChangeAspect="1"/>
          </p:cNvPicPr>
          <p:nvPr/>
        </p:nvPicPr>
        <p:blipFill>
          <a:blip r:embed="rId2"/>
          <a:stretch>
            <a:fillRect/>
          </a:stretch>
        </p:blipFill>
        <p:spPr>
          <a:xfrm>
            <a:off x="0" y="50800"/>
            <a:ext cx="10972800" cy="8126472"/>
          </a:xfrm>
          <a:prstGeom prst="rect">
            <a:avLst/>
          </a:prstGeom>
        </p:spPr>
      </p:pic>
      <p:sp>
        <p:nvSpPr>
          <p:cNvPr id="3" name="Rectangle 2"/>
          <p:cNvSpPr/>
          <p:nvPr/>
        </p:nvSpPr>
        <p:spPr>
          <a:xfrm>
            <a:off x="3733800" y="7696200"/>
            <a:ext cx="28194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610600" y="7620000"/>
            <a:ext cx="2305809"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895600" y="7162800"/>
            <a:ext cx="40386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455977" y="7162800"/>
            <a:ext cx="2364423"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481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4"/>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dirty="0" smtClean="0"/>
              <a:t>Divide variables into group of </a:t>
            </a:r>
            <a:r>
              <a:rPr lang="en-US" i="1" dirty="0" smtClean="0"/>
              <a:t>q</a:t>
            </a:r>
            <a:r>
              <a:rPr lang="en-US" dirty="0" smtClean="0"/>
              <a:t> with no missing values</a:t>
            </a:r>
          </a:p>
          <a:p>
            <a:pPr marL="480060" lvl="1" indent="0" defTabSz="5516880" eaLnBrk="1" hangingPunct="1">
              <a:buNone/>
            </a:pPr>
            <a:endParaRPr lang="en-US" dirty="0" smtClean="0"/>
          </a:p>
          <a:p>
            <a:pPr marL="548640" indent="-548640" defTabSz="5516880" eaLnBrk="1" hangingPunct="1"/>
            <a:r>
              <a:rPr lang="is-IS" dirty="0" smtClean="0"/>
              <a:t>… a</a:t>
            </a:r>
            <a:r>
              <a:rPr lang="en-US" dirty="0" err="1" smtClean="0"/>
              <a:t>nd</a:t>
            </a:r>
            <a:r>
              <a:rPr lang="en-US" dirty="0" smtClean="0"/>
              <a:t> p with missing values</a:t>
            </a:r>
          </a:p>
          <a:p>
            <a:pPr marL="480060" lvl="1" indent="0" defTabSz="5516880" eaLnBrk="1" hangingPunct="1">
              <a:buNone/>
            </a:pPr>
            <a:endParaRPr lang="en-US" dirty="0" smtClean="0"/>
          </a:p>
          <a:p>
            <a:pPr marL="548640" indent="-548640" defTabSz="5516880" eaLnBrk="1" hangingPunct="1"/>
            <a:endParaRPr lang="en-US" sz="2400" dirty="0"/>
          </a:p>
        </p:txBody>
      </p:sp>
      <p:graphicFrame>
        <p:nvGraphicFramePr>
          <p:cNvPr id="68612" name="Object 5"/>
          <p:cNvGraphicFramePr>
            <a:graphicFrameLocks noGrp="1" noChangeAspect="1"/>
          </p:cNvGraphicFramePr>
          <p:nvPr>
            <p:ph sz="quarter" idx="2"/>
            <p:extLst>
              <p:ext uri="{D42A27DB-BD31-4B8C-83A1-F6EECF244321}">
                <p14:modId xmlns:p14="http://schemas.microsoft.com/office/powerpoint/2010/main" val="446837130"/>
              </p:ext>
            </p:extLst>
          </p:nvPr>
        </p:nvGraphicFramePr>
        <p:xfrm>
          <a:off x="914400" y="2438400"/>
          <a:ext cx="1654175" cy="868363"/>
        </p:xfrm>
        <a:graphic>
          <a:graphicData uri="http://schemas.openxmlformats.org/presentationml/2006/ole">
            <mc:AlternateContent xmlns:mc="http://schemas.openxmlformats.org/markup-compatibility/2006">
              <mc:Choice xmlns:v="urn:schemas-microsoft-com:vml" Requires="v">
                <p:oleObj spid="_x0000_s961564" name="Equation" r:id="rId4" imgW="508000" imgH="266700" progId="Equation.DSMT4">
                  <p:embed/>
                </p:oleObj>
              </mc:Choice>
              <mc:Fallback>
                <p:oleObj name="Equation" r:id="rId4" imgW="508000" imgH="266700" progId="Equation.DSMT4">
                  <p:embed/>
                  <p:pic>
                    <p:nvPicPr>
                      <p:cNvPr id="0" name=""/>
                      <p:cNvPicPr>
                        <a:picLocks noGrp="1" noChangeAspect="1" noChangeArrowheads="1"/>
                      </p:cNvPicPr>
                      <p:nvPr/>
                    </p:nvPicPr>
                    <p:blipFill>
                      <a:blip r:embed="rId5"/>
                      <a:srcRect/>
                      <a:stretch>
                        <a:fillRect/>
                      </a:stretch>
                    </p:blipFill>
                    <p:spPr bwMode="auto">
                      <a:xfrm>
                        <a:off x="914400" y="2438400"/>
                        <a:ext cx="165417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3" name="Object 8"/>
          <p:cNvGraphicFramePr>
            <a:graphicFrameLocks noGrp="1" noChangeAspect="1"/>
          </p:cNvGraphicFramePr>
          <p:nvPr>
            <p:ph sz="quarter" idx="3"/>
            <p:extLst>
              <p:ext uri="{D42A27DB-BD31-4B8C-83A1-F6EECF244321}">
                <p14:modId xmlns:p14="http://schemas.microsoft.com/office/powerpoint/2010/main" val="1905293439"/>
              </p:ext>
            </p:extLst>
          </p:nvPr>
        </p:nvGraphicFramePr>
        <p:xfrm>
          <a:off x="990600" y="3886200"/>
          <a:ext cx="1854200" cy="998538"/>
        </p:xfrm>
        <a:graphic>
          <a:graphicData uri="http://schemas.openxmlformats.org/presentationml/2006/ole">
            <mc:AlternateContent xmlns:mc="http://schemas.openxmlformats.org/markup-compatibility/2006">
              <mc:Choice xmlns:v="urn:schemas-microsoft-com:vml" Requires="v">
                <p:oleObj spid="_x0000_s961565" name="Equation" r:id="rId6" imgW="495300" imgH="266700" progId="Equation.DSMT4">
                  <p:embed/>
                </p:oleObj>
              </mc:Choice>
              <mc:Fallback>
                <p:oleObj name="Equation" r:id="rId6" imgW="495300" imgH="266700" progId="Equation.DSMT4">
                  <p:embed/>
                  <p:pic>
                    <p:nvPicPr>
                      <p:cNvPr id="0" name=""/>
                      <p:cNvPicPr>
                        <a:picLocks noGrp="1" noChangeAspect="1" noChangeArrowheads="1"/>
                      </p:cNvPicPr>
                      <p:nvPr/>
                    </p:nvPicPr>
                    <p:blipFill>
                      <a:blip r:embed="rId7"/>
                      <a:srcRect/>
                      <a:stretch>
                        <a:fillRect/>
                      </a:stretch>
                    </p:blipFill>
                    <p:spPr bwMode="auto">
                      <a:xfrm>
                        <a:off x="990600" y="3886200"/>
                        <a:ext cx="1854200" cy="99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AFF1CBA-51F9-413C-A36E-7985F4B0135A}" type="slidenum">
              <a:rPr lang="en-US" altLang="en-US" smtClean="0"/>
              <a:pPr>
                <a:defRPr/>
              </a:pPr>
              <a:t>404</a:t>
            </a:fld>
            <a:endParaRPr lang="en-US" altLang="en-US"/>
          </a:p>
        </p:txBody>
      </p:sp>
      <p:sp>
        <p:nvSpPr>
          <p:cNvPr id="11"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a:t>
            </a:r>
            <a:endParaRPr lang="en-US" sz="5400" dirty="0">
              <a:solidFill>
                <a:schemeClr val="tx1"/>
              </a:solidFill>
            </a:endParaRPr>
          </a:p>
        </p:txBody>
      </p:sp>
    </p:spTree>
    <p:extLst>
      <p:ext uri="{BB962C8B-B14F-4D97-AF65-F5344CB8AC3E}">
        <p14:creationId xmlns:p14="http://schemas.microsoft.com/office/powerpoint/2010/main" val="39269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8AD8AD5-E6AE-43DC-BCBD-B5C25CC2A75F}" type="slidenum">
              <a:rPr lang="en-US" altLang="en-US"/>
              <a:pPr>
                <a:defRPr/>
              </a:pPr>
              <a:t>405</a:t>
            </a:fld>
            <a:endParaRPr lang="en-US" altLang="en-US"/>
          </a:p>
        </p:txBody>
      </p:sp>
      <p:sp>
        <p:nvSpPr>
          <p:cNvPr id="55300" name="Rectangle 3"/>
          <p:cNvSpPr>
            <a:spLocks noGrp="1" noChangeArrowheads="1"/>
          </p:cNvSpPr>
          <p:nvPr>
            <p:ph type="body" idx="1"/>
          </p:nvPr>
        </p:nvSpPr>
        <p:spPr>
          <a:xfrm>
            <a:off x="548640" y="1463041"/>
            <a:ext cx="9875520" cy="5436870"/>
          </a:xfrm>
        </p:spPr>
        <p:txBody>
          <a:bodyPr/>
          <a:lstStyle/>
          <a:p>
            <a:pPr eaLnBrk="1" hangingPunct="1"/>
            <a:r>
              <a:rPr lang="en-US" sz="3100" dirty="0" smtClean="0"/>
              <a:t>Strategy: “</a:t>
            </a:r>
            <a:r>
              <a:rPr lang="en-US" sz="3100" dirty="0"/>
              <a:t>f</a:t>
            </a:r>
            <a:r>
              <a:rPr lang="en-US" sz="3100" dirty="0" smtClean="0"/>
              <a:t>ix</a:t>
            </a:r>
            <a:r>
              <a:rPr lang="en-US" sz="3100" dirty="0"/>
              <a:t>” item missing data</a:t>
            </a:r>
          </a:p>
          <a:p>
            <a:pPr lvl="1" eaLnBrk="1" hangingPunct="1"/>
            <a:r>
              <a:rPr lang="en-US" sz="2600" dirty="0" smtClean="0"/>
              <a:t>Identify all missing values for a given variable, </a:t>
            </a:r>
          </a:p>
          <a:p>
            <a:pPr lvl="2" eaLnBrk="1" hangingPunct="1"/>
            <a:r>
              <a:rPr lang="en-US" sz="2120" dirty="0" smtClean="0"/>
              <a:t>Don’t </a:t>
            </a:r>
            <a:r>
              <a:rPr lang="en-US" sz="2120" dirty="0"/>
              <a:t>knows</a:t>
            </a:r>
          </a:p>
          <a:p>
            <a:pPr lvl="2" eaLnBrk="1" hangingPunct="1"/>
            <a:r>
              <a:rPr lang="en-US" sz="2120" dirty="0"/>
              <a:t>Refusals</a:t>
            </a:r>
          </a:p>
          <a:p>
            <a:pPr lvl="2" eaLnBrk="1" hangingPunct="1"/>
            <a:r>
              <a:rPr lang="en-US" sz="2120" dirty="0"/>
              <a:t>Interviewer errors </a:t>
            </a:r>
            <a:endParaRPr lang="en-US" sz="2120" dirty="0" smtClean="0"/>
          </a:p>
          <a:p>
            <a:pPr lvl="1" eaLnBrk="1" hangingPunct="1"/>
            <a:r>
              <a:rPr lang="en-US" sz="2600" dirty="0" smtClean="0"/>
              <a:t>“Replace” missing value with imputed value, </a:t>
            </a:r>
            <a:endParaRPr lang="en-US" sz="2600" dirty="0"/>
          </a:p>
          <a:p>
            <a:pPr eaLnBrk="1" hangingPunct="1"/>
            <a:r>
              <a:rPr lang="en-US" sz="3100" dirty="0" smtClean="0"/>
              <a:t>There </a:t>
            </a:r>
            <a:r>
              <a:rPr lang="en-US" sz="3100" dirty="0"/>
              <a:t>are </a:t>
            </a:r>
            <a:r>
              <a:rPr lang="en-US" sz="3100" dirty="0">
                <a:solidFill>
                  <a:srgbClr val="FFFF00"/>
                </a:solidFill>
              </a:rPr>
              <a:t>deterministic</a:t>
            </a:r>
            <a:r>
              <a:rPr lang="en-US" sz="3100" dirty="0"/>
              <a:t> approaches and </a:t>
            </a:r>
            <a:r>
              <a:rPr lang="en-US" sz="3100" dirty="0">
                <a:solidFill>
                  <a:srgbClr val="FFFF00"/>
                </a:solidFill>
              </a:rPr>
              <a:t>stochastic</a:t>
            </a:r>
            <a:r>
              <a:rPr lang="en-US" sz="3100" dirty="0"/>
              <a:t> </a:t>
            </a:r>
            <a:r>
              <a:rPr lang="en-US" sz="3100" dirty="0" smtClean="0"/>
              <a:t>approaches</a:t>
            </a:r>
            <a:endParaRPr lang="en-US" sz="3100"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a:t>
            </a:r>
            <a:endParaRPr lang="en-US" sz="5400" dirty="0">
              <a:solidFill>
                <a:schemeClr val="tx1"/>
              </a:solidFill>
            </a:endParaRPr>
          </a:p>
        </p:txBody>
      </p:sp>
      <p:graphicFrame>
        <p:nvGraphicFramePr>
          <p:cNvPr id="8" name="Object 27"/>
          <p:cNvGraphicFramePr>
            <a:graphicFrameLocks noChangeAspect="1"/>
          </p:cNvGraphicFramePr>
          <p:nvPr>
            <p:extLst>
              <p:ext uri="{D42A27DB-BD31-4B8C-83A1-F6EECF244321}">
                <p14:modId xmlns:p14="http://schemas.microsoft.com/office/powerpoint/2010/main" val="252334449"/>
              </p:ext>
            </p:extLst>
          </p:nvPr>
        </p:nvGraphicFramePr>
        <p:xfrm>
          <a:off x="7696200" y="1884362"/>
          <a:ext cx="855663" cy="935038"/>
        </p:xfrm>
        <a:graphic>
          <a:graphicData uri="http://schemas.openxmlformats.org/presentationml/2006/ole">
            <mc:AlternateContent xmlns:mc="http://schemas.openxmlformats.org/markup-compatibility/2006">
              <mc:Choice xmlns:v="urn:schemas-microsoft-com:vml" Requires="v">
                <p:oleObj spid="_x0000_s963609" name="Equation" r:id="rId3" imgW="266700" imgH="292100" progId="Equation.DSMT4">
                  <p:embed/>
                </p:oleObj>
              </mc:Choice>
              <mc:Fallback>
                <p:oleObj name="Equation" r:id="rId3" imgW="266700" imgH="292100" progId="Equation.DSMT4">
                  <p:embed/>
                  <p:pic>
                    <p:nvPicPr>
                      <p:cNvPr id="0" name=""/>
                      <p:cNvPicPr>
                        <a:picLocks noChangeAspect="1" noChangeArrowheads="1"/>
                      </p:cNvPicPr>
                      <p:nvPr/>
                    </p:nvPicPr>
                    <p:blipFill>
                      <a:blip r:embed="rId4"/>
                      <a:srcRect/>
                      <a:stretch>
                        <a:fillRect/>
                      </a:stretch>
                    </p:blipFill>
                    <p:spPr bwMode="auto">
                      <a:xfrm>
                        <a:off x="7696200" y="1884362"/>
                        <a:ext cx="855663" cy="935038"/>
                      </a:xfrm>
                      <a:prstGeom prst="rect">
                        <a:avLst/>
                      </a:prstGeom>
                      <a:noFill/>
                      <a:extLst/>
                    </p:spPr>
                  </p:pic>
                </p:oleObj>
              </mc:Fallback>
            </mc:AlternateContent>
          </a:graphicData>
        </a:graphic>
      </p:graphicFrame>
      <p:graphicFrame>
        <p:nvGraphicFramePr>
          <p:cNvPr id="9" name="Object 27"/>
          <p:cNvGraphicFramePr>
            <a:graphicFrameLocks noChangeAspect="1"/>
          </p:cNvGraphicFramePr>
          <p:nvPr>
            <p:extLst>
              <p:ext uri="{D42A27DB-BD31-4B8C-83A1-F6EECF244321}">
                <p14:modId xmlns:p14="http://schemas.microsoft.com/office/powerpoint/2010/main" val="151481715"/>
              </p:ext>
            </p:extLst>
          </p:nvPr>
        </p:nvGraphicFramePr>
        <p:xfrm>
          <a:off x="7543800" y="3487620"/>
          <a:ext cx="855663" cy="935038"/>
        </p:xfrm>
        <a:graphic>
          <a:graphicData uri="http://schemas.openxmlformats.org/presentationml/2006/ole">
            <mc:AlternateContent xmlns:mc="http://schemas.openxmlformats.org/markup-compatibility/2006">
              <mc:Choice xmlns:v="urn:schemas-microsoft-com:vml" Requires="v">
                <p:oleObj spid="_x0000_s963610" name="Equation" r:id="rId5" imgW="266700" imgH="292100" progId="Equation.DSMT4">
                  <p:embed/>
                </p:oleObj>
              </mc:Choice>
              <mc:Fallback>
                <p:oleObj name="Equation" r:id="rId5" imgW="266700" imgH="292100" progId="Equation.DSMT4">
                  <p:embed/>
                  <p:pic>
                    <p:nvPicPr>
                      <p:cNvPr id="0" name=""/>
                      <p:cNvPicPr>
                        <a:picLocks noChangeAspect="1" noChangeArrowheads="1"/>
                      </p:cNvPicPr>
                      <p:nvPr/>
                    </p:nvPicPr>
                    <p:blipFill>
                      <a:blip r:embed="rId6"/>
                      <a:srcRect/>
                      <a:stretch>
                        <a:fillRect/>
                      </a:stretch>
                    </p:blipFill>
                    <p:spPr bwMode="auto">
                      <a:xfrm>
                        <a:off x="7543800" y="3487620"/>
                        <a:ext cx="855663" cy="935038"/>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C73AD64-5900-4B30-9A0C-9D6B8C16D213}" type="slidenum">
              <a:rPr lang="en-US" altLang="en-US"/>
              <a:pPr>
                <a:defRPr/>
              </a:pPr>
              <a:t>406</a:t>
            </a:fld>
            <a:endParaRPr lang="en-US" altLang="en-US"/>
          </a:p>
        </p:txBody>
      </p:sp>
      <p:sp>
        <p:nvSpPr>
          <p:cNvPr id="57348" name="Rectangle 3"/>
          <p:cNvSpPr>
            <a:spLocks noGrp="1" noChangeArrowheads="1"/>
          </p:cNvSpPr>
          <p:nvPr>
            <p:ph type="body" idx="1"/>
          </p:nvPr>
        </p:nvSpPr>
        <p:spPr/>
        <p:txBody>
          <a:bodyPr/>
          <a:lstStyle/>
          <a:p>
            <a:pPr eaLnBrk="1" hangingPunct="1"/>
            <a:r>
              <a:rPr lang="en-US" sz="3200" dirty="0" smtClean="0"/>
              <a:t>Types </a:t>
            </a:r>
            <a:r>
              <a:rPr lang="en-US" sz="3200" dirty="0"/>
              <a:t>of </a:t>
            </a:r>
            <a:r>
              <a:rPr lang="en-US" sz="3200" dirty="0" smtClean="0"/>
              <a:t>imputations</a:t>
            </a:r>
          </a:p>
          <a:p>
            <a:pPr lvl="1" eaLnBrk="1" hangingPunct="1"/>
            <a:r>
              <a:rPr lang="en-US" sz="2620" dirty="0" smtClean="0">
                <a:solidFill>
                  <a:srgbClr val="FFFF00"/>
                </a:solidFill>
              </a:rPr>
              <a:t>Complete </a:t>
            </a:r>
            <a:r>
              <a:rPr lang="en-US" sz="2620" dirty="0">
                <a:solidFill>
                  <a:srgbClr val="FFFF00"/>
                </a:solidFill>
              </a:rPr>
              <a:t>Case </a:t>
            </a:r>
            <a:r>
              <a:rPr lang="en-US" sz="2620" dirty="0" smtClean="0">
                <a:solidFill>
                  <a:srgbClr val="FFFF00"/>
                </a:solidFill>
              </a:rPr>
              <a:t>Analysis (deterministic)</a:t>
            </a:r>
            <a:endParaRPr lang="en-US" sz="2620" dirty="0">
              <a:solidFill>
                <a:srgbClr val="FFFF00"/>
              </a:solidFill>
            </a:endParaRPr>
          </a:p>
          <a:p>
            <a:pPr lvl="1" eaLnBrk="1" hangingPunct="1"/>
            <a:r>
              <a:rPr lang="en-US" sz="2620" dirty="0"/>
              <a:t>Mean value </a:t>
            </a:r>
            <a:r>
              <a:rPr lang="en-US" sz="2620" dirty="0" smtClean="0"/>
              <a:t>imputation (deterministic)</a:t>
            </a:r>
            <a:endParaRPr lang="en-US" sz="2620" dirty="0"/>
          </a:p>
          <a:p>
            <a:pPr lvl="1" eaLnBrk="1" hangingPunct="1"/>
            <a:r>
              <a:rPr lang="en-US" sz="2600" dirty="0"/>
              <a:t>Mean imputation with random </a:t>
            </a:r>
            <a:r>
              <a:rPr lang="en-US" sz="2600" dirty="0" smtClean="0"/>
              <a:t>residual (stochastic)</a:t>
            </a:r>
            <a:endParaRPr lang="en-US" sz="2600" dirty="0"/>
          </a:p>
          <a:p>
            <a:pPr lvl="1" eaLnBrk="1" hangingPunct="1"/>
            <a:r>
              <a:rPr lang="en-US" sz="2620" dirty="0" smtClean="0"/>
              <a:t>Sequential hot </a:t>
            </a:r>
            <a:r>
              <a:rPr lang="en-US" sz="2620" dirty="0"/>
              <a:t>deck </a:t>
            </a:r>
            <a:r>
              <a:rPr lang="en-US" sz="2620" dirty="0" smtClean="0"/>
              <a:t>imputation (stochastic)</a:t>
            </a:r>
            <a:endParaRPr lang="en-US" sz="2120" dirty="0"/>
          </a:p>
          <a:p>
            <a:pPr lvl="1" eaLnBrk="1" hangingPunct="1"/>
            <a:r>
              <a:rPr lang="en-US" sz="2600" dirty="0" smtClean="0"/>
              <a:t>Hierarchical imputation (stochastic)</a:t>
            </a:r>
            <a:endParaRPr lang="en-US" sz="2600" dirty="0"/>
          </a:p>
          <a:p>
            <a:pPr lvl="1" eaLnBrk="1" hangingPunct="1"/>
            <a:r>
              <a:rPr lang="en-US" sz="2620" dirty="0" smtClean="0"/>
              <a:t>Deterministic regression imputation</a:t>
            </a:r>
          </a:p>
          <a:p>
            <a:pPr lvl="1" eaLnBrk="1" hangingPunct="1"/>
            <a:r>
              <a:rPr lang="en-US" sz="2620" dirty="0" smtClean="0"/>
              <a:t>Stochastic regression imputation</a:t>
            </a:r>
            <a:endParaRPr lang="en-US" sz="2620" dirty="0"/>
          </a:p>
          <a:p>
            <a:pPr lvl="1" eaLnBrk="1" hangingPunct="1"/>
            <a:r>
              <a:rPr lang="en-US" sz="2620" dirty="0" smtClean="0">
                <a:solidFill>
                  <a:srgbClr val="FFFF00"/>
                </a:solidFill>
              </a:rPr>
              <a:t>Sequential </a:t>
            </a:r>
            <a:r>
              <a:rPr lang="en-US" sz="2620" dirty="0">
                <a:solidFill>
                  <a:srgbClr val="FFFF00"/>
                </a:solidFill>
              </a:rPr>
              <a:t>regression imputation</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- 3</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33B0464-AE08-47D2-B7E1-2DC4127A2389}" type="slidenum">
              <a:rPr lang="en-US" altLang="en-US"/>
              <a:pPr>
                <a:defRPr/>
              </a:pPr>
              <a:t>407</a:t>
            </a:fld>
            <a:endParaRPr lang="en-US" altLang="en-US"/>
          </a:p>
        </p:txBody>
      </p:sp>
      <p:sp>
        <p:nvSpPr>
          <p:cNvPr id="58372" name="Rectangle 3"/>
          <p:cNvSpPr>
            <a:spLocks noGrp="1" noChangeArrowheads="1"/>
          </p:cNvSpPr>
          <p:nvPr>
            <p:ph type="body" idx="1"/>
          </p:nvPr>
        </p:nvSpPr>
        <p:spPr>
          <a:xfrm>
            <a:off x="548640" y="1386840"/>
            <a:ext cx="9966960" cy="6309360"/>
          </a:xfrm>
        </p:spPr>
        <p:txBody>
          <a:bodyPr/>
          <a:lstStyle/>
          <a:p>
            <a:pPr eaLnBrk="1" hangingPunct="1">
              <a:lnSpc>
                <a:spcPct val="90000"/>
              </a:lnSpc>
            </a:pPr>
            <a:r>
              <a:rPr lang="en-US" sz="3200" dirty="0" smtClean="0">
                <a:solidFill>
                  <a:srgbClr val="FFFF00"/>
                </a:solidFill>
              </a:rPr>
              <a:t>Complete case analysis</a:t>
            </a:r>
          </a:p>
          <a:p>
            <a:pPr eaLnBrk="1" hangingPunct="1">
              <a:lnSpc>
                <a:spcPct val="90000"/>
              </a:lnSpc>
            </a:pPr>
            <a:r>
              <a:rPr lang="en-US" sz="3200" dirty="0" smtClean="0"/>
              <a:t>Equivalent to </a:t>
            </a:r>
            <a:r>
              <a:rPr lang="en-US" sz="3200" dirty="0" smtClean="0">
                <a:solidFill>
                  <a:srgbClr val="FFFF00"/>
                </a:solidFill>
              </a:rPr>
              <a:t>mean </a:t>
            </a:r>
            <a:r>
              <a:rPr lang="en-US" sz="3200" dirty="0">
                <a:solidFill>
                  <a:srgbClr val="FFFF00"/>
                </a:solidFill>
              </a:rPr>
              <a:t>value </a:t>
            </a:r>
            <a:r>
              <a:rPr lang="en-US" sz="3200" dirty="0" smtClean="0"/>
              <a:t>imputation: replace </a:t>
            </a:r>
            <a:r>
              <a:rPr lang="en-US" sz="3200" dirty="0"/>
              <a:t>missing </a:t>
            </a:r>
            <a:r>
              <a:rPr lang="en-US" sz="3200" dirty="0" smtClean="0"/>
              <a:t>value </a:t>
            </a:r>
            <a:r>
              <a:rPr lang="en-US" sz="3200" dirty="0"/>
              <a:t>with </a:t>
            </a:r>
            <a:r>
              <a:rPr lang="en-US" sz="3200" dirty="0" smtClean="0"/>
              <a:t>mean of responding cases </a:t>
            </a:r>
            <a:r>
              <a:rPr lang="en-US" sz="3200" dirty="0"/>
              <a:t>for the </a:t>
            </a:r>
            <a:r>
              <a:rPr lang="en-US" sz="3200" dirty="0" smtClean="0"/>
              <a:t>variable</a:t>
            </a:r>
          </a:p>
          <a:p>
            <a:pPr lvl="1" eaLnBrk="1" hangingPunct="1">
              <a:lnSpc>
                <a:spcPct val="90000"/>
              </a:lnSpc>
            </a:pPr>
            <a:r>
              <a:rPr lang="en-US" sz="2720" dirty="0" smtClean="0"/>
              <a:t>Compute mean (median, mode) of responding cases</a:t>
            </a:r>
          </a:p>
          <a:p>
            <a:pPr lvl="1" eaLnBrk="1" hangingPunct="1">
              <a:lnSpc>
                <a:spcPct val="90000"/>
              </a:lnSpc>
            </a:pPr>
            <a:endParaRPr lang="en-US" sz="2720" dirty="0" smtClean="0"/>
          </a:p>
          <a:p>
            <a:pPr lvl="1" eaLnBrk="1" hangingPunct="1">
              <a:lnSpc>
                <a:spcPct val="90000"/>
              </a:lnSpc>
            </a:pPr>
            <a:endParaRPr lang="en-US" sz="2720" dirty="0" smtClean="0"/>
          </a:p>
          <a:p>
            <a:pPr lvl="1" eaLnBrk="1" hangingPunct="1">
              <a:lnSpc>
                <a:spcPct val="90000"/>
              </a:lnSpc>
            </a:pPr>
            <a:r>
              <a:rPr lang="en-US" sz="2600" dirty="0" smtClean="0"/>
              <a:t>Replace all missing values for variable with respondent mean:</a:t>
            </a:r>
          </a:p>
          <a:p>
            <a:pPr lvl="1" eaLnBrk="1" hangingPunct="1">
              <a:lnSpc>
                <a:spcPct val="90000"/>
              </a:lnSpc>
            </a:pPr>
            <a:endParaRPr lang="en-US" sz="2600" dirty="0"/>
          </a:p>
          <a:p>
            <a:pPr eaLnBrk="1" hangingPunct="1">
              <a:lnSpc>
                <a:spcPct val="90000"/>
              </a:lnSpc>
            </a:pPr>
            <a:r>
              <a:rPr lang="en-US" sz="3080" dirty="0" smtClean="0"/>
              <a:t>Distorts </a:t>
            </a:r>
            <a:r>
              <a:rPr lang="en-US" sz="3080" dirty="0"/>
              <a:t>distribution, with “spike” at one </a:t>
            </a:r>
            <a:r>
              <a:rPr lang="en-US" sz="3080" dirty="0" smtClean="0"/>
              <a:t>value</a:t>
            </a:r>
          </a:p>
          <a:p>
            <a:pPr lvl="1" eaLnBrk="1" hangingPunct="1">
              <a:lnSpc>
                <a:spcPct val="90000"/>
              </a:lnSpc>
            </a:pPr>
            <a:r>
              <a:rPr lang="en-US" sz="2600" dirty="0" smtClean="0">
                <a:solidFill>
                  <a:srgbClr val="FFFF00"/>
                </a:solidFill>
              </a:rPr>
              <a:t>Mean value plus random residual</a:t>
            </a:r>
            <a:r>
              <a:rPr lang="en-US" sz="2600" dirty="0" smtClean="0"/>
              <a:t>:</a:t>
            </a:r>
          </a:p>
          <a:p>
            <a:pPr lvl="1" eaLnBrk="1" hangingPunct="1">
              <a:lnSpc>
                <a:spcPct val="90000"/>
              </a:lnSpc>
            </a:pPr>
            <a:endParaRPr lang="en-US" sz="2600" dirty="0"/>
          </a:p>
        </p:txBody>
      </p:sp>
      <p:graphicFrame>
        <p:nvGraphicFramePr>
          <p:cNvPr id="7" name="Object 27"/>
          <p:cNvGraphicFramePr>
            <a:graphicFrameLocks noChangeAspect="1"/>
          </p:cNvGraphicFramePr>
          <p:nvPr>
            <p:extLst>
              <p:ext uri="{D42A27DB-BD31-4B8C-83A1-F6EECF244321}">
                <p14:modId xmlns:p14="http://schemas.microsoft.com/office/powerpoint/2010/main" val="2060853314"/>
              </p:ext>
            </p:extLst>
          </p:nvPr>
        </p:nvGraphicFramePr>
        <p:xfrm>
          <a:off x="1524001" y="3124200"/>
          <a:ext cx="2592244" cy="1295400"/>
        </p:xfrm>
        <a:graphic>
          <a:graphicData uri="http://schemas.openxmlformats.org/presentationml/2006/ole">
            <mc:AlternateContent xmlns:mc="http://schemas.openxmlformats.org/markup-compatibility/2006">
              <mc:Choice xmlns:v="urn:schemas-microsoft-com:vml" Requires="v">
                <p:oleObj spid="_x0000_s962610" name="Equation" r:id="rId3" imgW="889000" imgH="444500" progId="Equation.DSMT4">
                  <p:embed/>
                </p:oleObj>
              </mc:Choice>
              <mc:Fallback>
                <p:oleObj name="Equation" r:id="rId3" imgW="889000" imgH="444500" progId="Equation.DSMT4">
                  <p:embed/>
                  <p:pic>
                    <p:nvPicPr>
                      <p:cNvPr id="0" name=""/>
                      <p:cNvPicPr>
                        <a:picLocks noChangeAspect="1" noChangeArrowheads="1"/>
                      </p:cNvPicPr>
                      <p:nvPr/>
                    </p:nvPicPr>
                    <p:blipFill>
                      <a:blip r:embed="rId4"/>
                      <a:srcRect/>
                      <a:stretch>
                        <a:fillRect/>
                      </a:stretch>
                    </p:blipFill>
                    <p:spPr bwMode="auto">
                      <a:xfrm>
                        <a:off x="1524001" y="3124200"/>
                        <a:ext cx="2592244" cy="1295400"/>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- 4</a:t>
            </a:r>
            <a:endParaRPr lang="en-US" sz="5400" dirty="0">
              <a:solidFill>
                <a:schemeClr val="tx1"/>
              </a:solidFill>
            </a:endParaRPr>
          </a:p>
        </p:txBody>
      </p:sp>
      <p:graphicFrame>
        <p:nvGraphicFramePr>
          <p:cNvPr id="9" name="Object 27"/>
          <p:cNvGraphicFramePr>
            <a:graphicFrameLocks noChangeAspect="1"/>
          </p:cNvGraphicFramePr>
          <p:nvPr>
            <p:extLst>
              <p:ext uri="{D42A27DB-BD31-4B8C-83A1-F6EECF244321}">
                <p14:modId xmlns:p14="http://schemas.microsoft.com/office/powerpoint/2010/main" val="1425516188"/>
              </p:ext>
            </p:extLst>
          </p:nvPr>
        </p:nvGraphicFramePr>
        <p:xfrm>
          <a:off x="1524001" y="4572001"/>
          <a:ext cx="1752600" cy="736858"/>
        </p:xfrm>
        <a:graphic>
          <a:graphicData uri="http://schemas.openxmlformats.org/presentationml/2006/ole">
            <mc:AlternateContent xmlns:mc="http://schemas.openxmlformats.org/markup-compatibility/2006">
              <mc:Choice xmlns:v="urn:schemas-microsoft-com:vml" Requires="v">
                <p:oleObj spid="_x0000_s962611" name="Equation" r:id="rId5" imgW="635000" imgH="266700" progId="Equation.DSMT4">
                  <p:embed/>
                </p:oleObj>
              </mc:Choice>
              <mc:Fallback>
                <p:oleObj name="Equation" r:id="rId5" imgW="635000" imgH="266700" progId="Equation.DSMT4">
                  <p:embed/>
                  <p:pic>
                    <p:nvPicPr>
                      <p:cNvPr id="0" name=""/>
                      <p:cNvPicPr>
                        <a:picLocks noChangeAspect="1" noChangeArrowheads="1"/>
                      </p:cNvPicPr>
                      <p:nvPr/>
                    </p:nvPicPr>
                    <p:blipFill>
                      <a:blip r:embed="rId6"/>
                      <a:srcRect/>
                      <a:stretch>
                        <a:fillRect/>
                      </a:stretch>
                    </p:blipFill>
                    <p:spPr bwMode="auto">
                      <a:xfrm>
                        <a:off x="1524001" y="4572001"/>
                        <a:ext cx="1752600" cy="736858"/>
                      </a:xfrm>
                      <a:prstGeom prst="rect">
                        <a:avLst/>
                      </a:prstGeom>
                      <a:noFill/>
                      <a:extLst/>
                    </p:spPr>
                  </p:pic>
                </p:oleObj>
              </mc:Fallback>
            </mc:AlternateContent>
          </a:graphicData>
        </a:graphic>
      </p:graphicFrame>
      <p:graphicFrame>
        <p:nvGraphicFramePr>
          <p:cNvPr id="10" name="Object 27"/>
          <p:cNvGraphicFramePr>
            <a:graphicFrameLocks noChangeAspect="1"/>
          </p:cNvGraphicFramePr>
          <p:nvPr>
            <p:extLst>
              <p:ext uri="{D42A27DB-BD31-4B8C-83A1-F6EECF244321}">
                <p14:modId xmlns:p14="http://schemas.microsoft.com/office/powerpoint/2010/main" val="3557541855"/>
              </p:ext>
            </p:extLst>
          </p:nvPr>
        </p:nvGraphicFramePr>
        <p:xfrm>
          <a:off x="1604963" y="6019800"/>
          <a:ext cx="3338512" cy="977900"/>
        </p:xfrm>
        <a:graphic>
          <a:graphicData uri="http://schemas.openxmlformats.org/presentationml/2006/ole">
            <mc:AlternateContent xmlns:mc="http://schemas.openxmlformats.org/markup-compatibility/2006">
              <mc:Choice xmlns:v="urn:schemas-microsoft-com:vml" Requires="v">
                <p:oleObj spid="_x0000_s962612" name="Equation" r:id="rId7" imgW="1041400" imgH="304800" progId="Equation.DSMT4">
                  <p:embed/>
                </p:oleObj>
              </mc:Choice>
              <mc:Fallback>
                <p:oleObj name="Equation" r:id="rId7" imgW="1041400" imgH="304800" progId="Equation.DSMT4">
                  <p:embed/>
                  <p:pic>
                    <p:nvPicPr>
                      <p:cNvPr id="0" name=""/>
                      <p:cNvPicPr>
                        <a:picLocks noChangeAspect="1" noChangeArrowheads="1"/>
                      </p:cNvPicPr>
                      <p:nvPr/>
                    </p:nvPicPr>
                    <p:blipFill>
                      <a:blip r:embed="rId8"/>
                      <a:srcRect/>
                      <a:stretch>
                        <a:fillRect/>
                      </a:stretch>
                    </p:blipFill>
                    <p:spPr bwMode="auto">
                      <a:xfrm>
                        <a:off x="1604963" y="6019800"/>
                        <a:ext cx="3338512" cy="977900"/>
                      </a:xfrm>
                      <a:prstGeom prst="rect">
                        <a:avLst/>
                      </a:prstGeom>
                      <a:noFill/>
                      <a:extLst/>
                    </p:spPr>
                  </p:pic>
                </p:oleObj>
              </mc:Fallback>
            </mc:AlternateContent>
          </a:graphicData>
        </a:graphic>
      </p:graphicFrame>
      <p:graphicFrame>
        <p:nvGraphicFramePr>
          <p:cNvPr id="11" name="Object 27"/>
          <p:cNvGraphicFramePr>
            <a:graphicFrameLocks noChangeAspect="1"/>
          </p:cNvGraphicFramePr>
          <p:nvPr>
            <p:extLst>
              <p:ext uri="{D42A27DB-BD31-4B8C-83A1-F6EECF244321}">
                <p14:modId xmlns:p14="http://schemas.microsoft.com/office/powerpoint/2010/main" val="596354970"/>
              </p:ext>
            </p:extLst>
          </p:nvPr>
        </p:nvGraphicFramePr>
        <p:xfrm>
          <a:off x="5710238" y="6019800"/>
          <a:ext cx="3255962" cy="855663"/>
        </p:xfrm>
        <a:graphic>
          <a:graphicData uri="http://schemas.openxmlformats.org/presentationml/2006/ole">
            <mc:AlternateContent xmlns:mc="http://schemas.openxmlformats.org/markup-compatibility/2006">
              <mc:Choice xmlns:v="urn:schemas-microsoft-com:vml" Requires="v">
                <p:oleObj spid="_x0000_s962613" name="Equation" r:id="rId9" imgW="1016000" imgH="266700" progId="Equation.DSMT4">
                  <p:embed/>
                </p:oleObj>
              </mc:Choice>
              <mc:Fallback>
                <p:oleObj name="Equation" r:id="rId9" imgW="1016000" imgH="266700" progId="Equation.DSMT4">
                  <p:embed/>
                  <p:pic>
                    <p:nvPicPr>
                      <p:cNvPr id="0" name=""/>
                      <p:cNvPicPr>
                        <a:picLocks noChangeAspect="1" noChangeArrowheads="1"/>
                      </p:cNvPicPr>
                      <p:nvPr/>
                    </p:nvPicPr>
                    <p:blipFill>
                      <a:blip r:embed="rId10"/>
                      <a:srcRect/>
                      <a:stretch>
                        <a:fillRect/>
                      </a:stretch>
                    </p:blipFill>
                    <p:spPr bwMode="auto">
                      <a:xfrm>
                        <a:off x="5710238" y="6019800"/>
                        <a:ext cx="3255962" cy="855663"/>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33B0464-AE08-47D2-B7E1-2DC4127A2389}" type="slidenum">
              <a:rPr lang="en-US" altLang="en-US"/>
              <a:pPr>
                <a:defRPr/>
              </a:pPr>
              <a:t>408</a:t>
            </a:fld>
            <a:endParaRPr lang="en-US" altLang="en-US"/>
          </a:p>
        </p:txBody>
      </p:sp>
      <p:sp>
        <p:nvSpPr>
          <p:cNvPr id="58372" name="Rectangle 3"/>
          <p:cNvSpPr>
            <a:spLocks noGrp="1" noChangeArrowheads="1"/>
          </p:cNvSpPr>
          <p:nvPr>
            <p:ph type="body" idx="1"/>
          </p:nvPr>
        </p:nvSpPr>
        <p:spPr>
          <a:xfrm>
            <a:off x="548640" y="1386840"/>
            <a:ext cx="9966960" cy="6309360"/>
          </a:xfrm>
        </p:spPr>
        <p:txBody>
          <a:bodyPr/>
          <a:lstStyle/>
          <a:p>
            <a:pPr eaLnBrk="1" hangingPunct="1">
              <a:lnSpc>
                <a:spcPct val="90000"/>
              </a:lnSpc>
            </a:pPr>
            <a:r>
              <a:rPr lang="en-US" sz="3200" dirty="0" smtClean="0">
                <a:solidFill>
                  <a:srgbClr val="FFFF00"/>
                </a:solidFill>
              </a:rPr>
              <a:t>Class mean</a:t>
            </a:r>
            <a:r>
              <a:rPr lang="en-US" sz="3200" dirty="0" smtClean="0"/>
              <a:t>: replace missing </a:t>
            </a:r>
            <a:r>
              <a:rPr lang="en-US" sz="3200" dirty="0"/>
              <a:t>values with mean for </a:t>
            </a:r>
            <a:r>
              <a:rPr lang="en-US" sz="3200" dirty="0" smtClean="0"/>
              <a:t>a ‘class’ the missing case belongs to</a:t>
            </a:r>
          </a:p>
          <a:p>
            <a:pPr eaLnBrk="1" hangingPunct="1">
              <a:lnSpc>
                <a:spcPct val="90000"/>
              </a:lnSpc>
            </a:pPr>
            <a:endParaRPr lang="en-US" sz="3200" dirty="0"/>
          </a:p>
          <a:p>
            <a:pPr marL="0" indent="0" eaLnBrk="1" hangingPunct="1">
              <a:lnSpc>
                <a:spcPct val="90000"/>
              </a:lnSpc>
              <a:buNone/>
            </a:pPr>
            <a:endParaRPr lang="en-US" sz="3200" dirty="0"/>
          </a:p>
          <a:p>
            <a:pPr lvl="1" eaLnBrk="1" hangingPunct="1">
              <a:lnSpc>
                <a:spcPct val="90000"/>
              </a:lnSpc>
            </a:pPr>
            <a:r>
              <a:rPr lang="en-US" sz="2800" dirty="0"/>
              <a:t>Reduces distortion to distribution</a:t>
            </a:r>
          </a:p>
          <a:p>
            <a:pPr eaLnBrk="1" hangingPunct="1">
              <a:lnSpc>
                <a:spcPct val="90000"/>
              </a:lnSpc>
            </a:pPr>
            <a:r>
              <a:rPr lang="en-US" sz="3200" dirty="0" smtClean="0">
                <a:solidFill>
                  <a:srgbClr val="FFFF00"/>
                </a:solidFill>
              </a:rPr>
              <a:t>Class mean plus </a:t>
            </a:r>
            <a:r>
              <a:rPr lang="en-US" sz="3200" dirty="0">
                <a:solidFill>
                  <a:srgbClr val="FFFF00"/>
                </a:solidFill>
              </a:rPr>
              <a:t>stochastic element</a:t>
            </a:r>
            <a:r>
              <a:rPr lang="en-US" sz="3200" dirty="0"/>
              <a:t>: add random residual to class mean value</a:t>
            </a:r>
          </a:p>
          <a:p>
            <a:pPr lvl="1" eaLnBrk="1" hangingPunct="1">
              <a:lnSpc>
                <a:spcPct val="90000"/>
              </a:lnSpc>
            </a:pPr>
            <a:r>
              <a:rPr lang="en-US" sz="2800" dirty="0"/>
              <a:t>Select residual from empirical </a:t>
            </a:r>
            <a:r>
              <a:rPr lang="en-US" sz="2800" dirty="0" smtClean="0"/>
              <a:t>or </a:t>
            </a:r>
            <a:r>
              <a:rPr lang="en-US" sz="2800" dirty="0"/>
              <a:t>theoretical distribution</a:t>
            </a:r>
          </a:p>
        </p:txBody>
      </p:sp>
      <p:graphicFrame>
        <p:nvGraphicFramePr>
          <p:cNvPr id="7" name="Object 27"/>
          <p:cNvGraphicFramePr>
            <a:graphicFrameLocks noChangeAspect="1"/>
          </p:cNvGraphicFramePr>
          <p:nvPr>
            <p:extLst>
              <p:ext uri="{D42A27DB-BD31-4B8C-83A1-F6EECF244321}">
                <p14:modId xmlns:p14="http://schemas.microsoft.com/office/powerpoint/2010/main" val="2918164596"/>
              </p:ext>
            </p:extLst>
          </p:nvPr>
        </p:nvGraphicFramePr>
        <p:xfrm>
          <a:off x="1524000" y="2133600"/>
          <a:ext cx="3135313" cy="1423988"/>
        </p:xfrm>
        <a:graphic>
          <a:graphicData uri="http://schemas.openxmlformats.org/presentationml/2006/ole">
            <mc:AlternateContent xmlns:mc="http://schemas.openxmlformats.org/markup-compatibility/2006">
              <mc:Choice xmlns:v="urn:schemas-microsoft-com:vml" Requires="v">
                <p:oleObj spid="_x0000_s964656" name="Equation" r:id="rId3" imgW="977900" imgH="444500" progId="Equation.DSMT4">
                  <p:embed/>
                </p:oleObj>
              </mc:Choice>
              <mc:Fallback>
                <p:oleObj name="Equation" r:id="rId3" imgW="977900" imgH="444500" progId="Equation.DSMT4">
                  <p:embed/>
                  <p:pic>
                    <p:nvPicPr>
                      <p:cNvPr id="0" name=""/>
                      <p:cNvPicPr>
                        <a:picLocks noChangeAspect="1" noChangeArrowheads="1"/>
                      </p:cNvPicPr>
                      <p:nvPr/>
                    </p:nvPicPr>
                    <p:blipFill>
                      <a:blip r:embed="rId4"/>
                      <a:srcRect/>
                      <a:stretch>
                        <a:fillRect/>
                      </a:stretch>
                    </p:blipFill>
                    <p:spPr bwMode="auto">
                      <a:xfrm>
                        <a:off x="1524000" y="2133600"/>
                        <a:ext cx="3135313" cy="1423988"/>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- 5</a:t>
            </a:r>
            <a:endParaRPr lang="en-US" sz="5400" dirty="0">
              <a:solidFill>
                <a:schemeClr val="tx1"/>
              </a:solidFill>
            </a:endParaRPr>
          </a:p>
        </p:txBody>
      </p:sp>
      <p:graphicFrame>
        <p:nvGraphicFramePr>
          <p:cNvPr id="9" name="Object 27"/>
          <p:cNvGraphicFramePr>
            <a:graphicFrameLocks noChangeAspect="1"/>
          </p:cNvGraphicFramePr>
          <p:nvPr>
            <p:extLst>
              <p:ext uri="{D42A27DB-BD31-4B8C-83A1-F6EECF244321}">
                <p14:modId xmlns:p14="http://schemas.microsoft.com/office/powerpoint/2010/main" val="835980446"/>
              </p:ext>
            </p:extLst>
          </p:nvPr>
        </p:nvGraphicFramePr>
        <p:xfrm>
          <a:off x="5791200" y="2438400"/>
          <a:ext cx="2319338" cy="855663"/>
        </p:xfrm>
        <a:graphic>
          <a:graphicData uri="http://schemas.openxmlformats.org/presentationml/2006/ole">
            <mc:AlternateContent xmlns:mc="http://schemas.openxmlformats.org/markup-compatibility/2006">
              <mc:Choice xmlns:v="urn:schemas-microsoft-com:vml" Requires="v">
                <p:oleObj spid="_x0000_s964657" name="Equation" r:id="rId5" imgW="723900" imgH="266700" progId="Equation.DSMT4">
                  <p:embed/>
                </p:oleObj>
              </mc:Choice>
              <mc:Fallback>
                <p:oleObj name="Equation" r:id="rId5" imgW="723900" imgH="266700" progId="Equation.DSMT4">
                  <p:embed/>
                  <p:pic>
                    <p:nvPicPr>
                      <p:cNvPr id="0" name=""/>
                      <p:cNvPicPr>
                        <a:picLocks noChangeAspect="1" noChangeArrowheads="1"/>
                      </p:cNvPicPr>
                      <p:nvPr/>
                    </p:nvPicPr>
                    <p:blipFill>
                      <a:blip r:embed="rId6"/>
                      <a:srcRect/>
                      <a:stretch>
                        <a:fillRect/>
                      </a:stretch>
                    </p:blipFill>
                    <p:spPr bwMode="auto">
                      <a:xfrm>
                        <a:off x="5791200" y="2438400"/>
                        <a:ext cx="2319338" cy="855663"/>
                      </a:xfrm>
                      <a:prstGeom prst="rect">
                        <a:avLst/>
                      </a:prstGeom>
                      <a:noFill/>
                      <a:extLst/>
                    </p:spPr>
                  </p:pic>
                </p:oleObj>
              </mc:Fallback>
            </mc:AlternateContent>
          </a:graphicData>
        </a:graphic>
      </p:graphicFrame>
      <p:graphicFrame>
        <p:nvGraphicFramePr>
          <p:cNvPr id="10" name="Object 27"/>
          <p:cNvGraphicFramePr>
            <a:graphicFrameLocks noChangeAspect="1"/>
          </p:cNvGraphicFramePr>
          <p:nvPr>
            <p:extLst>
              <p:ext uri="{D42A27DB-BD31-4B8C-83A1-F6EECF244321}">
                <p14:modId xmlns:p14="http://schemas.microsoft.com/office/powerpoint/2010/main" val="2190805059"/>
              </p:ext>
            </p:extLst>
          </p:nvPr>
        </p:nvGraphicFramePr>
        <p:xfrm>
          <a:off x="1458913" y="5270500"/>
          <a:ext cx="3500437" cy="977900"/>
        </p:xfrm>
        <a:graphic>
          <a:graphicData uri="http://schemas.openxmlformats.org/presentationml/2006/ole">
            <mc:AlternateContent xmlns:mc="http://schemas.openxmlformats.org/markup-compatibility/2006">
              <mc:Choice xmlns:v="urn:schemas-microsoft-com:vml" Requires="v">
                <p:oleObj spid="_x0000_s964658" name="Equation" r:id="rId7" imgW="1092200" imgH="304800" progId="Equation.DSMT4">
                  <p:embed/>
                </p:oleObj>
              </mc:Choice>
              <mc:Fallback>
                <p:oleObj name="Equation" r:id="rId7" imgW="1092200" imgH="304800" progId="Equation.DSMT4">
                  <p:embed/>
                  <p:pic>
                    <p:nvPicPr>
                      <p:cNvPr id="0" name=""/>
                      <p:cNvPicPr>
                        <a:picLocks noChangeAspect="1" noChangeArrowheads="1"/>
                      </p:cNvPicPr>
                      <p:nvPr/>
                    </p:nvPicPr>
                    <p:blipFill>
                      <a:blip r:embed="rId8"/>
                      <a:srcRect/>
                      <a:stretch>
                        <a:fillRect/>
                      </a:stretch>
                    </p:blipFill>
                    <p:spPr bwMode="auto">
                      <a:xfrm>
                        <a:off x="1458913" y="5270500"/>
                        <a:ext cx="3500437" cy="977900"/>
                      </a:xfrm>
                      <a:prstGeom prst="rect">
                        <a:avLst/>
                      </a:prstGeom>
                      <a:noFill/>
                      <a:extLst/>
                    </p:spPr>
                  </p:pic>
                </p:oleObj>
              </mc:Fallback>
            </mc:AlternateContent>
          </a:graphicData>
        </a:graphic>
      </p:graphicFrame>
      <p:graphicFrame>
        <p:nvGraphicFramePr>
          <p:cNvPr id="11" name="Object 27"/>
          <p:cNvGraphicFramePr>
            <a:graphicFrameLocks noChangeAspect="1"/>
          </p:cNvGraphicFramePr>
          <p:nvPr>
            <p:extLst>
              <p:ext uri="{D42A27DB-BD31-4B8C-83A1-F6EECF244321}">
                <p14:modId xmlns:p14="http://schemas.microsoft.com/office/powerpoint/2010/main" val="1743989020"/>
              </p:ext>
            </p:extLst>
          </p:nvPr>
        </p:nvGraphicFramePr>
        <p:xfrm>
          <a:off x="5668962" y="5316537"/>
          <a:ext cx="3703638" cy="855663"/>
        </p:xfrm>
        <a:graphic>
          <a:graphicData uri="http://schemas.openxmlformats.org/presentationml/2006/ole">
            <mc:AlternateContent xmlns:mc="http://schemas.openxmlformats.org/markup-compatibility/2006">
              <mc:Choice xmlns:v="urn:schemas-microsoft-com:vml" Requires="v">
                <p:oleObj spid="_x0000_s964659" name="Equation" r:id="rId9" imgW="1155700" imgH="266700" progId="Equation.DSMT4">
                  <p:embed/>
                </p:oleObj>
              </mc:Choice>
              <mc:Fallback>
                <p:oleObj name="Equation" r:id="rId9" imgW="1155700" imgH="266700" progId="Equation.DSMT4">
                  <p:embed/>
                  <p:pic>
                    <p:nvPicPr>
                      <p:cNvPr id="0" name=""/>
                      <p:cNvPicPr>
                        <a:picLocks noChangeAspect="1" noChangeArrowheads="1"/>
                      </p:cNvPicPr>
                      <p:nvPr/>
                    </p:nvPicPr>
                    <p:blipFill>
                      <a:blip r:embed="rId10"/>
                      <a:srcRect/>
                      <a:stretch>
                        <a:fillRect/>
                      </a:stretch>
                    </p:blipFill>
                    <p:spPr bwMode="auto">
                      <a:xfrm>
                        <a:off x="5668962" y="5316537"/>
                        <a:ext cx="3703638" cy="855663"/>
                      </a:xfrm>
                      <a:prstGeom prst="rect">
                        <a:avLst/>
                      </a:prstGeom>
                      <a:noFill/>
                      <a:extLst/>
                    </p:spPr>
                  </p:pic>
                </p:oleObj>
              </mc:Fallback>
            </mc:AlternateContent>
          </a:graphicData>
        </a:graphic>
      </p:graphicFrame>
    </p:spTree>
    <p:extLst>
      <p:ext uri="{BB962C8B-B14F-4D97-AF65-F5344CB8AC3E}">
        <p14:creationId xmlns:p14="http://schemas.microsoft.com/office/powerpoint/2010/main" val="4231325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3A7A0E0-2EFC-4158-8392-79D89F457D83}" type="slidenum">
              <a:rPr lang="en-US" altLang="en-US"/>
              <a:pPr>
                <a:defRPr/>
              </a:pPr>
              <a:t>409</a:t>
            </a:fld>
            <a:endParaRPr lang="en-US" altLang="en-US"/>
          </a:p>
        </p:txBody>
      </p:sp>
      <p:sp>
        <p:nvSpPr>
          <p:cNvPr id="59396" name="Rectangle 3"/>
          <p:cNvSpPr>
            <a:spLocks noGrp="1" noChangeArrowheads="1"/>
          </p:cNvSpPr>
          <p:nvPr>
            <p:ph type="body" idx="1"/>
          </p:nvPr>
        </p:nvSpPr>
        <p:spPr>
          <a:xfrm>
            <a:off x="533400" y="1524000"/>
            <a:ext cx="9875520" cy="5436870"/>
          </a:xfrm>
        </p:spPr>
        <p:txBody>
          <a:bodyPr/>
          <a:lstStyle/>
          <a:p>
            <a:pPr eaLnBrk="1" hangingPunct="1">
              <a:lnSpc>
                <a:spcPct val="90000"/>
              </a:lnSpc>
            </a:pPr>
            <a:r>
              <a:rPr lang="en-US" sz="3200" dirty="0" smtClean="0">
                <a:solidFill>
                  <a:srgbClr val="FFFF00"/>
                </a:solidFill>
              </a:rPr>
              <a:t>Sequential hot deck: </a:t>
            </a:r>
            <a:r>
              <a:rPr lang="en-US" sz="3200" dirty="0" smtClean="0"/>
              <a:t>Sort data by predictors of value to be imputed</a:t>
            </a:r>
          </a:p>
          <a:p>
            <a:pPr lvl="1" eaLnBrk="1" hangingPunct="1">
              <a:lnSpc>
                <a:spcPct val="90000"/>
              </a:lnSpc>
            </a:pPr>
            <a:r>
              <a:rPr lang="en-US" sz="2800" dirty="0" smtClean="0"/>
              <a:t>Retain last non-missing value, and impute to next missing value</a:t>
            </a:r>
          </a:p>
          <a:p>
            <a:pPr lvl="1" eaLnBrk="1" hangingPunct="1">
              <a:lnSpc>
                <a:spcPct val="90000"/>
              </a:lnSpc>
            </a:pPr>
            <a:r>
              <a:rPr lang="en-US" sz="2800" dirty="0" smtClean="0"/>
              <a:t>Draw </a:t>
            </a:r>
            <a:r>
              <a:rPr lang="en-US" sz="2800" dirty="0"/>
              <a:t>non-missing value randomly within imputation </a:t>
            </a:r>
            <a:r>
              <a:rPr lang="en-US" sz="2800" dirty="0" smtClean="0"/>
              <a:t>class</a:t>
            </a:r>
          </a:p>
          <a:p>
            <a:pPr lvl="1" eaLnBrk="1" hangingPunct="1">
              <a:lnSpc>
                <a:spcPct val="90000"/>
              </a:lnSpc>
            </a:pPr>
            <a:r>
              <a:rPr lang="en-US" sz="2800" dirty="0" smtClean="0"/>
              <a:t>See illustration</a:t>
            </a:r>
          </a:p>
          <a:p>
            <a:pPr eaLnBrk="1" hangingPunct="1">
              <a:lnSpc>
                <a:spcPct val="90000"/>
              </a:lnSpc>
            </a:pPr>
            <a:r>
              <a:rPr lang="en-US" sz="3200" dirty="0" smtClean="0"/>
              <a:t>Problems</a:t>
            </a:r>
            <a:endParaRPr lang="en-US" sz="3200" dirty="0"/>
          </a:p>
          <a:p>
            <a:pPr lvl="1" eaLnBrk="1" hangingPunct="1">
              <a:lnSpc>
                <a:spcPct val="90000"/>
              </a:lnSpc>
            </a:pPr>
            <a:r>
              <a:rPr lang="en-US" sz="2800" dirty="0" smtClean="0"/>
              <a:t>Multiple donation</a:t>
            </a:r>
          </a:p>
          <a:p>
            <a:pPr lvl="1" eaLnBrk="1" hangingPunct="1">
              <a:lnSpc>
                <a:spcPct val="90000"/>
              </a:lnSpc>
            </a:pPr>
            <a:r>
              <a:rPr lang="en-US" sz="2800" dirty="0" smtClean="0"/>
              <a:t>Weak within group correlations</a:t>
            </a:r>
          </a:p>
          <a:p>
            <a:pPr lvl="1" eaLnBrk="1" hangingPunct="1">
              <a:lnSpc>
                <a:spcPct val="90000"/>
              </a:lnSpc>
            </a:pPr>
            <a:r>
              <a:rPr lang="en-US" sz="2800" dirty="0" smtClean="0"/>
              <a:t>Sort boundaries</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- 6</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Group 2"/>
          <p:cNvGraphicFramePr>
            <a:graphicFrameLocks noGrp="1"/>
          </p:cNvGraphicFramePr>
          <p:nvPr>
            <p:ph type="tbl" idx="1"/>
            <p:extLst>
              <p:ext uri="{D42A27DB-BD31-4B8C-83A1-F6EECF244321}">
                <p14:modId xmlns:p14="http://schemas.microsoft.com/office/powerpoint/2010/main" val="508562949"/>
              </p:ext>
            </p:extLst>
          </p:nvPr>
        </p:nvGraphicFramePr>
        <p:xfrm>
          <a:off x="822960" y="493394"/>
          <a:ext cx="9328786" cy="7656591"/>
        </p:xfrm>
        <a:graphic>
          <a:graphicData uri="http://schemas.openxmlformats.org/drawingml/2006/table">
            <a:tbl>
              <a:tblPr/>
              <a:tblGrid>
                <a:gridCol w="731520"/>
                <a:gridCol w="1280160"/>
                <a:gridCol w="1280160"/>
                <a:gridCol w="1554480"/>
                <a:gridCol w="1815466"/>
                <a:gridCol w="1333500"/>
                <a:gridCol w="1333500"/>
              </a:tblGrid>
              <a:tr h="93274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err="1" smtClean="0">
                          <a:ln>
                            <a:noFill/>
                          </a:ln>
                          <a:solidFill>
                            <a:schemeClr val="tx1"/>
                          </a:solidFill>
                          <a:effectLst/>
                          <a:latin typeface="+mn-lt"/>
                        </a:rPr>
                        <a:t>i</a:t>
                      </a:r>
                      <a:endParaRPr kumimoji="0" lang="en-US" sz="2000" b="0" i="1" u="none" strike="noStrike" cap="none" normalizeH="0" baseline="0" dirty="0" smtClean="0">
                        <a:ln>
                          <a:noFill/>
                        </a:ln>
                        <a:solidFill>
                          <a:schemeClr val="tx1"/>
                        </a:solidFill>
                        <a:effectLst/>
                        <a:latin typeface="+mn-lt"/>
                      </a:endParaRPr>
                    </a:p>
                  </a:txBody>
                  <a:tcPr marL="109728" marR="109728" marT="54868" marB="548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Gender</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err="1" smtClean="0">
                          <a:ln>
                            <a:noFill/>
                          </a:ln>
                          <a:solidFill>
                            <a:schemeClr val="tx1"/>
                          </a:solidFill>
                          <a:effectLst/>
                          <a:latin typeface="+mn-lt"/>
                        </a:rPr>
                        <a:t>Educ</a:t>
                      </a:r>
                      <a:endParaRPr kumimoji="0" lang="en-US" sz="2000" b="0" i="0" u="none" strike="noStrike" cap="none" normalizeH="0" baseline="0" dirty="0" smtClean="0">
                        <a:ln>
                          <a:noFill/>
                        </a:ln>
                        <a:solidFill>
                          <a:schemeClr val="tx1"/>
                        </a:solidFill>
                        <a:effectLst/>
                        <a:latin typeface="+mn-lt"/>
                      </a:endParaRP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Reported family income</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Hot Value</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Imputation flag</a:t>
                      </a:r>
                    </a:p>
                  </a:txBody>
                  <a:tcPr marL="54864" marR="54864"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Final value</a:t>
                      </a:r>
                    </a:p>
                  </a:txBody>
                  <a:tcPr marL="109728" marR="109728" marT="54868" marB="548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050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4</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3</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7</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8</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5</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6</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16</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15</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17</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18</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19</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22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13</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14</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21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20</a:t>
                      </a:r>
                    </a:p>
                  </a:txBody>
                  <a:tcPr marL="109728" marR="109728" marT="54868" marB="548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18</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43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42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75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28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72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66</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51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43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42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75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28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72</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43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42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75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28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72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66</a:t>
                      </a:r>
                    </a:p>
                  </a:txBody>
                  <a:tcPr marL="109728" marR="109728" marT="54868" marB="548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6B0DD4A8-3F31-4A02-A610-DCE6133F6CE8}" type="slidenum">
              <a:rPr lang="en-US" smtClean="0"/>
              <a:pPr>
                <a:defRPr/>
              </a:pPr>
              <a:t>410</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a:xfrm>
            <a:off x="7863840" y="7589521"/>
            <a:ext cx="2560320" cy="438150"/>
          </a:xfrm>
        </p:spPr>
        <p:txBody>
          <a:bodyPr/>
          <a:lstStyle/>
          <a:p>
            <a:pPr>
              <a:defRPr/>
            </a:pPr>
            <a:fld id="{D04BD011-8017-422B-83AB-53387AA422B1}" type="slidenum">
              <a:rPr lang="en-US" altLang="en-US"/>
              <a:pPr>
                <a:defRPr/>
              </a:pPr>
              <a:t>339</a:t>
            </a:fld>
            <a:endParaRPr lang="en-US" altLang="en-US" dirty="0"/>
          </a:p>
        </p:txBody>
      </p:sp>
      <p:graphicFrame>
        <p:nvGraphicFramePr>
          <p:cNvPr id="141337" name="Group 25"/>
          <p:cNvGraphicFramePr>
            <a:graphicFrameLocks noGrp="1"/>
          </p:cNvGraphicFramePr>
          <p:nvPr>
            <p:ph type="tbl" idx="1"/>
            <p:extLst>
              <p:ext uri="{D42A27DB-BD31-4B8C-83A1-F6EECF244321}">
                <p14:modId xmlns:p14="http://schemas.microsoft.com/office/powerpoint/2010/main" val="3648577834"/>
              </p:ext>
            </p:extLst>
          </p:nvPr>
        </p:nvGraphicFramePr>
        <p:xfrm>
          <a:off x="914400" y="1552574"/>
          <a:ext cx="9052560" cy="5945506"/>
        </p:xfrm>
        <a:graphic>
          <a:graphicData uri="http://schemas.openxmlformats.org/drawingml/2006/table">
            <a:tbl>
              <a:tblPr/>
              <a:tblGrid>
                <a:gridCol w="2263140"/>
                <a:gridCol w="2263140"/>
                <a:gridCol w="2263140"/>
                <a:gridCol w="2263140"/>
              </a:tblGrid>
              <a:tr h="8413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Stratum</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Collapsed stratum</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PSU</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SECU</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197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119</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9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60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35</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- 8</a:t>
            </a:r>
          </a:p>
        </p:txBody>
      </p:sp>
    </p:spTree>
    <p:extLst>
      <p:ext uri="{BB962C8B-B14F-4D97-AF65-F5344CB8AC3E}">
        <p14:creationId xmlns:p14="http://schemas.microsoft.com/office/powerpoint/2010/main" val="3111733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A75F736-A54F-46AA-9A2A-AE6F843E799C}" type="slidenum">
              <a:rPr lang="en-US" altLang="en-US"/>
              <a:pPr>
                <a:defRPr/>
              </a:pPr>
              <a:t>411</a:t>
            </a:fld>
            <a:endParaRPr lang="en-US" altLang="en-US"/>
          </a:p>
        </p:txBody>
      </p:sp>
      <p:sp>
        <p:nvSpPr>
          <p:cNvPr id="61444" name="Rectangle 3"/>
          <p:cNvSpPr>
            <a:spLocks noGrp="1" noChangeArrowheads="1"/>
          </p:cNvSpPr>
          <p:nvPr>
            <p:ph type="body" idx="1"/>
          </p:nvPr>
        </p:nvSpPr>
        <p:spPr>
          <a:xfrm>
            <a:off x="533400" y="1447800"/>
            <a:ext cx="9875520" cy="5436870"/>
          </a:xfrm>
        </p:spPr>
        <p:txBody>
          <a:bodyPr/>
          <a:lstStyle/>
          <a:p>
            <a:pPr eaLnBrk="1" hangingPunct="1"/>
            <a:r>
              <a:rPr lang="en-US" sz="3200" dirty="0" smtClean="0">
                <a:solidFill>
                  <a:srgbClr val="FFFF00"/>
                </a:solidFill>
              </a:rPr>
              <a:t>Hierarchical hot deck: Flexible </a:t>
            </a:r>
            <a:r>
              <a:rPr lang="en-US" sz="3200" dirty="0">
                <a:solidFill>
                  <a:srgbClr val="FFFF00"/>
                </a:solidFill>
              </a:rPr>
              <a:t>match</a:t>
            </a:r>
          </a:p>
          <a:p>
            <a:pPr lvl="1" eaLnBrk="1" hangingPunct="1"/>
            <a:r>
              <a:rPr lang="en-US" sz="2800" dirty="0" smtClean="0"/>
              <a:t>Group respondents and non-respondents into classes</a:t>
            </a:r>
          </a:p>
          <a:p>
            <a:pPr lvl="1" eaLnBrk="1" hangingPunct="1"/>
            <a:r>
              <a:rPr lang="en-US" sz="2800" dirty="0" smtClean="0"/>
              <a:t>Select donor at random within class</a:t>
            </a:r>
          </a:p>
          <a:p>
            <a:pPr lvl="1" eaLnBrk="1" hangingPunct="1"/>
            <a:r>
              <a:rPr lang="en-US" sz="2800" dirty="0" smtClean="0"/>
              <a:t>Collapse classes to achieve match</a:t>
            </a:r>
          </a:p>
          <a:p>
            <a:pPr eaLnBrk="1" hangingPunct="1"/>
            <a:r>
              <a:rPr lang="en-US" sz="3100" dirty="0"/>
              <a:t>Improved donor and recipient match</a:t>
            </a:r>
          </a:p>
          <a:p>
            <a:pPr eaLnBrk="1" hangingPunct="1"/>
            <a:r>
              <a:rPr lang="en-US" sz="3100" dirty="0"/>
              <a:t>Reduced multiple donations</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- 8</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p:txBody>
          <a:bodyPr/>
          <a:lstStyle/>
          <a:p>
            <a:pPr>
              <a:defRPr/>
            </a:pPr>
            <a:fld id="{FBC63035-57A1-4F38-AEBF-F4E497D1936D}" type="slidenum">
              <a:rPr lang="en-US" altLang="en-US"/>
              <a:pPr>
                <a:defRPr/>
              </a:pPr>
              <a:t>412</a:t>
            </a:fld>
            <a:endParaRPr lang="en-US" altLang="en-US"/>
          </a:p>
        </p:txBody>
      </p:sp>
      <p:graphicFrame>
        <p:nvGraphicFramePr>
          <p:cNvPr id="120875" name="Group 43"/>
          <p:cNvGraphicFramePr>
            <a:graphicFrameLocks noGrp="1"/>
          </p:cNvGraphicFramePr>
          <p:nvPr>
            <p:ph type="tbl" idx="1"/>
            <p:extLst>
              <p:ext uri="{D42A27DB-BD31-4B8C-83A1-F6EECF244321}">
                <p14:modId xmlns:p14="http://schemas.microsoft.com/office/powerpoint/2010/main" val="362111285"/>
              </p:ext>
            </p:extLst>
          </p:nvPr>
        </p:nvGraphicFramePr>
        <p:xfrm>
          <a:off x="731520" y="1097281"/>
          <a:ext cx="9326880" cy="6497956"/>
        </p:xfrm>
        <a:graphic>
          <a:graphicData uri="http://schemas.openxmlformats.org/drawingml/2006/table">
            <a:tbl>
              <a:tblPr/>
              <a:tblGrid>
                <a:gridCol w="1463040"/>
                <a:gridCol w="1202056"/>
                <a:gridCol w="1331594"/>
                <a:gridCol w="1333500"/>
                <a:gridCol w="1331596"/>
                <a:gridCol w="1333500"/>
                <a:gridCol w="1331594"/>
              </a:tblGrid>
              <a:tr h="986790">
                <a:tc rowSpan="3">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Gender</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Education</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88696">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&lt;12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12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&gt;12</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8679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r</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m</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r</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m</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r</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m</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829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Male</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23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43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42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75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88</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200" b="0" i="0" u="none" strike="noStrike" cap="none" normalizeH="0" baseline="0" smtClean="0">
                        <a:ln>
                          <a:noFill/>
                        </a:ln>
                        <a:solidFill>
                          <a:schemeClr val="tx1"/>
                        </a:solidFill>
                        <a:effectLst/>
                        <a:latin typeface="+mn-lt"/>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829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Female</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200" b="0" i="0" u="none" strike="noStrike" cap="none" normalizeH="0" baseline="0" smtClean="0">
                        <a:ln>
                          <a:noFill/>
                        </a:ln>
                        <a:solidFill>
                          <a:schemeClr val="tx1"/>
                        </a:solidFill>
                        <a:effectLst/>
                        <a:latin typeface="+mn-lt"/>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28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31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35</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66</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200" b="0" i="0" u="none" strike="noStrike" cap="none" normalizeH="0" baseline="0" dirty="0" smtClean="0">
                        <a:ln>
                          <a:noFill/>
                        </a:ln>
                        <a:solidFill>
                          <a:schemeClr val="tx1"/>
                        </a:solidFill>
                        <a:effectLst/>
                        <a:latin typeface="+mn-lt"/>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- 9</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8D6BA1E-5A9F-48BF-A594-BF14BD74BEC8}" type="slidenum">
              <a:rPr lang="en-US" altLang="en-US"/>
              <a:pPr>
                <a:defRPr/>
              </a:pPr>
              <a:t>413</a:t>
            </a:fld>
            <a:endParaRPr lang="en-US" altLang="en-US"/>
          </a:p>
        </p:txBody>
      </p:sp>
      <p:sp>
        <p:nvSpPr>
          <p:cNvPr id="63492" name="Rectangle 3"/>
          <p:cNvSpPr>
            <a:spLocks noGrp="1" noChangeArrowheads="1"/>
          </p:cNvSpPr>
          <p:nvPr>
            <p:ph type="body" idx="1"/>
          </p:nvPr>
        </p:nvSpPr>
        <p:spPr>
          <a:xfrm>
            <a:off x="609600" y="1447800"/>
            <a:ext cx="9875520" cy="5436870"/>
          </a:xfrm>
        </p:spPr>
        <p:txBody>
          <a:bodyPr/>
          <a:lstStyle/>
          <a:p>
            <a:pPr eaLnBrk="1" hangingPunct="1">
              <a:lnSpc>
                <a:spcPct val="90000"/>
              </a:lnSpc>
            </a:pPr>
            <a:r>
              <a:rPr lang="en-US" sz="3200" dirty="0" smtClean="0">
                <a:solidFill>
                  <a:srgbClr val="FFFF00"/>
                </a:solidFill>
              </a:rPr>
              <a:t>Regression imputation</a:t>
            </a:r>
            <a:r>
              <a:rPr lang="en-US" sz="3200" dirty="0" smtClean="0"/>
              <a:t>: Generalization </a:t>
            </a:r>
            <a:r>
              <a:rPr lang="en-US" sz="3200" dirty="0"/>
              <a:t>of </a:t>
            </a:r>
            <a:r>
              <a:rPr lang="en-US" sz="3200" dirty="0" smtClean="0"/>
              <a:t>mean value methods</a:t>
            </a:r>
            <a:endParaRPr lang="en-US" sz="3200" dirty="0"/>
          </a:p>
          <a:p>
            <a:pPr lvl="1" eaLnBrk="1" hangingPunct="1">
              <a:lnSpc>
                <a:spcPct val="90000"/>
              </a:lnSpc>
            </a:pPr>
            <a:r>
              <a:rPr lang="en-US" sz="2720" dirty="0" smtClean="0"/>
              <a:t>Estimate </a:t>
            </a:r>
            <a:r>
              <a:rPr lang="en-US" sz="2720" dirty="0"/>
              <a:t>model among respondents …</a:t>
            </a:r>
          </a:p>
          <a:p>
            <a:pPr eaLnBrk="1" hangingPunct="1">
              <a:lnSpc>
                <a:spcPct val="90000"/>
              </a:lnSpc>
            </a:pPr>
            <a:endParaRPr lang="en-US" sz="3200" dirty="0"/>
          </a:p>
          <a:p>
            <a:pPr eaLnBrk="1" hangingPunct="1">
              <a:lnSpc>
                <a:spcPct val="90000"/>
              </a:lnSpc>
            </a:pPr>
            <a:endParaRPr lang="en-US" sz="3200" dirty="0" smtClean="0"/>
          </a:p>
          <a:p>
            <a:pPr eaLnBrk="1" hangingPunct="1">
              <a:lnSpc>
                <a:spcPct val="90000"/>
              </a:lnSpc>
            </a:pPr>
            <a:endParaRPr lang="en-US" sz="3200" dirty="0"/>
          </a:p>
          <a:p>
            <a:pPr eaLnBrk="1" hangingPunct="1">
              <a:lnSpc>
                <a:spcPct val="90000"/>
              </a:lnSpc>
            </a:pPr>
            <a:endParaRPr lang="en-US" sz="3200" dirty="0" smtClean="0"/>
          </a:p>
          <a:p>
            <a:pPr eaLnBrk="1" hangingPunct="1">
              <a:lnSpc>
                <a:spcPct val="90000"/>
              </a:lnSpc>
            </a:pPr>
            <a:endParaRPr lang="en-US" sz="3200" dirty="0"/>
          </a:p>
          <a:p>
            <a:pPr eaLnBrk="1" hangingPunct="1">
              <a:lnSpc>
                <a:spcPct val="90000"/>
              </a:lnSpc>
            </a:pPr>
            <a:r>
              <a:rPr lang="en-US" sz="3200" dirty="0" smtClean="0"/>
              <a:t>Add </a:t>
            </a:r>
            <a:r>
              <a:rPr lang="en-US" sz="3200" dirty="0"/>
              <a:t>a random residual …</a:t>
            </a:r>
          </a:p>
          <a:p>
            <a:pPr lvl="1" eaLnBrk="1" hangingPunct="1">
              <a:lnSpc>
                <a:spcPct val="90000"/>
              </a:lnSpc>
            </a:pPr>
            <a:r>
              <a:rPr lang="en-US" sz="2800" dirty="0" smtClean="0"/>
              <a:t>Select value from          </a:t>
            </a:r>
          </a:p>
          <a:p>
            <a:pPr lvl="1" eaLnBrk="1" hangingPunct="1">
              <a:lnSpc>
                <a:spcPct val="90000"/>
              </a:lnSpc>
            </a:pPr>
            <a:r>
              <a:rPr lang="en-US" sz="2800" dirty="0" smtClean="0"/>
              <a:t>Sequential hot deck or flexible match are a special case of the regression imputation</a:t>
            </a:r>
          </a:p>
        </p:txBody>
      </p:sp>
      <p:graphicFrame>
        <p:nvGraphicFramePr>
          <p:cNvPr id="63493" name="Object 4"/>
          <p:cNvGraphicFramePr>
            <a:graphicFrameLocks noChangeAspect="1"/>
          </p:cNvGraphicFramePr>
          <p:nvPr>
            <p:extLst>
              <p:ext uri="{D42A27DB-BD31-4B8C-83A1-F6EECF244321}">
                <p14:modId xmlns:p14="http://schemas.microsoft.com/office/powerpoint/2010/main" val="2065384948"/>
              </p:ext>
            </p:extLst>
          </p:nvPr>
        </p:nvGraphicFramePr>
        <p:xfrm>
          <a:off x="1528763" y="2930525"/>
          <a:ext cx="5522912" cy="2555875"/>
        </p:xfrm>
        <a:graphic>
          <a:graphicData uri="http://schemas.openxmlformats.org/presentationml/2006/ole">
            <mc:AlternateContent xmlns:mc="http://schemas.openxmlformats.org/markup-compatibility/2006">
              <mc:Choice xmlns:v="urn:schemas-microsoft-com:vml" Requires="v">
                <p:oleObj spid="_x0000_s954405" name="Equation" r:id="rId3" imgW="1943100" imgH="901700" progId="Equation.DSMT4">
                  <p:embed/>
                </p:oleObj>
              </mc:Choice>
              <mc:Fallback>
                <p:oleObj name="Equation" r:id="rId3" imgW="1943100" imgH="901700" progId="Equation.DSMT4">
                  <p:embed/>
                  <p:pic>
                    <p:nvPicPr>
                      <p:cNvPr id="0" name=""/>
                      <p:cNvPicPr>
                        <a:picLocks noChangeAspect="1" noChangeArrowheads="1"/>
                      </p:cNvPicPr>
                      <p:nvPr/>
                    </p:nvPicPr>
                    <p:blipFill>
                      <a:blip r:embed="rId4"/>
                      <a:srcRect/>
                      <a:stretch>
                        <a:fillRect/>
                      </a:stretch>
                    </p:blipFill>
                    <p:spPr bwMode="auto">
                      <a:xfrm>
                        <a:off x="1528763" y="2930525"/>
                        <a:ext cx="5522912" cy="255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4" name="Object 5"/>
          <p:cNvGraphicFramePr>
            <a:graphicFrameLocks noChangeAspect="1"/>
          </p:cNvGraphicFramePr>
          <p:nvPr>
            <p:extLst>
              <p:ext uri="{D42A27DB-BD31-4B8C-83A1-F6EECF244321}">
                <p14:modId xmlns:p14="http://schemas.microsoft.com/office/powerpoint/2010/main" val="1442656264"/>
              </p:ext>
            </p:extLst>
          </p:nvPr>
        </p:nvGraphicFramePr>
        <p:xfrm>
          <a:off x="4114800" y="5867400"/>
          <a:ext cx="1714500" cy="958850"/>
        </p:xfrm>
        <a:graphic>
          <a:graphicData uri="http://schemas.openxmlformats.org/presentationml/2006/ole">
            <mc:AlternateContent xmlns:mc="http://schemas.openxmlformats.org/markup-compatibility/2006">
              <mc:Choice xmlns:v="urn:schemas-microsoft-com:vml" Requires="v">
                <p:oleObj spid="_x0000_s954406" name="Equation" r:id="rId5" imgW="635000" imgH="355600" progId="Equation.DSMT4">
                  <p:embed/>
                </p:oleObj>
              </mc:Choice>
              <mc:Fallback>
                <p:oleObj name="Equation" r:id="rId5" imgW="635000" imgH="355600" progId="Equation.DSMT4">
                  <p:embed/>
                  <p:pic>
                    <p:nvPicPr>
                      <p:cNvPr id="0" name=""/>
                      <p:cNvPicPr>
                        <a:picLocks noChangeAspect="1" noChangeArrowheads="1"/>
                      </p:cNvPicPr>
                      <p:nvPr/>
                    </p:nvPicPr>
                    <p:blipFill>
                      <a:blip r:embed="rId6"/>
                      <a:srcRect/>
                      <a:stretch>
                        <a:fillRect/>
                      </a:stretch>
                    </p:blipFill>
                    <p:spPr bwMode="auto">
                      <a:xfrm>
                        <a:off x="4114800" y="5867400"/>
                        <a:ext cx="1714500"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- 10</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B6F7736-0D11-4EF1-A01A-4D8A5776F0E4}" type="slidenum">
              <a:rPr lang="en-US" altLang="en-US"/>
              <a:pPr>
                <a:defRPr/>
              </a:pPr>
              <a:t>414</a:t>
            </a:fld>
            <a:endParaRPr lang="en-US" altLang="en-US"/>
          </a:p>
        </p:txBody>
      </p:sp>
      <p:sp>
        <p:nvSpPr>
          <p:cNvPr id="64516" name="Rectangle 3"/>
          <p:cNvSpPr>
            <a:spLocks noGrp="1" noChangeArrowheads="1"/>
          </p:cNvSpPr>
          <p:nvPr>
            <p:ph type="body" idx="1"/>
          </p:nvPr>
        </p:nvSpPr>
        <p:spPr>
          <a:xfrm>
            <a:off x="548640" y="2103120"/>
            <a:ext cx="9875520" cy="5943600"/>
          </a:xfrm>
        </p:spPr>
        <p:txBody>
          <a:bodyPr/>
          <a:lstStyle/>
          <a:p>
            <a:pPr eaLnBrk="1" hangingPunct="1">
              <a:lnSpc>
                <a:spcPct val="80000"/>
              </a:lnSpc>
            </a:pPr>
            <a:r>
              <a:rPr lang="en-US" sz="3200" dirty="0" smtClean="0">
                <a:solidFill>
                  <a:srgbClr val="FFFF00"/>
                </a:solidFill>
              </a:rPr>
              <a:t>Sequential regression imputation </a:t>
            </a:r>
            <a:r>
              <a:rPr lang="en-US" sz="3200" dirty="0" smtClean="0"/>
              <a:t>(chained equations)</a:t>
            </a:r>
          </a:p>
          <a:p>
            <a:pPr eaLnBrk="1" hangingPunct="1">
              <a:lnSpc>
                <a:spcPct val="80000"/>
              </a:lnSpc>
            </a:pPr>
            <a:r>
              <a:rPr lang="en-US" sz="3200" dirty="0" smtClean="0"/>
              <a:t>Extension </a:t>
            </a:r>
            <a:r>
              <a:rPr lang="en-US" sz="3200" dirty="0"/>
              <a:t>of regression </a:t>
            </a:r>
            <a:r>
              <a:rPr lang="en-US" sz="3200" dirty="0" smtClean="0"/>
              <a:t>imputation</a:t>
            </a:r>
          </a:p>
          <a:p>
            <a:pPr lvl="1" eaLnBrk="1" hangingPunct="1">
              <a:lnSpc>
                <a:spcPct val="80000"/>
              </a:lnSpc>
            </a:pPr>
            <a:r>
              <a:rPr lang="en-US" sz="2720" dirty="0" smtClean="0"/>
              <a:t>Impute using regression imputation </a:t>
            </a:r>
          </a:p>
          <a:p>
            <a:pPr eaLnBrk="1" hangingPunct="1">
              <a:lnSpc>
                <a:spcPct val="80000"/>
              </a:lnSpc>
            </a:pPr>
            <a:r>
              <a:rPr lang="en-US" sz="3200" dirty="0"/>
              <a:t>Most survey data sets have </a:t>
            </a:r>
            <a:r>
              <a:rPr lang="en-US" sz="3200" dirty="0">
                <a:solidFill>
                  <a:srgbClr val="FFFF00"/>
                </a:solidFill>
              </a:rPr>
              <a:t>multiple variables </a:t>
            </a:r>
            <a:r>
              <a:rPr lang="en-US" sz="3200" dirty="0"/>
              <a:t>that need to be imputed.</a:t>
            </a:r>
          </a:p>
          <a:p>
            <a:pPr lvl="1" eaLnBrk="1" hangingPunct="1">
              <a:lnSpc>
                <a:spcPct val="80000"/>
              </a:lnSpc>
            </a:pPr>
            <a:r>
              <a:rPr lang="en-US" sz="2800" dirty="0" smtClean="0"/>
              <a:t>Continuous</a:t>
            </a:r>
            <a:r>
              <a:rPr lang="en-US" sz="2800" dirty="0"/>
              <a:t>, categorical, count, etc</a:t>
            </a:r>
            <a:r>
              <a:rPr lang="en-US" sz="2800" dirty="0" smtClean="0"/>
              <a:t>.</a:t>
            </a:r>
          </a:p>
          <a:p>
            <a:pPr eaLnBrk="1" hangingPunct="1">
              <a:lnSpc>
                <a:spcPct val="80000"/>
              </a:lnSpc>
            </a:pPr>
            <a:r>
              <a:rPr lang="en-US" sz="3280" dirty="0" smtClean="0"/>
              <a:t>Adapt model to account for type of variable being imputed</a:t>
            </a:r>
          </a:p>
          <a:p>
            <a:pPr lvl="1" eaLnBrk="1" hangingPunct="1">
              <a:lnSpc>
                <a:spcPct val="80000"/>
              </a:lnSpc>
            </a:pPr>
            <a:r>
              <a:rPr lang="en-US" sz="2800" dirty="0" smtClean="0"/>
              <a:t>Linear, </a:t>
            </a:r>
            <a:r>
              <a:rPr lang="en-US" sz="2800" dirty="0" err="1" smtClean="0"/>
              <a:t>logisitic</a:t>
            </a:r>
            <a:r>
              <a:rPr lang="en-US" sz="2800" dirty="0" smtClean="0"/>
              <a:t>, multinomial </a:t>
            </a:r>
            <a:r>
              <a:rPr lang="en-US" sz="2800" dirty="0" err="1" smtClean="0"/>
              <a:t>logit</a:t>
            </a:r>
            <a:r>
              <a:rPr lang="en-US" sz="2800" dirty="0" smtClean="0"/>
              <a:t>, Poisson, etc.</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- 11</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415</a:t>
            </a:fld>
            <a:endParaRPr lang="en-US" altLang="en-US"/>
          </a:p>
        </p:txBody>
      </p:sp>
      <p:pic>
        <p:nvPicPr>
          <p:cNvPr id="4" name="Picture 3"/>
          <p:cNvPicPr>
            <a:picLocks noChangeAspect="1"/>
          </p:cNvPicPr>
          <p:nvPr/>
        </p:nvPicPr>
        <p:blipFill>
          <a:blip r:embed="rId2"/>
          <a:stretch>
            <a:fillRect/>
          </a:stretch>
        </p:blipFill>
        <p:spPr>
          <a:xfrm>
            <a:off x="0" y="1358361"/>
            <a:ext cx="10972800" cy="6185439"/>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- 12</a:t>
            </a:r>
            <a:endParaRPr lang="en-US" sz="5400" dirty="0">
              <a:solidFill>
                <a:schemeClr val="tx1"/>
              </a:solidFill>
            </a:endParaRPr>
          </a:p>
        </p:txBody>
      </p:sp>
    </p:spTree>
    <p:extLst>
      <p:ext uri="{BB962C8B-B14F-4D97-AF65-F5344CB8AC3E}">
        <p14:creationId xmlns:p14="http://schemas.microsoft.com/office/powerpoint/2010/main" val="4147556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4"/>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200" dirty="0" smtClean="0"/>
              <a:t>Sequential regression imputation estimation method, </a:t>
            </a:r>
            <a:r>
              <a:rPr lang="en-US" sz="3200" dirty="0" smtClean="0">
                <a:solidFill>
                  <a:srgbClr val="FFFF00"/>
                </a:solidFill>
              </a:rPr>
              <a:t>Cycle 1, Step 1</a:t>
            </a:r>
          </a:p>
          <a:p>
            <a:pPr marL="548640" indent="-548640" defTabSz="5516880" eaLnBrk="1" hangingPunct="1"/>
            <a:r>
              <a:rPr lang="en-US" sz="3200" dirty="0" smtClean="0"/>
              <a:t>Choose a variable with missing values, say     , and regress it on the </a:t>
            </a:r>
            <a:r>
              <a:rPr lang="en-US" sz="3200" i="1" dirty="0" smtClean="0"/>
              <a:t>q</a:t>
            </a:r>
            <a:r>
              <a:rPr lang="en-US" sz="3200" dirty="0" smtClean="0"/>
              <a:t> variables with no missing values:</a:t>
            </a:r>
          </a:p>
          <a:p>
            <a:pPr marL="548640" indent="-548640" defTabSz="5516880" eaLnBrk="1" hangingPunct="1"/>
            <a:endParaRPr lang="en-US" sz="3200" dirty="0"/>
          </a:p>
          <a:p>
            <a:pPr marL="548640" indent="-548640" defTabSz="5516880" eaLnBrk="1" hangingPunct="1"/>
            <a:endParaRPr lang="en-US" sz="3200" dirty="0" smtClean="0"/>
          </a:p>
          <a:p>
            <a:pPr marL="548640" indent="-548640" defTabSz="5516880" eaLnBrk="1" hangingPunct="1"/>
            <a:r>
              <a:rPr lang="en-US" sz="3200" dirty="0" smtClean="0"/>
              <a:t>Replace missing values with regression imputed value:</a:t>
            </a:r>
          </a:p>
          <a:p>
            <a:pPr marL="548640" indent="-548640" defTabSz="5516880" eaLnBrk="1" hangingPunct="1"/>
            <a:endParaRPr lang="en-US" sz="3200" dirty="0"/>
          </a:p>
          <a:p>
            <a:pPr marL="548640" indent="-548640" defTabSz="5516880" eaLnBrk="1" hangingPunct="1"/>
            <a:endParaRPr lang="en-US" sz="3200" dirty="0" smtClean="0"/>
          </a:p>
          <a:p>
            <a:pPr marL="548640" indent="-548640" defTabSz="5516880" eaLnBrk="1" hangingPunct="1"/>
            <a:endParaRPr lang="en-US" sz="2400" dirty="0"/>
          </a:p>
        </p:txBody>
      </p:sp>
      <p:graphicFrame>
        <p:nvGraphicFramePr>
          <p:cNvPr id="68614" name="Object 23"/>
          <p:cNvGraphicFramePr>
            <a:graphicFrameLocks noChangeAspect="1"/>
          </p:cNvGraphicFramePr>
          <p:nvPr>
            <p:extLst>
              <p:ext uri="{D42A27DB-BD31-4B8C-83A1-F6EECF244321}">
                <p14:modId xmlns:p14="http://schemas.microsoft.com/office/powerpoint/2010/main" val="967746528"/>
              </p:ext>
            </p:extLst>
          </p:nvPr>
        </p:nvGraphicFramePr>
        <p:xfrm>
          <a:off x="7848600" y="2286000"/>
          <a:ext cx="519363" cy="822325"/>
        </p:xfrm>
        <a:graphic>
          <a:graphicData uri="http://schemas.openxmlformats.org/presentationml/2006/ole">
            <mc:AlternateContent xmlns:mc="http://schemas.openxmlformats.org/markup-compatibility/2006">
              <mc:Choice xmlns:v="urn:schemas-microsoft-com:vml" Requires="v">
                <p:oleObj spid="_x0000_s949304" name="Equation" r:id="rId4" imgW="152400" imgH="241300" progId="Equation.DSMT4">
                  <p:embed/>
                </p:oleObj>
              </mc:Choice>
              <mc:Fallback>
                <p:oleObj name="Equation" r:id="rId4" imgW="152400" imgH="241300" progId="Equation.DSMT4">
                  <p:embed/>
                  <p:pic>
                    <p:nvPicPr>
                      <p:cNvPr id="0" name=""/>
                      <p:cNvPicPr>
                        <a:picLocks noChangeAspect="1" noChangeArrowheads="1"/>
                      </p:cNvPicPr>
                      <p:nvPr/>
                    </p:nvPicPr>
                    <p:blipFill>
                      <a:blip r:embed="rId5"/>
                      <a:srcRect/>
                      <a:stretch>
                        <a:fillRect/>
                      </a:stretch>
                    </p:blipFill>
                    <p:spPr bwMode="auto">
                      <a:xfrm>
                        <a:off x="7848600" y="2286000"/>
                        <a:ext cx="519363" cy="822325"/>
                      </a:xfrm>
                      <a:prstGeom prst="rect">
                        <a:avLst/>
                      </a:prstGeom>
                      <a:noFill/>
                      <a:extLst/>
                    </p:spPr>
                  </p:pic>
                </p:oleObj>
              </mc:Fallback>
            </mc:AlternateContent>
          </a:graphicData>
        </a:graphic>
      </p:graphicFrame>
      <p:graphicFrame>
        <p:nvGraphicFramePr>
          <p:cNvPr id="68615" name="Object 27"/>
          <p:cNvGraphicFramePr>
            <a:graphicFrameLocks noChangeAspect="1"/>
          </p:cNvGraphicFramePr>
          <p:nvPr>
            <p:extLst>
              <p:ext uri="{D42A27DB-BD31-4B8C-83A1-F6EECF244321}">
                <p14:modId xmlns:p14="http://schemas.microsoft.com/office/powerpoint/2010/main" val="1403170086"/>
              </p:ext>
            </p:extLst>
          </p:nvPr>
        </p:nvGraphicFramePr>
        <p:xfrm>
          <a:off x="841375" y="3368675"/>
          <a:ext cx="4167188" cy="1050925"/>
        </p:xfrm>
        <a:graphic>
          <a:graphicData uri="http://schemas.openxmlformats.org/presentationml/2006/ole">
            <mc:AlternateContent xmlns:mc="http://schemas.openxmlformats.org/markup-compatibility/2006">
              <mc:Choice xmlns:v="urn:schemas-microsoft-com:vml" Requires="v">
                <p:oleObj spid="_x0000_s949305" name="Equation" r:id="rId6" imgW="1409700" imgH="355600" progId="Equation.DSMT4">
                  <p:embed/>
                </p:oleObj>
              </mc:Choice>
              <mc:Fallback>
                <p:oleObj name="Equation" r:id="rId6" imgW="1409700" imgH="355600" progId="Equation.DSMT4">
                  <p:embed/>
                  <p:pic>
                    <p:nvPicPr>
                      <p:cNvPr id="0" name=""/>
                      <p:cNvPicPr>
                        <a:picLocks noChangeAspect="1" noChangeArrowheads="1"/>
                      </p:cNvPicPr>
                      <p:nvPr/>
                    </p:nvPicPr>
                    <p:blipFill>
                      <a:blip r:embed="rId7"/>
                      <a:srcRect/>
                      <a:stretch>
                        <a:fillRect/>
                      </a:stretch>
                    </p:blipFill>
                    <p:spPr bwMode="auto">
                      <a:xfrm>
                        <a:off x="841375" y="3368675"/>
                        <a:ext cx="4167188" cy="1050925"/>
                      </a:xfrm>
                      <a:prstGeom prst="rect">
                        <a:avLst/>
                      </a:prstGeom>
                      <a:noFill/>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AFF1CBA-51F9-413C-A36E-7985F4B0135A}" type="slidenum">
              <a:rPr lang="en-US" altLang="en-US" smtClean="0"/>
              <a:pPr>
                <a:defRPr/>
              </a:pPr>
              <a:t>416</a:t>
            </a:fld>
            <a:endParaRPr lang="en-US" altLang="en-US"/>
          </a:p>
        </p:txBody>
      </p:sp>
      <p:sp>
        <p:nvSpPr>
          <p:cNvPr id="11"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- 13</a:t>
            </a:r>
            <a:endParaRPr lang="en-US" sz="5400" dirty="0">
              <a:solidFill>
                <a:schemeClr val="tx1"/>
              </a:solidFill>
            </a:endParaRPr>
          </a:p>
        </p:txBody>
      </p:sp>
      <p:graphicFrame>
        <p:nvGraphicFramePr>
          <p:cNvPr id="14" name="Object 33"/>
          <p:cNvGraphicFramePr>
            <a:graphicFrameLocks noChangeAspect="1"/>
          </p:cNvGraphicFramePr>
          <p:nvPr>
            <p:extLst>
              <p:ext uri="{D42A27DB-BD31-4B8C-83A1-F6EECF244321}">
                <p14:modId xmlns:p14="http://schemas.microsoft.com/office/powerpoint/2010/main" val="2523693209"/>
              </p:ext>
            </p:extLst>
          </p:nvPr>
        </p:nvGraphicFramePr>
        <p:xfrm>
          <a:off x="914400" y="5029200"/>
          <a:ext cx="6157912" cy="1162050"/>
        </p:xfrm>
        <a:graphic>
          <a:graphicData uri="http://schemas.openxmlformats.org/presentationml/2006/ole">
            <mc:AlternateContent xmlns:mc="http://schemas.openxmlformats.org/markup-compatibility/2006">
              <mc:Choice xmlns:v="urn:schemas-microsoft-com:vml" Requires="v">
                <p:oleObj spid="_x0000_s949306" name="Equation" r:id="rId8" imgW="1879600" imgH="355600" progId="Equation.DSMT4">
                  <p:embed/>
                </p:oleObj>
              </mc:Choice>
              <mc:Fallback>
                <p:oleObj name="Equation" r:id="rId8" imgW="1879600" imgH="355600" progId="Equation.DSMT4">
                  <p:embed/>
                  <p:pic>
                    <p:nvPicPr>
                      <p:cNvPr id="0" name=""/>
                      <p:cNvPicPr>
                        <a:picLocks noChangeAspect="1" noChangeArrowheads="1"/>
                      </p:cNvPicPr>
                      <p:nvPr/>
                    </p:nvPicPr>
                    <p:blipFill>
                      <a:blip r:embed="rId9"/>
                      <a:srcRect/>
                      <a:stretch>
                        <a:fillRect/>
                      </a:stretch>
                    </p:blipFill>
                    <p:spPr bwMode="auto">
                      <a:xfrm>
                        <a:off x="914400" y="5029200"/>
                        <a:ext cx="6157912"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4"/>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200" dirty="0" smtClean="0"/>
              <a:t>For example, </a:t>
            </a:r>
          </a:p>
          <a:p>
            <a:pPr marL="548640" indent="-548640" defTabSz="5516880" eaLnBrk="1" hangingPunct="1"/>
            <a:endParaRPr lang="en-US" sz="3200" dirty="0" smtClean="0"/>
          </a:p>
          <a:p>
            <a:pPr marL="548640" indent="-548640" defTabSz="5516880" eaLnBrk="1" hangingPunct="1"/>
            <a:endParaRPr lang="en-US" sz="3200" dirty="0"/>
          </a:p>
          <a:p>
            <a:pPr marL="548640" indent="-548640" defTabSz="5516880" eaLnBrk="1" hangingPunct="1"/>
            <a:endParaRPr lang="en-US" sz="3200" dirty="0" smtClean="0"/>
          </a:p>
          <a:p>
            <a:pPr marL="548640" indent="-548640" defTabSz="5516880" eaLnBrk="1" hangingPunct="1"/>
            <a:endParaRPr lang="en-US" sz="2400" dirty="0"/>
          </a:p>
        </p:txBody>
      </p:sp>
      <p:sp>
        <p:nvSpPr>
          <p:cNvPr id="2" name="Slide Number Placeholder 1"/>
          <p:cNvSpPr>
            <a:spLocks noGrp="1"/>
          </p:cNvSpPr>
          <p:nvPr>
            <p:ph type="sldNum" sz="quarter" idx="12"/>
          </p:nvPr>
        </p:nvSpPr>
        <p:spPr/>
        <p:txBody>
          <a:bodyPr/>
          <a:lstStyle/>
          <a:p>
            <a:pPr>
              <a:defRPr/>
            </a:pPr>
            <a:fld id="{5AFF1CBA-51F9-413C-A36E-7985F4B0135A}" type="slidenum">
              <a:rPr lang="en-US" altLang="en-US" smtClean="0"/>
              <a:pPr>
                <a:defRPr/>
              </a:pPr>
              <a:t>417</a:t>
            </a:fld>
            <a:endParaRPr lang="en-US" altLang="en-US"/>
          </a:p>
        </p:txBody>
      </p:sp>
      <p:sp>
        <p:nvSpPr>
          <p:cNvPr id="11" name="Rectangle 4"/>
          <p:cNvSpPr txBox="1">
            <a:spLocks noChangeArrowheads="1"/>
          </p:cNvSpPr>
          <p:nvPr/>
        </p:nvSpPr>
        <p:spPr bwMode="auto">
          <a:xfrm>
            <a:off x="685800" y="228600"/>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- 14</a:t>
            </a:r>
            <a:endParaRPr lang="en-US" sz="5400" dirty="0">
              <a:solidFill>
                <a:schemeClr val="tx1"/>
              </a:solidFill>
            </a:endParaRPr>
          </a:p>
        </p:txBody>
      </p:sp>
      <p:graphicFrame>
        <p:nvGraphicFramePr>
          <p:cNvPr id="14" name="Object 33"/>
          <p:cNvGraphicFramePr>
            <a:graphicFrameLocks noChangeAspect="1"/>
          </p:cNvGraphicFramePr>
          <p:nvPr>
            <p:extLst>
              <p:ext uri="{D42A27DB-BD31-4B8C-83A1-F6EECF244321}">
                <p14:modId xmlns:p14="http://schemas.microsoft.com/office/powerpoint/2010/main" val="641950652"/>
              </p:ext>
            </p:extLst>
          </p:nvPr>
        </p:nvGraphicFramePr>
        <p:xfrm>
          <a:off x="533400" y="6400800"/>
          <a:ext cx="6157912" cy="1162050"/>
        </p:xfrm>
        <a:graphic>
          <a:graphicData uri="http://schemas.openxmlformats.org/presentationml/2006/ole">
            <mc:AlternateContent xmlns:mc="http://schemas.openxmlformats.org/markup-compatibility/2006">
              <mc:Choice xmlns:v="urn:schemas-microsoft-com:vml" Requires="v">
                <p:oleObj spid="_x0000_s970776" name="Equation" r:id="rId4" imgW="1879600" imgH="355600" progId="Equation.DSMT4">
                  <p:embed/>
                </p:oleObj>
              </mc:Choice>
              <mc:Fallback>
                <p:oleObj name="Equation" r:id="rId4" imgW="1879600" imgH="355600" progId="Equation.DSMT4">
                  <p:embed/>
                  <p:pic>
                    <p:nvPicPr>
                      <p:cNvPr id="0" name=""/>
                      <p:cNvPicPr>
                        <a:picLocks noChangeAspect="1" noChangeArrowheads="1"/>
                      </p:cNvPicPr>
                      <p:nvPr/>
                    </p:nvPicPr>
                    <p:blipFill>
                      <a:blip r:embed="rId5"/>
                      <a:srcRect/>
                      <a:stretch>
                        <a:fillRect/>
                      </a:stretch>
                    </p:blipFill>
                    <p:spPr bwMode="auto">
                      <a:xfrm>
                        <a:off x="533400" y="6400800"/>
                        <a:ext cx="6157912"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971240716"/>
              </p:ext>
            </p:extLst>
          </p:nvPr>
        </p:nvGraphicFramePr>
        <p:xfrm>
          <a:off x="914400" y="1644650"/>
          <a:ext cx="7397750" cy="4606925"/>
        </p:xfrm>
        <a:graphic>
          <a:graphicData uri="http://schemas.openxmlformats.org/presentationml/2006/ole">
            <mc:AlternateContent xmlns:mc="http://schemas.openxmlformats.org/markup-compatibility/2006">
              <mc:Choice xmlns:v="urn:schemas-microsoft-com:vml" Requires="v">
                <p:oleObj spid="_x0000_s970777" name="Equation" r:id="rId6" imgW="2603500" imgH="1625600" progId="Equation.DSMT4">
                  <p:embed/>
                </p:oleObj>
              </mc:Choice>
              <mc:Fallback>
                <p:oleObj name="Equation" r:id="rId6" imgW="2603500" imgH="1625600" progId="Equation.DSMT4">
                  <p:embed/>
                  <p:pic>
                    <p:nvPicPr>
                      <p:cNvPr id="0" name=""/>
                      <p:cNvPicPr>
                        <a:picLocks noChangeAspect="1" noChangeArrowheads="1"/>
                      </p:cNvPicPr>
                      <p:nvPr/>
                    </p:nvPicPr>
                    <p:blipFill>
                      <a:blip r:embed="rId7"/>
                      <a:srcRect/>
                      <a:stretch>
                        <a:fillRect/>
                      </a:stretch>
                    </p:blipFill>
                    <p:spPr bwMode="auto">
                      <a:xfrm>
                        <a:off x="914400" y="1644650"/>
                        <a:ext cx="7397750" cy="460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2737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 Box 4"/>
          <p:cNvSpPr>
            <a:spLocks noGrp="1" noChangeArrowheads="1"/>
          </p:cNvSpPr>
          <p:nvPr>
            <p:ph type="body" sz="half" idx="1"/>
          </p:nvPr>
        </p:nvSpPr>
        <p:spPr>
          <a:xfrm>
            <a:off x="274320" y="1280160"/>
            <a:ext cx="10332720" cy="6071236"/>
          </a:xfrm>
        </p:spPr>
        <p:txBody>
          <a:bodyPr/>
          <a:lstStyle/>
          <a:p>
            <a:pPr marL="548640" indent="-548640" defTabSz="5516880" eaLnBrk="1" hangingPunct="1">
              <a:defRPr/>
            </a:pPr>
            <a:r>
              <a:rPr lang="en-US" sz="3200" dirty="0" smtClean="0"/>
              <a:t>Choose the next variable with missing values, </a:t>
            </a:r>
          </a:p>
          <a:p>
            <a:pPr marL="548640" indent="-548640" defTabSz="5516880" eaLnBrk="1" hangingPunct="1">
              <a:defRPr/>
            </a:pPr>
            <a:r>
              <a:rPr lang="en-US" sz="3200" dirty="0" smtClean="0"/>
              <a:t>Regress      on the </a:t>
            </a:r>
            <a:r>
              <a:rPr lang="en-US" sz="3200" i="1" dirty="0" smtClean="0"/>
              <a:t>q</a:t>
            </a:r>
            <a:r>
              <a:rPr lang="en-US" sz="3200" dirty="0" smtClean="0"/>
              <a:t> variables with no missing values AND on the imputed     :</a:t>
            </a:r>
          </a:p>
          <a:p>
            <a:pPr marL="548640" indent="-548640" defTabSz="5516880" eaLnBrk="1" hangingPunct="1">
              <a:defRPr/>
            </a:pPr>
            <a:endParaRPr lang="en-US" sz="3200" dirty="0"/>
          </a:p>
          <a:p>
            <a:pPr marL="548640" indent="-548640" defTabSz="5516880" eaLnBrk="1" hangingPunct="1">
              <a:defRPr/>
            </a:pPr>
            <a:endParaRPr lang="en-US" sz="3200" dirty="0" smtClean="0"/>
          </a:p>
          <a:p>
            <a:pPr marL="548640" indent="-548640" defTabSz="5516880" eaLnBrk="1" hangingPunct="1">
              <a:defRPr/>
            </a:pPr>
            <a:r>
              <a:rPr lang="en-US" sz="3200" dirty="0" smtClean="0">
                <a:solidFill>
                  <a:srgbClr val="FFFF00"/>
                </a:solidFill>
              </a:rPr>
              <a:t>Impute</a:t>
            </a:r>
          </a:p>
          <a:p>
            <a:pPr marL="548640" indent="-548640" defTabSz="5516880" eaLnBrk="1" hangingPunct="1">
              <a:defRPr/>
            </a:pPr>
            <a:endParaRPr lang="en-US" sz="3200" dirty="0">
              <a:solidFill>
                <a:srgbClr val="FFFF00"/>
              </a:solidFill>
            </a:endParaRPr>
          </a:p>
          <a:p>
            <a:pPr marL="548640" indent="-548640" defTabSz="5516880" eaLnBrk="1" hangingPunct="1">
              <a:defRPr/>
            </a:pPr>
            <a:endParaRPr lang="en-US" sz="3200" dirty="0" smtClean="0">
              <a:solidFill>
                <a:srgbClr val="FFFF00"/>
              </a:solidFill>
            </a:endParaRPr>
          </a:p>
          <a:p>
            <a:pPr marL="548640" indent="-548640" defTabSz="5516880" eaLnBrk="1" hangingPunct="1">
              <a:defRPr/>
            </a:pPr>
            <a:r>
              <a:rPr lang="en-US" sz="3200" dirty="0" smtClean="0"/>
              <a:t>This is sequential or chained regression </a:t>
            </a:r>
            <a:r>
              <a:rPr lang="en-US" sz="3200" dirty="0" smtClean="0">
                <a:solidFill>
                  <a:srgbClr val="FFFF00"/>
                </a:solidFill>
              </a:rPr>
              <a:t> </a:t>
            </a:r>
          </a:p>
        </p:txBody>
      </p:sp>
      <p:graphicFrame>
        <p:nvGraphicFramePr>
          <p:cNvPr id="69636" name="Object 29"/>
          <p:cNvGraphicFramePr>
            <a:graphicFrameLocks noChangeAspect="1"/>
          </p:cNvGraphicFramePr>
          <p:nvPr>
            <p:extLst>
              <p:ext uri="{D42A27DB-BD31-4B8C-83A1-F6EECF244321}">
                <p14:modId xmlns:p14="http://schemas.microsoft.com/office/powerpoint/2010/main" val="551908749"/>
              </p:ext>
            </p:extLst>
          </p:nvPr>
        </p:nvGraphicFramePr>
        <p:xfrm>
          <a:off x="8458201" y="1195388"/>
          <a:ext cx="537662" cy="785812"/>
        </p:xfrm>
        <a:graphic>
          <a:graphicData uri="http://schemas.openxmlformats.org/presentationml/2006/ole">
            <mc:AlternateContent xmlns:mc="http://schemas.openxmlformats.org/markup-compatibility/2006">
              <mc:Choice xmlns:v="urn:schemas-microsoft-com:vml" Requires="v">
                <p:oleObj spid="_x0000_s950362" name="Equation" r:id="rId4" imgW="165100" imgH="241300" progId="Equation.DSMT4">
                  <p:embed/>
                </p:oleObj>
              </mc:Choice>
              <mc:Fallback>
                <p:oleObj name="Equation" r:id="rId4" imgW="165100" imgH="241300" progId="Equation.DSMT4">
                  <p:embed/>
                  <p:pic>
                    <p:nvPicPr>
                      <p:cNvPr id="0" name=""/>
                      <p:cNvPicPr>
                        <a:picLocks noChangeAspect="1" noChangeArrowheads="1"/>
                      </p:cNvPicPr>
                      <p:nvPr/>
                    </p:nvPicPr>
                    <p:blipFill>
                      <a:blip r:embed="rId5"/>
                      <a:srcRect/>
                      <a:stretch>
                        <a:fillRect/>
                      </a:stretch>
                    </p:blipFill>
                    <p:spPr bwMode="auto">
                      <a:xfrm>
                        <a:off x="8458201" y="1195388"/>
                        <a:ext cx="537662" cy="785812"/>
                      </a:xfrm>
                      <a:prstGeom prst="rect">
                        <a:avLst/>
                      </a:prstGeom>
                      <a:noFill/>
                      <a:extLst/>
                    </p:spPr>
                  </p:pic>
                </p:oleObj>
              </mc:Fallback>
            </mc:AlternateContent>
          </a:graphicData>
        </a:graphic>
      </p:graphicFrame>
      <p:graphicFrame>
        <p:nvGraphicFramePr>
          <p:cNvPr id="69638" name="Object 31"/>
          <p:cNvGraphicFramePr>
            <a:graphicFrameLocks noChangeAspect="1"/>
          </p:cNvGraphicFramePr>
          <p:nvPr>
            <p:extLst>
              <p:ext uri="{D42A27DB-BD31-4B8C-83A1-F6EECF244321}">
                <p14:modId xmlns:p14="http://schemas.microsoft.com/office/powerpoint/2010/main" val="3663778766"/>
              </p:ext>
            </p:extLst>
          </p:nvPr>
        </p:nvGraphicFramePr>
        <p:xfrm>
          <a:off x="3505200" y="2286000"/>
          <a:ext cx="476105" cy="754062"/>
        </p:xfrm>
        <a:graphic>
          <a:graphicData uri="http://schemas.openxmlformats.org/presentationml/2006/ole">
            <mc:AlternateContent xmlns:mc="http://schemas.openxmlformats.org/markup-compatibility/2006">
              <mc:Choice xmlns:v="urn:schemas-microsoft-com:vml" Requires="v">
                <p:oleObj spid="_x0000_s950363" name="Equation" r:id="rId6" imgW="152400" imgH="241300" progId="Equation.DSMT4">
                  <p:embed/>
                </p:oleObj>
              </mc:Choice>
              <mc:Fallback>
                <p:oleObj name="Equation" r:id="rId6" imgW="152400" imgH="241300" progId="Equation.DSMT4">
                  <p:embed/>
                  <p:pic>
                    <p:nvPicPr>
                      <p:cNvPr id="0" name=""/>
                      <p:cNvPicPr>
                        <a:picLocks noChangeAspect="1" noChangeArrowheads="1"/>
                      </p:cNvPicPr>
                      <p:nvPr/>
                    </p:nvPicPr>
                    <p:blipFill>
                      <a:blip r:embed="rId7"/>
                      <a:srcRect/>
                      <a:stretch>
                        <a:fillRect/>
                      </a:stretch>
                    </p:blipFill>
                    <p:spPr bwMode="auto">
                      <a:xfrm>
                        <a:off x="3505200" y="2286000"/>
                        <a:ext cx="476105" cy="754062"/>
                      </a:xfrm>
                      <a:prstGeom prst="rect">
                        <a:avLst/>
                      </a:prstGeom>
                      <a:noFill/>
                      <a:extLst/>
                    </p:spPr>
                  </p:pic>
                </p:oleObj>
              </mc:Fallback>
            </mc:AlternateContent>
          </a:graphicData>
        </a:graphic>
      </p:graphicFrame>
      <p:graphicFrame>
        <p:nvGraphicFramePr>
          <p:cNvPr id="69639" name="Object 32"/>
          <p:cNvGraphicFramePr>
            <a:graphicFrameLocks noChangeAspect="1"/>
          </p:cNvGraphicFramePr>
          <p:nvPr>
            <p:extLst>
              <p:ext uri="{D42A27DB-BD31-4B8C-83A1-F6EECF244321}">
                <p14:modId xmlns:p14="http://schemas.microsoft.com/office/powerpoint/2010/main" val="3458767533"/>
              </p:ext>
            </p:extLst>
          </p:nvPr>
        </p:nvGraphicFramePr>
        <p:xfrm>
          <a:off x="914400" y="2819400"/>
          <a:ext cx="5659437" cy="1165225"/>
        </p:xfrm>
        <a:graphic>
          <a:graphicData uri="http://schemas.openxmlformats.org/presentationml/2006/ole">
            <mc:AlternateContent xmlns:mc="http://schemas.openxmlformats.org/markup-compatibility/2006">
              <mc:Choice xmlns:v="urn:schemas-microsoft-com:vml" Requires="v">
                <p:oleObj spid="_x0000_s950364" name="Equation" r:id="rId8" imgW="1727200" imgH="355600" progId="Equation.DSMT4">
                  <p:embed/>
                </p:oleObj>
              </mc:Choice>
              <mc:Fallback>
                <p:oleObj name="Equation" r:id="rId8" imgW="1727200" imgH="355600" progId="Equation.DSMT4">
                  <p:embed/>
                  <p:pic>
                    <p:nvPicPr>
                      <p:cNvPr id="0" name=""/>
                      <p:cNvPicPr>
                        <a:picLocks noChangeAspect="1" noChangeArrowheads="1"/>
                      </p:cNvPicPr>
                      <p:nvPr/>
                    </p:nvPicPr>
                    <p:blipFill>
                      <a:blip r:embed="rId9"/>
                      <a:srcRect/>
                      <a:stretch>
                        <a:fillRect/>
                      </a:stretch>
                    </p:blipFill>
                    <p:spPr bwMode="auto">
                      <a:xfrm>
                        <a:off x="914400" y="2819400"/>
                        <a:ext cx="5659437"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41" name="Object 34"/>
          <p:cNvGraphicFramePr>
            <a:graphicFrameLocks noChangeAspect="1"/>
          </p:cNvGraphicFramePr>
          <p:nvPr>
            <p:extLst>
              <p:ext uri="{D42A27DB-BD31-4B8C-83A1-F6EECF244321}">
                <p14:modId xmlns:p14="http://schemas.microsoft.com/office/powerpoint/2010/main" val="2306239058"/>
              </p:ext>
            </p:extLst>
          </p:nvPr>
        </p:nvGraphicFramePr>
        <p:xfrm>
          <a:off x="914400" y="4648200"/>
          <a:ext cx="7281862" cy="1162050"/>
        </p:xfrm>
        <a:graphic>
          <a:graphicData uri="http://schemas.openxmlformats.org/presentationml/2006/ole">
            <mc:AlternateContent xmlns:mc="http://schemas.openxmlformats.org/markup-compatibility/2006">
              <mc:Choice xmlns:v="urn:schemas-microsoft-com:vml" Requires="v">
                <p:oleObj spid="_x0000_s950365" name="Equation" r:id="rId10" imgW="2222500" imgH="355600" progId="Equation.DSMT4">
                  <p:embed/>
                </p:oleObj>
              </mc:Choice>
              <mc:Fallback>
                <p:oleObj name="Equation" r:id="rId10" imgW="2222500" imgH="355600" progId="Equation.DSMT4">
                  <p:embed/>
                  <p:pic>
                    <p:nvPicPr>
                      <p:cNvPr id="0" name=""/>
                      <p:cNvPicPr>
                        <a:picLocks noChangeAspect="1" noChangeArrowheads="1"/>
                      </p:cNvPicPr>
                      <p:nvPr/>
                    </p:nvPicPr>
                    <p:blipFill>
                      <a:blip r:embed="rId11"/>
                      <a:srcRect/>
                      <a:stretch>
                        <a:fillRect/>
                      </a:stretch>
                    </p:blipFill>
                    <p:spPr bwMode="auto">
                      <a:xfrm>
                        <a:off x="914400" y="4648200"/>
                        <a:ext cx="7281862"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DA7DC3F-BAB9-498E-BA1B-37557B75F59B}" type="slidenum">
              <a:rPr lang="en-US" altLang="en-US" smtClean="0"/>
              <a:pPr>
                <a:defRPr/>
              </a:pPr>
              <a:t>418</a:t>
            </a:fld>
            <a:endParaRPr lang="en-US" altLang="en-US"/>
          </a:p>
        </p:txBody>
      </p:sp>
      <p:sp>
        <p:nvSpPr>
          <p:cNvPr id="13"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- 14</a:t>
            </a:r>
            <a:endParaRPr lang="en-US" sz="5400" dirty="0">
              <a:solidFill>
                <a:schemeClr val="tx1"/>
              </a:solidFill>
            </a:endParaRPr>
          </a:p>
        </p:txBody>
      </p:sp>
      <p:graphicFrame>
        <p:nvGraphicFramePr>
          <p:cNvPr id="14" name="Object 29"/>
          <p:cNvGraphicFramePr>
            <a:graphicFrameLocks noChangeAspect="1"/>
          </p:cNvGraphicFramePr>
          <p:nvPr>
            <p:extLst>
              <p:ext uri="{D42A27DB-BD31-4B8C-83A1-F6EECF244321}">
                <p14:modId xmlns:p14="http://schemas.microsoft.com/office/powerpoint/2010/main" val="2804267054"/>
              </p:ext>
            </p:extLst>
          </p:nvPr>
        </p:nvGraphicFramePr>
        <p:xfrm>
          <a:off x="2256693" y="1772140"/>
          <a:ext cx="537662" cy="785812"/>
        </p:xfrm>
        <a:graphic>
          <a:graphicData uri="http://schemas.openxmlformats.org/presentationml/2006/ole">
            <mc:AlternateContent xmlns:mc="http://schemas.openxmlformats.org/markup-compatibility/2006">
              <mc:Choice xmlns:v="urn:schemas-microsoft-com:vml" Requires="v">
                <p:oleObj spid="_x0000_s950366" name="Equation" r:id="rId12" imgW="165100" imgH="241300" progId="Equation.DSMT4">
                  <p:embed/>
                </p:oleObj>
              </mc:Choice>
              <mc:Fallback>
                <p:oleObj name="Equation" r:id="rId12" imgW="165100" imgH="241300" progId="Equation.DSMT4">
                  <p:embed/>
                  <p:pic>
                    <p:nvPicPr>
                      <p:cNvPr id="0" name=""/>
                      <p:cNvPicPr>
                        <a:picLocks noChangeAspect="1" noChangeArrowheads="1"/>
                      </p:cNvPicPr>
                      <p:nvPr/>
                    </p:nvPicPr>
                    <p:blipFill>
                      <a:blip r:embed="rId5"/>
                      <a:srcRect/>
                      <a:stretch>
                        <a:fillRect/>
                      </a:stretch>
                    </p:blipFill>
                    <p:spPr bwMode="auto">
                      <a:xfrm>
                        <a:off x="2256693" y="1772140"/>
                        <a:ext cx="537662" cy="785812"/>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4"/>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200" dirty="0" smtClean="0"/>
              <a:t>Repeat this process for remaining </a:t>
            </a:r>
            <a:r>
              <a:rPr lang="en-US" sz="3200" i="1" dirty="0" smtClean="0"/>
              <a:t>p</a:t>
            </a:r>
            <a:r>
              <a:rPr lang="en-US" sz="3200" dirty="0" smtClean="0"/>
              <a:t> – 2 variables needing imputation --</a:t>
            </a:r>
          </a:p>
          <a:p>
            <a:pPr marL="548640" indent="-548640" defTabSz="5516880" eaLnBrk="1" hangingPunct="1"/>
            <a:r>
              <a:rPr lang="en-US" sz="3200" dirty="0" smtClean="0"/>
              <a:t>Regress      on the </a:t>
            </a:r>
            <a:r>
              <a:rPr lang="en-US" sz="3200" i="1" dirty="0" smtClean="0"/>
              <a:t>q</a:t>
            </a:r>
            <a:r>
              <a:rPr lang="en-US" sz="3200" dirty="0" smtClean="0"/>
              <a:t> variables with no missing values AND on the already imputed     :</a:t>
            </a:r>
          </a:p>
          <a:p>
            <a:pPr marL="0" indent="0" defTabSz="5516880" eaLnBrk="1" hangingPunct="1">
              <a:buNone/>
            </a:pPr>
            <a:r>
              <a:rPr lang="en-US" sz="3200" dirty="0" smtClean="0"/>
              <a:t>                                      </a:t>
            </a:r>
          </a:p>
          <a:p>
            <a:pPr marL="1028700" lvl="1" indent="-548640" defTabSz="5516880" eaLnBrk="1" hangingPunct="1"/>
            <a:endParaRPr lang="en-US" sz="3200" dirty="0" smtClean="0"/>
          </a:p>
          <a:p>
            <a:pPr marL="1028700" lvl="1" indent="-548640" defTabSz="5516880" eaLnBrk="1" hangingPunct="1"/>
            <a:r>
              <a:rPr lang="en-US" sz="3200" dirty="0" smtClean="0"/>
              <a:t>AND </a:t>
            </a:r>
            <a:r>
              <a:rPr lang="en-US" sz="3200" dirty="0" smtClean="0">
                <a:solidFill>
                  <a:srgbClr val="FFFF00"/>
                </a:solidFill>
              </a:rPr>
              <a:t>impute </a:t>
            </a:r>
          </a:p>
        </p:txBody>
      </p:sp>
      <p:graphicFrame>
        <p:nvGraphicFramePr>
          <p:cNvPr id="70660" name="Object 30"/>
          <p:cNvGraphicFramePr>
            <a:graphicFrameLocks noChangeAspect="1"/>
          </p:cNvGraphicFramePr>
          <p:nvPr>
            <p:extLst>
              <p:ext uri="{D42A27DB-BD31-4B8C-83A1-F6EECF244321}">
                <p14:modId xmlns:p14="http://schemas.microsoft.com/office/powerpoint/2010/main" val="2542111913"/>
              </p:ext>
            </p:extLst>
          </p:nvPr>
        </p:nvGraphicFramePr>
        <p:xfrm>
          <a:off x="2151186" y="2171945"/>
          <a:ext cx="704850" cy="1017588"/>
        </p:xfrm>
        <a:graphic>
          <a:graphicData uri="http://schemas.openxmlformats.org/presentationml/2006/ole">
            <mc:AlternateContent xmlns:mc="http://schemas.openxmlformats.org/markup-compatibility/2006">
              <mc:Choice xmlns:v="urn:schemas-microsoft-com:vml" Requires="v">
                <p:oleObj spid="_x0000_s951357" name="Equation" r:id="rId4" imgW="165100" imgH="266700" progId="Equation.DSMT4">
                  <p:embed/>
                </p:oleObj>
              </mc:Choice>
              <mc:Fallback>
                <p:oleObj name="Equation" r:id="rId4" imgW="165100" imgH="266700" progId="Equation.DSMT4">
                  <p:embed/>
                  <p:pic>
                    <p:nvPicPr>
                      <p:cNvPr id="0" name=""/>
                      <p:cNvPicPr>
                        <a:picLocks noChangeAspect="1" noChangeArrowheads="1"/>
                      </p:cNvPicPr>
                      <p:nvPr/>
                    </p:nvPicPr>
                    <p:blipFill>
                      <a:blip r:embed="rId5"/>
                      <a:srcRect/>
                      <a:stretch>
                        <a:fillRect/>
                      </a:stretch>
                    </p:blipFill>
                    <p:spPr bwMode="auto">
                      <a:xfrm>
                        <a:off x="2151186" y="2171945"/>
                        <a:ext cx="704850" cy="1017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1" name="Object 31"/>
          <p:cNvGraphicFramePr>
            <a:graphicFrameLocks noChangeAspect="1"/>
          </p:cNvGraphicFramePr>
          <p:nvPr>
            <p:extLst>
              <p:ext uri="{D42A27DB-BD31-4B8C-83A1-F6EECF244321}">
                <p14:modId xmlns:p14="http://schemas.microsoft.com/office/powerpoint/2010/main" val="3184303914"/>
              </p:ext>
            </p:extLst>
          </p:nvPr>
        </p:nvGraphicFramePr>
        <p:xfrm>
          <a:off x="4800600" y="2667000"/>
          <a:ext cx="593725" cy="868363"/>
        </p:xfrm>
        <a:graphic>
          <a:graphicData uri="http://schemas.openxmlformats.org/presentationml/2006/ole">
            <mc:AlternateContent xmlns:mc="http://schemas.openxmlformats.org/markup-compatibility/2006">
              <mc:Choice xmlns:v="urn:schemas-microsoft-com:vml" Requires="v">
                <p:oleObj spid="_x0000_s951358" name="Equation" r:id="rId6" imgW="165100" imgH="241300" progId="Equation.DSMT4">
                  <p:embed/>
                </p:oleObj>
              </mc:Choice>
              <mc:Fallback>
                <p:oleObj name="Equation" r:id="rId6" imgW="165100" imgH="241300" progId="Equation.DSMT4">
                  <p:embed/>
                  <p:pic>
                    <p:nvPicPr>
                      <p:cNvPr id="0" name=""/>
                      <p:cNvPicPr>
                        <a:picLocks noChangeAspect="1" noChangeArrowheads="1"/>
                      </p:cNvPicPr>
                      <p:nvPr/>
                    </p:nvPicPr>
                    <p:blipFill>
                      <a:blip r:embed="rId7"/>
                      <a:srcRect/>
                      <a:stretch>
                        <a:fillRect/>
                      </a:stretch>
                    </p:blipFill>
                    <p:spPr bwMode="auto">
                      <a:xfrm>
                        <a:off x="4800600" y="2667000"/>
                        <a:ext cx="59372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2" name="Object 32"/>
          <p:cNvGraphicFramePr>
            <a:graphicFrameLocks noChangeAspect="1"/>
          </p:cNvGraphicFramePr>
          <p:nvPr>
            <p:extLst>
              <p:ext uri="{D42A27DB-BD31-4B8C-83A1-F6EECF244321}">
                <p14:modId xmlns:p14="http://schemas.microsoft.com/office/powerpoint/2010/main" val="36670671"/>
              </p:ext>
            </p:extLst>
          </p:nvPr>
        </p:nvGraphicFramePr>
        <p:xfrm>
          <a:off x="914400" y="3305175"/>
          <a:ext cx="7072313" cy="1165225"/>
        </p:xfrm>
        <a:graphic>
          <a:graphicData uri="http://schemas.openxmlformats.org/presentationml/2006/ole">
            <mc:AlternateContent xmlns:mc="http://schemas.openxmlformats.org/markup-compatibility/2006">
              <mc:Choice xmlns:v="urn:schemas-microsoft-com:vml" Requires="v">
                <p:oleObj spid="_x0000_s951359" name="Equation" r:id="rId8" imgW="2159000" imgH="355600" progId="Equation.DSMT4">
                  <p:embed/>
                </p:oleObj>
              </mc:Choice>
              <mc:Fallback>
                <p:oleObj name="Equation" r:id="rId8" imgW="2159000" imgH="355600" progId="Equation.DSMT4">
                  <p:embed/>
                  <p:pic>
                    <p:nvPicPr>
                      <p:cNvPr id="0" name=""/>
                      <p:cNvPicPr>
                        <a:picLocks noChangeAspect="1" noChangeArrowheads="1"/>
                      </p:cNvPicPr>
                      <p:nvPr/>
                    </p:nvPicPr>
                    <p:blipFill>
                      <a:blip r:embed="rId9"/>
                      <a:srcRect/>
                      <a:stretch>
                        <a:fillRect/>
                      </a:stretch>
                    </p:blipFill>
                    <p:spPr bwMode="auto">
                      <a:xfrm>
                        <a:off x="914400" y="3305175"/>
                        <a:ext cx="7072313"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3" name="Object 34"/>
          <p:cNvGraphicFramePr>
            <a:graphicFrameLocks noChangeAspect="1"/>
          </p:cNvGraphicFramePr>
          <p:nvPr>
            <p:extLst>
              <p:ext uri="{D42A27DB-BD31-4B8C-83A1-F6EECF244321}">
                <p14:modId xmlns:p14="http://schemas.microsoft.com/office/powerpoint/2010/main" val="2865334453"/>
              </p:ext>
            </p:extLst>
          </p:nvPr>
        </p:nvGraphicFramePr>
        <p:xfrm>
          <a:off x="1122363" y="4981575"/>
          <a:ext cx="8653462" cy="1165225"/>
        </p:xfrm>
        <a:graphic>
          <a:graphicData uri="http://schemas.openxmlformats.org/presentationml/2006/ole">
            <mc:AlternateContent xmlns:mc="http://schemas.openxmlformats.org/markup-compatibility/2006">
              <mc:Choice xmlns:v="urn:schemas-microsoft-com:vml" Requires="v">
                <p:oleObj spid="_x0000_s951360" name="Equation" r:id="rId10" imgW="2641600" imgH="355600" progId="Equation.DSMT4">
                  <p:embed/>
                </p:oleObj>
              </mc:Choice>
              <mc:Fallback>
                <p:oleObj name="Equation" r:id="rId10" imgW="2641600" imgH="355600" progId="Equation.DSMT4">
                  <p:embed/>
                  <p:pic>
                    <p:nvPicPr>
                      <p:cNvPr id="0" name=""/>
                      <p:cNvPicPr>
                        <a:picLocks noChangeAspect="1" noChangeArrowheads="1"/>
                      </p:cNvPicPr>
                      <p:nvPr/>
                    </p:nvPicPr>
                    <p:blipFill>
                      <a:blip r:embed="rId11"/>
                      <a:srcRect/>
                      <a:stretch>
                        <a:fillRect/>
                      </a:stretch>
                    </p:blipFill>
                    <p:spPr bwMode="auto">
                      <a:xfrm>
                        <a:off x="1122363" y="4981575"/>
                        <a:ext cx="8653462"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6C2EB9E-32C0-4CBA-8806-06AA58F03BB7}" type="slidenum">
              <a:rPr lang="en-US" altLang="en-US" smtClean="0"/>
              <a:pPr>
                <a:defRPr/>
              </a:pPr>
              <a:t>419</a:t>
            </a:fld>
            <a:endParaRPr lang="en-US" altLang="en-US"/>
          </a:p>
        </p:txBody>
      </p:sp>
      <p:sp>
        <p:nvSpPr>
          <p:cNvPr id="11"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- 15</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420</a:t>
            </a:fld>
            <a:endParaRPr lang="en-US" altLang="en-US"/>
          </a:p>
        </p:txBody>
      </p:sp>
      <p:pic>
        <p:nvPicPr>
          <p:cNvPr id="2" name="Picture 1"/>
          <p:cNvPicPr>
            <a:picLocks noChangeAspect="1"/>
          </p:cNvPicPr>
          <p:nvPr/>
        </p:nvPicPr>
        <p:blipFill>
          <a:blip r:embed="rId2"/>
          <a:stretch>
            <a:fillRect/>
          </a:stretch>
        </p:blipFill>
        <p:spPr>
          <a:xfrm>
            <a:off x="0" y="1729628"/>
            <a:ext cx="10972800" cy="5737972"/>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- 16</a:t>
            </a:r>
            <a:endParaRPr lang="en-US" sz="5400" dirty="0">
              <a:solidFill>
                <a:schemeClr val="tx1"/>
              </a:solidFill>
            </a:endParaRPr>
          </a:p>
        </p:txBody>
      </p:sp>
    </p:spTree>
    <p:extLst>
      <p:ext uri="{BB962C8B-B14F-4D97-AF65-F5344CB8AC3E}">
        <p14:creationId xmlns:p14="http://schemas.microsoft.com/office/powerpoint/2010/main" val="2544248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41EA109-D7A9-4885-9E98-703BCD692323}" type="slidenum">
              <a:rPr lang="en-US" altLang="en-US"/>
              <a:pPr>
                <a:defRPr/>
              </a:pPr>
              <a:t>340</a:t>
            </a:fld>
            <a:endParaRPr lang="en-US" altLang="en-US" dirty="0"/>
          </a:p>
        </p:txBody>
      </p:sp>
      <p:sp>
        <p:nvSpPr>
          <p:cNvPr id="18436" name="Rectangle 3"/>
          <p:cNvSpPr>
            <a:spLocks noGrp="1" noChangeArrowheads="1"/>
          </p:cNvSpPr>
          <p:nvPr>
            <p:ph type="body" idx="1"/>
          </p:nvPr>
        </p:nvSpPr>
        <p:spPr>
          <a:xfrm>
            <a:off x="548640" y="1280161"/>
            <a:ext cx="9875520" cy="5436870"/>
          </a:xfrm>
        </p:spPr>
        <p:txBody>
          <a:bodyPr/>
          <a:lstStyle/>
          <a:p>
            <a:pPr eaLnBrk="1" hangingPunct="1"/>
            <a:r>
              <a:rPr lang="en-US" dirty="0" smtClean="0"/>
              <a:t>1,213 segments in 10 strata are combined into 20 SECU’s</a:t>
            </a:r>
          </a:p>
          <a:p>
            <a:pPr lvl="1" eaLnBrk="1" hangingPunct="1"/>
            <a:r>
              <a:rPr lang="en-US" sz="3840" dirty="0"/>
              <a:t>10 strata of 2 SECU’s each</a:t>
            </a:r>
          </a:p>
          <a:p>
            <a:pPr eaLnBrk="1" hangingPunct="1"/>
            <a:r>
              <a:rPr lang="en-US" dirty="0" smtClean="0"/>
              <a:t>Remaining 50 strata have single PSU</a:t>
            </a:r>
          </a:p>
          <a:p>
            <a:pPr lvl="1" eaLnBrk="1" hangingPunct="1"/>
            <a:r>
              <a:rPr lang="en-US" sz="3840" dirty="0"/>
              <a:t>Collapse 50 strata to 25</a:t>
            </a:r>
          </a:p>
          <a:p>
            <a:pPr lvl="1" eaLnBrk="1" hangingPunct="1"/>
            <a:r>
              <a:rPr lang="en-US" sz="3840" dirty="0"/>
              <a:t>Two SECU’s per collapsed stratum</a:t>
            </a:r>
          </a:p>
          <a:p>
            <a:pPr eaLnBrk="1" hangingPunct="1"/>
            <a:r>
              <a:rPr lang="en-US" dirty="0" smtClean="0">
                <a:solidFill>
                  <a:srgbClr val="FFFF00"/>
                </a:solidFill>
              </a:rPr>
              <a:t>1,263 PSU’s in 60 strata </a:t>
            </a:r>
            <a:r>
              <a:rPr lang="en-US" dirty="0" smtClean="0"/>
              <a:t>combined and collapsed to </a:t>
            </a:r>
            <a:r>
              <a:rPr lang="en-US" dirty="0" smtClean="0">
                <a:solidFill>
                  <a:srgbClr val="FFFF00"/>
                </a:solidFill>
              </a:rPr>
              <a:t>35 strata with two SECU’s each</a:t>
            </a:r>
          </a:p>
        </p:txBody>
      </p:sp>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3"/>
          <p:cNvSpPr>
            <a:spLocks noGrp="1" noChangeArrowheads="1"/>
          </p:cNvSpPr>
          <p:nvPr>
            <p:ph type="body" sz="half" idx="1"/>
          </p:nvPr>
        </p:nvSpPr>
        <p:spPr>
          <a:xfrm>
            <a:off x="304800" y="1600200"/>
            <a:ext cx="10332720" cy="6071236"/>
          </a:xfrm>
        </p:spPr>
        <p:txBody>
          <a:bodyPr/>
          <a:lstStyle/>
          <a:p>
            <a:pPr marL="548640" indent="-548640" defTabSz="5516880" eaLnBrk="1" hangingPunct="1">
              <a:defRPr/>
            </a:pPr>
            <a:r>
              <a:rPr lang="en-US" sz="3200" dirty="0" smtClean="0"/>
              <a:t>There is an ‘order’ effect due to this process – the particular order in which the z’s are imputed</a:t>
            </a:r>
          </a:p>
          <a:p>
            <a:pPr marL="548640" indent="-548640" defTabSz="5516880" eaLnBrk="1" hangingPunct="1">
              <a:defRPr/>
            </a:pPr>
            <a:r>
              <a:rPr lang="en-US" sz="3200" dirty="0" smtClean="0"/>
              <a:t>Extend the imputation method to </a:t>
            </a:r>
            <a:r>
              <a:rPr lang="en-US" sz="3200" dirty="0" smtClean="0">
                <a:solidFill>
                  <a:srgbClr val="FFFF00"/>
                </a:solidFill>
              </a:rPr>
              <a:t>Cycles 2, 3, </a:t>
            </a:r>
            <a:r>
              <a:rPr lang="is-IS" sz="3200" dirty="0" smtClean="0">
                <a:solidFill>
                  <a:srgbClr val="FFFF00"/>
                </a:solidFill>
              </a:rPr>
              <a:t>…</a:t>
            </a:r>
            <a:endParaRPr lang="en-US" sz="3200" dirty="0" smtClean="0">
              <a:solidFill>
                <a:srgbClr val="FFFF00"/>
              </a:solidFill>
            </a:endParaRPr>
          </a:p>
          <a:p>
            <a:pPr marL="548640" lvl="1" indent="-548640" defTabSz="5516880" eaLnBrk="1" hangingPunct="1">
              <a:buClr>
                <a:schemeClr val="accent1"/>
              </a:buClr>
              <a:buSzPct val="65000"/>
              <a:buFont typeface="Wingdings" pitchFamily="2" charset="2"/>
              <a:buChar char="n"/>
              <a:defRPr/>
            </a:pPr>
            <a:r>
              <a:rPr lang="en-US" sz="3200" dirty="0" smtClean="0"/>
              <a:t>Repeat </a:t>
            </a:r>
            <a:r>
              <a:rPr lang="en-US" sz="3200" dirty="0"/>
              <a:t>imputation using all variables, including those already imputed, as predictors</a:t>
            </a:r>
          </a:p>
          <a:p>
            <a:pPr marL="0" lvl="1" indent="0" defTabSz="5516880" eaLnBrk="1" hangingPunct="1">
              <a:buClr>
                <a:schemeClr val="accent1"/>
              </a:buClr>
              <a:buSzPct val="65000"/>
              <a:buNone/>
              <a:defRPr/>
            </a:pPr>
            <a:endParaRPr lang="en-US" sz="3400" dirty="0"/>
          </a:p>
          <a:p>
            <a:pPr marL="548640" indent="-548640" defTabSz="5516880" eaLnBrk="1" hangingPunct="1">
              <a:defRPr/>
            </a:pPr>
            <a:endParaRPr lang="en-US" sz="2900" dirty="0"/>
          </a:p>
        </p:txBody>
      </p:sp>
      <p:sp>
        <p:nvSpPr>
          <p:cNvPr id="2" name="Slide Number Placeholder 1"/>
          <p:cNvSpPr>
            <a:spLocks noGrp="1"/>
          </p:cNvSpPr>
          <p:nvPr>
            <p:ph type="sldNum" sz="quarter" idx="12"/>
          </p:nvPr>
        </p:nvSpPr>
        <p:spPr/>
        <p:txBody>
          <a:bodyPr/>
          <a:lstStyle/>
          <a:p>
            <a:pPr>
              <a:defRPr/>
            </a:pPr>
            <a:fld id="{3EB8ACC8-FFC9-4558-B0EA-83F365737E0B}" type="slidenum">
              <a:rPr lang="en-US" altLang="en-US" smtClean="0"/>
              <a:pPr>
                <a:defRPr/>
              </a:pPr>
              <a:t>421</a:t>
            </a:fld>
            <a:endParaRPr lang="en-US" altLang="en-US"/>
          </a:p>
        </p:txBody>
      </p:sp>
      <p:graphicFrame>
        <p:nvGraphicFramePr>
          <p:cNvPr id="6" name="Object 32"/>
          <p:cNvGraphicFramePr>
            <a:graphicFrameLocks noChangeAspect="1"/>
          </p:cNvGraphicFramePr>
          <p:nvPr>
            <p:extLst>
              <p:ext uri="{D42A27DB-BD31-4B8C-83A1-F6EECF244321}">
                <p14:modId xmlns:p14="http://schemas.microsoft.com/office/powerpoint/2010/main" val="3297294098"/>
              </p:ext>
            </p:extLst>
          </p:nvPr>
        </p:nvGraphicFramePr>
        <p:xfrm>
          <a:off x="1003300" y="4419600"/>
          <a:ext cx="8750300" cy="1038603"/>
        </p:xfrm>
        <a:graphic>
          <a:graphicData uri="http://schemas.openxmlformats.org/presentationml/2006/ole">
            <mc:AlternateContent xmlns:mc="http://schemas.openxmlformats.org/markup-compatibility/2006">
              <mc:Choice xmlns:v="urn:schemas-microsoft-com:vml" Requires="v">
                <p:oleObj spid="_x0000_s972820" name="Equation" r:id="rId4" imgW="2997200" imgH="355600" progId="Equation.DSMT4">
                  <p:embed/>
                </p:oleObj>
              </mc:Choice>
              <mc:Fallback>
                <p:oleObj name="Equation" r:id="rId4" imgW="2997200" imgH="355600" progId="Equation.DSMT4">
                  <p:embed/>
                  <p:pic>
                    <p:nvPicPr>
                      <p:cNvPr id="0" name=""/>
                      <p:cNvPicPr>
                        <a:picLocks noChangeAspect="1" noChangeArrowheads="1"/>
                      </p:cNvPicPr>
                      <p:nvPr/>
                    </p:nvPicPr>
                    <p:blipFill>
                      <a:blip r:embed="rId5"/>
                      <a:srcRect/>
                      <a:stretch>
                        <a:fillRect/>
                      </a:stretch>
                    </p:blipFill>
                    <p:spPr bwMode="auto">
                      <a:xfrm>
                        <a:off x="1003300" y="4419600"/>
                        <a:ext cx="8750300" cy="1038603"/>
                      </a:xfrm>
                      <a:prstGeom prst="rect">
                        <a:avLst/>
                      </a:prstGeom>
                      <a:noFill/>
                      <a:extLst/>
                    </p:spPr>
                  </p:pic>
                </p:oleObj>
              </mc:Fallback>
            </mc:AlternateContent>
          </a:graphicData>
        </a:graphic>
      </p:graphicFrame>
      <p:graphicFrame>
        <p:nvGraphicFramePr>
          <p:cNvPr id="7" name="Object 34"/>
          <p:cNvGraphicFramePr>
            <a:graphicFrameLocks noChangeAspect="1"/>
          </p:cNvGraphicFramePr>
          <p:nvPr>
            <p:extLst>
              <p:ext uri="{D42A27DB-BD31-4B8C-83A1-F6EECF244321}">
                <p14:modId xmlns:p14="http://schemas.microsoft.com/office/powerpoint/2010/main" val="361282947"/>
              </p:ext>
            </p:extLst>
          </p:nvPr>
        </p:nvGraphicFramePr>
        <p:xfrm>
          <a:off x="990600" y="5486400"/>
          <a:ext cx="9906000" cy="998079"/>
        </p:xfrm>
        <a:graphic>
          <a:graphicData uri="http://schemas.openxmlformats.org/presentationml/2006/ole">
            <mc:AlternateContent xmlns:mc="http://schemas.openxmlformats.org/markup-compatibility/2006">
              <mc:Choice xmlns:v="urn:schemas-microsoft-com:vml" Requires="v">
                <p:oleObj spid="_x0000_s972821" name="Equation" r:id="rId6" imgW="3530600" imgH="355600" progId="Equation.DSMT4">
                  <p:embed/>
                </p:oleObj>
              </mc:Choice>
              <mc:Fallback>
                <p:oleObj name="Equation" r:id="rId6" imgW="3530600" imgH="355600" progId="Equation.DSMT4">
                  <p:embed/>
                  <p:pic>
                    <p:nvPicPr>
                      <p:cNvPr id="0" name=""/>
                      <p:cNvPicPr>
                        <a:picLocks noChangeAspect="1" noChangeArrowheads="1"/>
                      </p:cNvPicPr>
                      <p:nvPr/>
                    </p:nvPicPr>
                    <p:blipFill>
                      <a:blip r:embed="rId7"/>
                      <a:srcRect/>
                      <a:stretch>
                        <a:fillRect/>
                      </a:stretch>
                    </p:blipFill>
                    <p:spPr bwMode="auto">
                      <a:xfrm>
                        <a:off x="990600" y="5486400"/>
                        <a:ext cx="9906000" cy="998079"/>
                      </a:xfrm>
                      <a:prstGeom prst="rect">
                        <a:avLst/>
                      </a:prstGeom>
                      <a:noFill/>
                      <a:extLst/>
                    </p:spPr>
                  </p:pic>
                </p:oleObj>
              </mc:Fallback>
            </mc:AlternateContent>
          </a:graphicData>
        </a:graphic>
      </p:graphicFrame>
      <p:sp>
        <p:nvSpPr>
          <p:cNvPr id="9"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- 17</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422</a:t>
            </a:fld>
            <a:endParaRPr lang="en-US" altLang="en-US"/>
          </a:p>
        </p:txBody>
      </p:sp>
      <p:pic>
        <p:nvPicPr>
          <p:cNvPr id="3" name="Picture 2"/>
          <p:cNvPicPr>
            <a:picLocks noChangeAspect="1"/>
          </p:cNvPicPr>
          <p:nvPr/>
        </p:nvPicPr>
        <p:blipFill>
          <a:blip r:embed="rId2"/>
          <a:stretch>
            <a:fillRect/>
          </a:stretch>
        </p:blipFill>
        <p:spPr>
          <a:xfrm>
            <a:off x="0" y="1539210"/>
            <a:ext cx="10972800" cy="6004590"/>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- 18</a:t>
            </a:r>
            <a:endParaRPr lang="en-US" sz="5400" dirty="0">
              <a:solidFill>
                <a:schemeClr val="tx1"/>
              </a:solidFill>
            </a:endParaRPr>
          </a:p>
        </p:txBody>
      </p:sp>
    </p:spTree>
    <p:extLst>
      <p:ext uri="{BB962C8B-B14F-4D97-AF65-F5344CB8AC3E}">
        <p14:creationId xmlns:p14="http://schemas.microsoft.com/office/powerpoint/2010/main" val="242530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Text Box 3"/>
          <p:cNvSpPr>
            <a:spLocks noGrp="1" noChangeArrowheads="1"/>
          </p:cNvSpPr>
          <p:nvPr>
            <p:ph type="body" sz="half" idx="1"/>
          </p:nvPr>
        </p:nvSpPr>
        <p:spPr>
          <a:xfrm>
            <a:off x="274320" y="1280160"/>
            <a:ext cx="10332720" cy="6071236"/>
          </a:xfrm>
        </p:spPr>
        <p:txBody>
          <a:bodyPr/>
          <a:lstStyle/>
          <a:p>
            <a:pPr marL="548640" indent="-548640" defTabSz="5516880" eaLnBrk="1" hangingPunct="1">
              <a:defRPr/>
            </a:pPr>
            <a:r>
              <a:rPr lang="en-US" sz="3200" dirty="0" smtClean="0">
                <a:solidFill>
                  <a:srgbClr val="FFFF00"/>
                </a:solidFill>
              </a:rPr>
              <a:t>Multiple imputation</a:t>
            </a:r>
          </a:p>
          <a:p>
            <a:pPr marL="548640" indent="-548640" defTabSz="5516880" eaLnBrk="1" hangingPunct="1">
              <a:defRPr/>
            </a:pPr>
            <a:r>
              <a:rPr lang="en-US" sz="3200" dirty="0" smtClean="0"/>
              <a:t>Imputed values have variability, as predicted values</a:t>
            </a:r>
          </a:p>
          <a:p>
            <a:pPr marL="548640" lvl="1" indent="-548640" defTabSz="5516880" eaLnBrk="1" hangingPunct="1">
              <a:buClr>
                <a:schemeClr val="accent1"/>
              </a:buClr>
              <a:buSzPct val="65000"/>
              <a:buFont typeface="Wingdings" pitchFamily="2" charset="2"/>
              <a:buChar char="n"/>
              <a:defRPr/>
            </a:pPr>
            <a:r>
              <a:rPr lang="en-US" sz="3200" dirty="0"/>
              <a:t>Repeat Cycles 1-</a:t>
            </a:r>
            <a:r>
              <a:rPr lang="en-US" sz="3200" dirty="0" smtClean="0"/>
              <a:t>5(?) </a:t>
            </a:r>
            <a:r>
              <a:rPr lang="en-US" sz="3200" dirty="0"/>
              <a:t>for same variables to generate a second set of imputed values</a:t>
            </a:r>
          </a:p>
          <a:p>
            <a:pPr marL="548640" lvl="1" indent="-548640" defTabSz="5516880" eaLnBrk="1" hangingPunct="1">
              <a:buClr>
                <a:schemeClr val="accent1"/>
              </a:buClr>
              <a:buSzPct val="65000"/>
              <a:buFont typeface="Wingdings" pitchFamily="2" charset="2"/>
              <a:buChar char="n"/>
              <a:defRPr/>
            </a:pPr>
            <a:r>
              <a:rPr lang="en-US" sz="3200" dirty="0">
                <a:solidFill>
                  <a:srgbClr val="FFFF00"/>
                </a:solidFill>
              </a:rPr>
              <a:t>Repeat these cycles multiple times, say </a:t>
            </a:r>
            <a:r>
              <a:rPr lang="en-US" sz="3200" i="1" dirty="0">
                <a:solidFill>
                  <a:srgbClr val="FFFF00"/>
                </a:solidFill>
              </a:rPr>
              <a:t>m </a:t>
            </a:r>
            <a:r>
              <a:rPr lang="en-US" sz="3200" dirty="0">
                <a:solidFill>
                  <a:srgbClr val="FFFF00"/>
                </a:solidFill>
              </a:rPr>
              <a:t>= </a:t>
            </a:r>
            <a:r>
              <a:rPr lang="en-US" sz="3200" dirty="0" smtClean="0">
                <a:solidFill>
                  <a:srgbClr val="FFFF00"/>
                </a:solidFill>
              </a:rPr>
              <a:t>25</a:t>
            </a:r>
            <a:endParaRPr lang="en-US" sz="3200" dirty="0">
              <a:solidFill>
                <a:srgbClr val="FFFF00"/>
              </a:solidFill>
            </a:endParaRPr>
          </a:p>
          <a:p>
            <a:pPr marL="0" lvl="1" indent="0" defTabSz="5516880" eaLnBrk="1" hangingPunct="1">
              <a:buClr>
                <a:schemeClr val="accent1"/>
              </a:buClr>
              <a:buSzPct val="65000"/>
              <a:buNone/>
              <a:defRPr/>
            </a:pPr>
            <a:endParaRPr lang="en-US" sz="3400" dirty="0"/>
          </a:p>
          <a:p>
            <a:pPr marL="548640" indent="-548640" defTabSz="5516880" eaLnBrk="1" hangingPunct="1">
              <a:defRPr/>
            </a:pPr>
            <a:endParaRPr lang="en-US" dirty="0" smtClean="0"/>
          </a:p>
          <a:p>
            <a:pPr marL="548640" indent="-548640" defTabSz="5516880" eaLnBrk="1" hangingPunct="1">
              <a:buNone/>
              <a:defRPr/>
            </a:pPr>
            <a:endParaRPr lang="en-US" sz="2900" dirty="0"/>
          </a:p>
        </p:txBody>
      </p:sp>
      <p:sp>
        <p:nvSpPr>
          <p:cNvPr id="2" name="Slide Number Placeholder 1"/>
          <p:cNvSpPr>
            <a:spLocks noGrp="1"/>
          </p:cNvSpPr>
          <p:nvPr>
            <p:ph type="sldNum" sz="quarter" idx="12"/>
          </p:nvPr>
        </p:nvSpPr>
        <p:spPr/>
        <p:txBody>
          <a:bodyPr/>
          <a:lstStyle/>
          <a:p>
            <a:pPr>
              <a:defRPr/>
            </a:pPr>
            <a:fld id="{3E07B2BD-C9B4-47A3-8C5E-C3C9C9179399}" type="slidenum">
              <a:rPr lang="en-US" altLang="en-US" smtClean="0"/>
              <a:pPr>
                <a:defRPr/>
              </a:pPr>
              <a:t>423</a:t>
            </a:fld>
            <a:endParaRPr lang="en-US" altLang="en-US"/>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- 19</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4AE7A22-0CE4-43BF-88E8-7AB0049979A0}" type="slidenum">
              <a:rPr lang="en-US" altLang="en-US"/>
              <a:pPr>
                <a:defRPr/>
              </a:pPr>
              <a:t>424</a:t>
            </a:fld>
            <a:endParaRPr lang="en-US" altLang="en-US"/>
          </a:p>
        </p:txBody>
      </p:sp>
      <p:sp>
        <p:nvSpPr>
          <p:cNvPr id="65540" name="Rectangle 3"/>
          <p:cNvSpPr>
            <a:spLocks noGrp="1" noChangeArrowheads="1"/>
          </p:cNvSpPr>
          <p:nvPr>
            <p:ph type="body" idx="1"/>
          </p:nvPr>
        </p:nvSpPr>
        <p:spPr>
          <a:xfrm>
            <a:off x="548640" y="1463040"/>
            <a:ext cx="9875520" cy="6309360"/>
          </a:xfrm>
        </p:spPr>
        <p:txBody>
          <a:bodyPr/>
          <a:lstStyle/>
          <a:p>
            <a:pPr eaLnBrk="1" hangingPunct="1"/>
            <a:r>
              <a:rPr lang="en-US" sz="3100" dirty="0"/>
              <a:t>Imputation adds variance to estimates</a:t>
            </a:r>
          </a:p>
          <a:p>
            <a:pPr eaLnBrk="1" hangingPunct="1"/>
            <a:r>
              <a:rPr lang="en-US" sz="3100" dirty="0"/>
              <a:t>May be viewed as two-phase sampling</a:t>
            </a:r>
          </a:p>
          <a:p>
            <a:pPr eaLnBrk="1" hangingPunct="1"/>
            <a:r>
              <a:rPr lang="en-US" sz="3100" dirty="0">
                <a:solidFill>
                  <a:srgbClr val="FFFF00"/>
                </a:solidFill>
              </a:rPr>
              <a:t>Under-estimate variances using imputed data sets</a:t>
            </a:r>
            <a:r>
              <a:rPr lang="en-US" sz="3100" dirty="0"/>
              <a:t>, because of larger sample sizes</a:t>
            </a:r>
          </a:p>
          <a:p>
            <a:pPr eaLnBrk="1" hangingPunct="1"/>
            <a:r>
              <a:rPr lang="en-US" sz="3100" dirty="0"/>
              <a:t>Multiply impute</a:t>
            </a:r>
          </a:p>
          <a:p>
            <a:pPr lvl="1" eaLnBrk="1" hangingPunct="1"/>
            <a:r>
              <a:rPr lang="en-US" sz="2600" dirty="0"/>
              <a:t>Create multiple data sets (at least 5), each imputed separately</a:t>
            </a:r>
          </a:p>
          <a:p>
            <a:pPr lvl="1" eaLnBrk="1" hangingPunct="1"/>
            <a:r>
              <a:rPr lang="en-US" sz="2600" dirty="0"/>
              <a:t>This is a Bayesian procedure, so you select values from the posterior distribution</a:t>
            </a:r>
          </a:p>
          <a:p>
            <a:pPr lvl="1" eaLnBrk="1" hangingPunct="1"/>
            <a:r>
              <a:rPr lang="en-US" sz="2600" dirty="0"/>
              <a:t>Imputing multiple times allows you to adequately account for the variance from imputation</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- 19</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425</a:t>
            </a:fld>
            <a:endParaRPr lang="en-US" altLang="en-US"/>
          </a:p>
        </p:txBody>
      </p:sp>
      <p:pic>
        <p:nvPicPr>
          <p:cNvPr id="2" name="Picture 1"/>
          <p:cNvPicPr>
            <a:picLocks noChangeAspect="1"/>
          </p:cNvPicPr>
          <p:nvPr/>
        </p:nvPicPr>
        <p:blipFill>
          <a:blip r:embed="rId2"/>
          <a:stretch>
            <a:fillRect/>
          </a:stretch>
        </p:blipFill>
        <p:spPr>
          <a:xfrm>
            <a:off x="2209800" y="1496202"/>
            <a:ext cx="6426200" cy="6479397"/>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- 20</a:t>
            </a:r>
            <a:endParaRPr lang="en-US" sz="5400" dirty="0">
              <a:solidFill>
                <a:schemeClr val="tx1"/>
              </a:solidFill>
            </a:endParaRPr>
          </a:p>
        </p:txBody>
      </p:sp>
    </p:spTree>
    <p:extLst>
      <p:ext uri="{BB962C8B-B14F-4D97-AF65-F5344CB8AC3E}">
        <p14:creationId xmlns:p14="http://schemas.microsoft.com/office/powerpoint/2010/main" val="2289146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426</a:t>
            </a:fld>
            <a:endParaRPr lang="en-US" altLang="en-US"/>
          </a:p>
        </p:txBody>
      </p:sp>
      <p:pic>
        <p:nvPicPr>
          <p:cNvPr id="3" name="Picture 2"/>
          <p:cNvPicPr>
            <a:picLocks noChangeAspect="1"/>
          </p:cNvPicPr>
          <p:nvPr/>
        </p:nvPicPr>
        <p:blipFill>
          <a:blip r:embed="rId2"/>
          <a:stretch>
            <a:fillRect/>
          </a:stretch>
        </p:blipFill>
        <p:spPr>
          <a:xfrm>
            <a:off x="883188" y="1524000"/>
            <a:ext cx="8870412" cy="6413500"/>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- 21</a:t>
            </a:r>
            <a:endParaRPr lang="en-US" sz="5400" dirty="0">
              <a:solidFill>
                <a:schemeClr val="tx1"/>
              </a:solidFill>
            </a:endParaRPr>
          </a:p>
        </p:txBody>
      </p:sp>
    </p:spTree>
    <p:extLst>
      <p:ext uri="{BB962C8B-B14F-4D97-AF65-F5344CB8AC3E}">
        <p14:creationId xmlns:p14="http://schemas.microsoft.com/office/powerpoint/2010/main" val="1082047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200" dirty="0" smtClean="0">
                <a:solidFill>
                  <a:srgbClr val="FFFF00"/>
                </a:solidFill>
              </a:rPr>
              <a:t>Estimation</a:t>
            </a:r>
          </a:p>
          <a:p>
            <a:pPr marL="548640" indent="-548640" defTabSz="5516880" eaLnBrk="1" hangingPunct="1"/>
            <a:r>
              <a:rPr lang="en-US" sz="3200" dirty="0" smtClean="0"/>
              <a:t>Compute estimated values for study variables as an average of values across multiple imputations</a:t>
            </a:r>
          </a:p>
          <a:p>
            <a:pPr marL="548640" indent="-548640" defTabSz="5516880" eaLnBrk="1" hangingPunct="1">
              <a:buNone/>
            </a:pPr>
            <a:endParaRPr lang="en-US" sz="2900" dirty="0"/>
          </a:p>
        </p:txBody>
      </p:sp>
      <p:graphicFrame>
        <p:nvGraphicFramePr>
          <p:cNvPr id="77828" name="Object 34"/>
          <p:cNvGraphicFramePr>
            <a:graphicFrameLocks noChangeAspect="1"/>
          </p:cNvGraphicFramePr>
          <p:nvPr>
            <p:extLst>
              <p:ext uri="{D42A27DB-BD31-4B8C-83A1-F6EECF244321}">
                <p14:modId xmlns:p14="http://schemas.microsoft.com/office/powerpoint/2010/main" val="1345255649"/>
              </p:ext>
            </p:extLst>
          </p:nvPr>
        </p:nvGraphicFramePr>
        <p:xfrm>
          <a:off x="935038" y="2951163"/>
          <a:ext cx="2414587" cy="2370137"/>
        </p:xfrm>
        <a:graphic>
          <a:graphicData uri="http://schemas.openxmlformats.org/presentationml/2006/ole">
            <mc:AlternateContent xmlns:mc="http://schemas.openxmlformats.org/markup-compatibility/2006">
              <mc:Choice xmlns:v="urn:schemas-microsoft-com:vml" Requires="v">
                <p:oleObj spid="_x0000_s952338" name="Equation" r:id="rId4" imgW="736600" imgH="723900" progId="Equation.DSMT4">
                  <p:embed/>
                </p:oleObj>
              </mc:Choice>
              <mc:Fallback>
                <p:oleObj name="Equation" r:id="rId4" imgW="736600" imgH="723900" progId="Equation.DSMT4">
                  <p:embed/>
                  <p:pic>
                    <p:nvPicPr>
                      <p:cNvPr id="0" name=""/>
                      <p:cNvPicPr>
                        <a:picLocks noChangeAspect="1" noChangeArrowheads="1"/>
                      </p:cNvPicPr>
                      <p:nvPr/>
                    </p:nvPicPr>
                    <p:blipFill>
                      <a:blip r:embed="rId5"/>
                      <a:srcRect/>
                      <a:stretch>
                        <a:fillRect/>
                      </a:stretch>
                    </p:blipFill>
                    <p:spPr bwMode="auto">
                      <a:xfrm>
                        <a:off x="935038" y="2951163"/>
                        <a:ext cx="2414587" cy="2370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3043357-B08F-4F3C-A34A-F221494EDD5F}" type="slidenum">
              <a:rPr lang="en-US" altLang="en-US" smtClean="0"/>
              <a:pPr>
                <a:defRPr/>
              </a:pPr>
              <a:t>427</a:t>
            </a:fld>
            <a:endParaRPr lang="en-US" altLang="en-US"/>
          </a:p>
        </p:txBody>
      </p:sp>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- 22</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600" dirty="0" smtClean="0"/>
              <a:t>Compute variance of estimates as sum: within and between imputed data set variances --</a:t>
            </a:r>
          </a:p>
          <a:p>
            <a:pPr marL="548640" indent="-548640" defTabSz="5516880" eaLnBrk="1" hangingPunct="1"/>
            <a:endParaRPr lang="en-US" sz="2900" dirty="0"/>
          </a:p>
        </p:txBody>
      </p:sp>
      <p:graphicFrame>
        <p:nvGraphicFramePr>
          <p:cNvPr id="78852" name="Object 34"/>
          <p:cNvGraphicFramePr>
            <a:graphicFrameLocks noChangeAspect="1"/>
          </p:cNvGraphicFramePr>
          <p:nvPr>
            <p:extLst>
              <p:ext uri="{D42A27DB-BD31-4B8C-83A1-F6EECF244321}">
                <p14:modId xmlns:p14="http://schemas.microsoft.com/office/powerpoint/2010/main" val="3831971174"/>
              </p:ext>
            </p:extLst>
          </p:nvPr>
        </p:nvGraphicFramePr>
        <p:xfrm>
          <a:off x="1041400" y="2562225"/>
          <a:ext cx="9144000" cy="4206875"/>
        </p:xfrm>
        <a:graphic>
          <a:graphicData uri="http://schemas.openxmlformats.org/presentationml/2006/ole">
            <mc:AlternateContent xmlns:mc="http://schemas.openxmlformats.org/markup-compatibility/2006">
              <mc:Choice xmlns:v="urn:schemas-microsoft-com:vml" Requires="v">
                <p:oleObj spid="_x0000_s953362" name="Equation" r:id="rId4" imgW="3251200" imgH="1498600" progId="Equation.DSMT4">
                  <p:embed/>
                </p:oleObj>
              </mc:Choice>
              <mc:Fallback>
                <p:oleObj name="Equation" r:id="rId4" imgW="3251200" imgH="1498600" progId="Equation.DSMT4">
                  <p:embed/>
                  <p:pic>
                    <p:nvPicPr>
                      <p:cNvPr id="0" name=""/>
                      <p:cNvPicPr>
                        <a:picLocks noChangeAspect="1" noChangeArrowheads="1"/>
                      </p:cNvPicPr>
                      <p:nvPr/>
                    </p:nvPicPr>
                    <p:blipFill>
                      <a:blip r:embed="rId5"/>
                      <a:srcRect/>
                      <a:stretch>
                        <a:fillRect/>
                      </a:stretch>
                    </p:blipFill>
                    <p:spPr bwMode="auto">
                      <a:xfrm>
                        <a:off x="1041400" y="2562225"/>
                        <a:ext cx="9144000" cy="420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54F2459-92E1-4ECD-815F-A5672A9349BF}" type="slidenum">
              <a:rPr lang="en-US" altLang="en-US" smtClean="0"/>
              <a:pPr>
                <a:defRPr/>
              </a:pPr>
              <a:t>428</a:t>
            </a:fld>
            <a:endParaRPr lang="en-US" altLang="en-US"/>
          </a:p>
        </p:txBody>
      </p:sp>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- 23</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015" name="Group 39"/>
          <p:cNvGraphicFramePr>
            <a:graphicFrameLocks noGrp="1"/>
          </p:cNvGraphicFramePr>
          <p:nvPr>
            <p:ph idx="1"/>
            <p:extLst>
              <p:ext uri="{D42A27DB-BD31-4B8C-83A1-F6EECF244321}">
                <p14:modId xmlns:p14="http://schemas.microsoft.com/office/powerpoint/2010/main" val="1272879914"/>
              </p:ext>
            </p:extLst>
          </p:nvPr>
        </p:nvGraphicFramePr>
        <p:xfrm>
          <a:off x="1219199" y="1524000"/>
          <a:ext cx="8763001" cy="6400800"/>
        </p:xfrm>
        <a:graphic>
          <a:graphicData uri="http://schemas.openxmlformats.org/drawingml/2006/table">
            <a:tbl>
              <a:tblPr/>
              <a:tblGrid>
                <a:gridCol w="3962401"/>
                <a:gridCol w="1706995"/>
                <a:gridCol w="1687874"/>
                <a:gridCol w="1405731"/>
              </a:tblGrid>
              <a:tr h="1567543">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Variable</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Mean, reported values</a:t>
                      </a:r>
                    </a:p>
                  </a:txBody>
                  <a:tcPr marL="274320" marR="274320" marT="274320" marB="27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Mean, imputed values</a:t>
                      </a:r>
                    </a:p>
                  </a:txBody>
                  <a:tcPr marL="274320" marR="274320" marT="274320" marB="27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Mean, all values</a:t>
                      </a:r>
                    </a:p>
                  </a:txBody>
                  <a:tcPr marL="274320" marR="274320" marT="274320" marB="2743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0857">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Body mass index</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28.39</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29.61</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28.42</a:t>
                      </a:r>
                    </a:p>
                  </a:txBody>
                  <a:tcPr marL="274320" marR="274320" marT="274320" marB="2743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Years eating fish caught from </a:t>
                      </a:r>
                      <a:r>
                        <a:rPr kumimoji="0" lang="en-US" sz="2400" b="0" i="0" u="none" strike="noStrike" cap="none" normalizeH="0" baseline="0" dirty="0" err="1" smtClean="0">
                          <a:ln>
                            <a:noFill/>
                          </a:ln>
                          <a:solidFill>
                            <a:schemeClr val="tx1"/>
                          </a:solidFill>
                          <a:effectLst/>
                          <a:latin typeface="+mn-lt"/>
                        </a:rPr>
                        <a:t>Tittabawassee</a:t>
                      </a:r>
                      <a:r>
                        <a:rPr kumimoji="0" lang="en-US" sz="2400" b="0" i="0" u="none" strike="noStrike" cap="none" normalizeH="0" baseline="0" dirty="0" smtClean="0">
                          <a:ln>
                            <a:noFill/>
                          </a:ln>
                          <a:solidFill>
                            <a:schemeClr val="tx1"/>
                          </a:solidFill>
                          <a:effectLst/>
                          <a:latin typeface="+mn-lt"/>
                        </a:rPr>
                        <a:t> River</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5.06</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8.91</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5.26</a:t>
                      </a:r>
                    </a:p>
                  </a:txBody>
                  <a:tcPr marL="274320" marR="274320" marT="274320" marB="2743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7543">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Deer meals from </a:t>
                      </a:r>
                      <a:r>
                        <a:rPr kumimoji="0" lang="en-US" sz="2400" b="0" i="0" u="none" strike="noStrike" cap="none" normalizeH="0" baseline="0" dirty="0" err="1" smtClean="0">
                          <a:ln>
                            <a:noFill/>
                          </a:ln>
                          <a:solidFill>
                            <a:schemeClr val="tx1"/>
                          </a:solidFill>
                          <a:effectLst/>
                          <a:latin typeface="+mn-lt"/>
                        </a:rPr>
                        <a:t>Tittabawassee</a:t>
                      </a:r>
                      <a:r>
                        <a:rPr kumimoji="0" lang="en-US" sz="2400" b="0" i="0" u="none" strike="noStrike" cap="none" normalizeH="0" baseline="0" dirty="0" smtClean="0">
                          <a:ln>
                            <a:noFill/>
                          </a:ln>
                          <a:solidFill>
                            <a:schemeClr val="tx1"/>
                          </a:solidFill>
                          <a:effectLst/>
                          <a:latin typeface="+mn-lt"/>
                        </a:rPr>
                        <a:t> River eaten in last five years</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2.35</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3.23</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2.60</a:t>
                      </a:r>
                    </a:p>
                  </a:txBody>
                  <a:tcPr marL="274320" marR="274320" marT="274320" marB="2743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0857">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Serum TEQ (ppt)</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32.4</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30.9</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32.1</a:t>
                      </a:r>
                    </a:p>
                  </a:txBody>
                  <a:tcPr marL="274320" marR="274320" marT="274320" marB="2743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6D69A745-E20A-4A93-B3B9-78ABC09BBAE2}" type="slidenum">
              <a:rPr lang="en-US" altLang="en-US" smtClean="0"/>
              <a:pPr>
                <a:defRPr/>
              </a:pPr>
              <a:t>429</a:t>
            </a:fld>
            <a:endParaRPr lang="en-US" altLang="en-US"/>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- 24</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a:spLocks noGrp="1" noChangeArrowheads="1"/>
          </p:cNvSpPr>
          <p:nvPr>
            <p:ph type="body" sz="half" idx="1"/>
          </p:nvPr>
        </p:nvSpPr>
        <p:spPr>
          <a:xfrm>
            <a:off x="548640" y="1152526"/>
            <a:ext cx="10332720" cy="6071234"/>
          </a:xfrm>
        </p:spPr>
        <p:txBody>
          <a:bodyPr/>
          <a:lstStyle/>
          <a:p>
            <a:r>
              <a:rPr lang="en-US" sz="3200" dirty="0" smtClean="0"/>
              <a:t>Missing data in surveys</a:t>
            </a:r>
          </a:p>
          <a:p>
            <a:pPr lvl="1"/>
            <a:r>
              <a:rPr lang="en-US" sz="2800" dirty="0" smtClean="0"/>
              <a:t>Unit or total</a:t>
            </a:r>
          </a:p>
          <a:p>
            <a:pPr lvl="1"/>
            <a:r>
              <a:rPr lang="en-US" sz="2800" dirty="0" smtClean="0"/>
              <a:t>Item</a:t>
            </a:r>
          </a:p>
          <a:p>
            <a:r>
              <a:rPr lang="en-US" sz="3200" dirty="0" smtClean="0"/>
              <a:t>Compensation for missing data</a:t>
            </a:r>
          </a:p>
          <a:p>
            <a:pPr lvl="1"/>
            <a:r>
              <a:rPr lang="en-US" sz="2800" dirty="0" smtClean="0"/>
              <a:t>Ignoring or deleting</a:t>
            </a:r>
          </a:p>
          <a:p>
            <a:pPr lvl="1"/>
            <a:r>
              <a:rPr lang="en-US" sz="2800" dirty="0" smtClean="0"/>
              <a:t>Weighting</a:t>
            </a:r>
          </a:p>
          <a:p>
            <a:pPr lvl="1"/>
            <a:r>
              <a:rPr lang="en-US" sz="2800" dirty="0" smtClean="0"/>
              <a:t>Imputation</a:t>
            </a:r>
          </a:p>
          <a:p>
            <a:pPr lvl="2"/>
            <a:r>
              <a:rPr lang="en-US" sz="2800" dirty="0" smtClean="0"/>
              <a:t>Sequential regression</a:t>
            </a:r>
          </a:p>
          <a:p>
            <a:pPr lvl="2"/>
            <a:r>
              <a:rPr lang="en-US" sz="2800" dirty="0" smtClean="0"/>
              <a:t>Multiple imputation (estimate prediction variance)</a:t>
            </a:r>
          </a:p>
          <a:p>
            <a:pPr eaLnBrk="1" hangingPunct="1"/>
            <a:r>
              <a:rPr lang="en-US" sz="3200" dirty="0" smtClean="0">
                <a:solidFill>
                  <a:srgbClr val="FFFF00"/>
                </a:solidFill>
              </a:rPr>
              <a:t>Compute variance of estimates as sum: within and between imputed data set variances</a:t>
            </a:r>
          </a:p>
          <a:p>
            <a:pPr eaLnBrk="1" hangingPunct="1"/>
            <a:endParaRPr lang="en-US" sz="2900" dirty="0"/>
          </a:p>
        </p:txBody>
      </p:sp>
      <p:sp>
        <p:nvSpPr>
          <p:cNvPr id="2" name="Slide Number Placeholder 1"/>
          <p:cNvSpPr>
            <a:spLocks noGrp="1"/>
          </p:cNvSpPr>
          <p:nvPr>
            <p:ph type="sldNum" sz="quarter" idx="12"/>
          </p:nvPr>
        </p:nvSpPr>
        <p:spPr/>
        <p:txBody>
          <a:bodyPr/>
          <a:lstStyle/>
          <a:p>
            <a:pPr>
              <a:defRPr/>
            </a:pPr>
            <a:fld id="{B12289E4-6BE4-461C-833C-56EDA5237B49}" type="slidenum">
              <a:rPr lang="en-US" altLang="en-US" smtClean="0"/>
              <a:pPr>
                <a:defRPr/>
              </a:pPr>
              <a:t>430</a:t>
            </a:fld>
            <a:endParaRPr lang="en-US" altLang="en-US"/>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- 25</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4">
      <a:dk1>
        <a:sysClr val="windowText" lastClr="000000"/>
      </a:dk1>
      <a:lt1>
        <a:srgbClr val="FFFFFF"/>
      </a:lt1>
      <a:dk2>
        <a:srgbClr val="452827"/>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QPT3VHF6MKWP-83287781-41647</_dlc_DocId>
    <_dlc_DocIdUrl xmlns="4595ca7b-3a15-4971-af5f-cadc29c03e04">
      <Url>https://qataruniversity-prd.qu.edu.qa/_layouts/15/DocIdRedir.aspx?ID=QPT3VHF6MKWP-83287781-41647</Url>
      <Description>QPT3VHF6MKWP-83287781-41647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0" ma:contentTypeDescription="Create a new document." ma:contentTypeScope="" ma:versionID="7d8cd048ccc8525b498775d87f95a921">
  <xsd:schema xmlns:xsd="http://www.w3.org/2001/XMLSchema" xmlns:xs="http://www.w3.org/2001/XMLSchema" xmlns:p="http://schemas.microsoft.com/office/2006/metadata/properties" xmlns:ns2="4595ca7b-3a15-4971-af5f-cadc29c03e04" targetNamespace="http://schemas.microsoft.com/office/2006/metadata/properties" ma:root="true" ma:fieldsID="91704bcc1b3d810af0b8b673c3023ee6"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23AEC06-01F0-4046-8107-62BC10378A3B}"/>
</file>

<file path=customXml/itemProps2.xml><?xml version="1.0" encoding="utf-8"?>
<ds:datastoreItem xmlns:ds="http://schemas.openxmlformats.org/officeDocument/2006/customXml" ds:itemID="{FEC3A345-3705-43A5-9256-BDC59D4DF63A}"/>
</file>

<file path=customXml/itemProps3.xml><?xml version="1.0" encoding="utf-8"?>
<ds:datastoreItem xmlns:ds="http://schemas.openxmlformats.org/officeDocument/2006/customXml" ds:itemID="{D15E1BD3-EB29-47C8-B46E-6FE3F6F9EB13}"/>
</file>

<file path=customXml/itemProps4.xml><?xml version="1.0" encoding="utf-8"?>
<ds:datastoreItem xmlns:ds="http://schemas.openxmlformats.org/officeDocument/2006/customXml" ds:itemID="{F31E1EF5-C563-4CF9-A44B-73C33875E017}"/>
</file>

<file path=docProps/app.xml><?xml version="1.0" encoding="utf-8"?>
<Properties xmlns="http://schemas.openxmlformats.org/officeDocument/2006/extended-properties" xmlns:vt="http://schemas.openxmlformats.org/officeDocument/2006/docPropsVTypes">
  <Template>TC101859861[[fn=Tradeshow]]</Template>
  <TotalTime>11776</TotalTime>
  <Words>5030</Words>
  <Application>Microsoft Office PowerPoint</Application>
  <PresentationFormat>Custom</PresentationFormat>
  <Paragraphs>1457</Paragraphs>
  <Slides>109</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1" baseType="lpstr">
      <vt:lpstr>Office Theme</vt:lpstr>
      <vt:lpstr>Equation</vt:lpstr>
      <vt:lpstr> Analysis of Complex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Analysis of Complex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Analysis of Complex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Analysis of Complex Sample Data</vt:lpstr>
      <vt:lpstr> Analysis of Complex Sample Data</vt:lpstr>
      <vt:lpstr> Analysis of Complex Sample Data</vt:lpstr>
      <vt:lpstr> Analysis of Complex Sample Data</vt:lpstr>
      <vt:lpstr> Analysis of Complex Sample Data</vt:lpstr>
      <vt:lpstr> Analysis of Complex Sample Data</vt:lpstr>
      <vt:lpstr> Analysis of Complex Sample Data</vt:lpstr>
      <vt:lpstr> Analysis of Complex Sample Data</vt:lpstr>
      <vt:lpstr> Analysis of Complex Sample Data</vt:lpstr>
    </vt:vector>
  </TitlesOfParts>
  <Company>ISR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Sampling</dc:title>
  <dc:creator>James M. Lepkowski</dc:creator>
  <cp:lastModifiedBy>Noora Mohammed O J AlNaimi</cp:lastModifiedBy>
  <cp:revision>515</cp:revision>
  <cp:lastPrinted>2016-04-11T13:32:21Z</cp:lastPrinted>
  <dcterms:created xsi:type="dcterms:W3CDTF">2000-05-28T20:25:26Z</dcterms:created>
  <dcterms:modified xsi:type="dcterms:W3CDTF">2017-11-14T04:41:38Z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5756e0c7-6f8e-431c-936e-1ccfd0813e54</vt:lpwstr>
  </property>
</Properties>
</file>