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304" r:id="rId3"/>
    <p:sldId id="305" r:id="rId4"/>
    <p:sldId id="296" r:id="rId5"/>
    <p:sldId id="290"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62" r:id="rId22"/>
    <p:sldId id="351" r:id="rId23"/>
    <p:sldId id="352" r:id="rId24"/>
    <p:sldId id="353" r:id="rId25"/>
    <p:sldId id="354" r:id="rId26"/>
    <p:sldId id="355" r:id="rId27"/>
    <p:sldId id="356" r:id="rId28"/>
    <p:sldId id="357" r:id="rId29"/>
    <p:sldId id="358" r:id="rId30"/>
    <p:sldId id="359" r:id="rId31"/>
    <p:sldId id="360" r:id="rId32"/>
    <p:sldId id="361" r:id="rId33"/>
    <p:sldId id="363" r:id="rId34"/>
    <p:sldId id="370" r:id="rId35"/>
    <p:sldId id="364" r:id="rId36"/>
    <p:sldId id="365" r:id="rId37"/>
    <p:sldId id="366" r:id="rId38"/>
    <p:sldId id="367" r:id="rId39"/>
    <p:sldId id="368" r:id="rId40"/>
    <p:sldId id="369" r:id="rId41"/>
    <p:sldId id="289" r:id="rId42"/>
    <p:sldId id="27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9985" autoAdjust="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DDD0B-1772-4282-94C5-4FC6CF67787D}" type="datetimeFigureOut">
              <a:rPr lang="en-US" smtClean="0"/>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7D29A-DFB8-4678-B622-8099042890B8}" type="slidenum">
              <a:rPr lang="en-US" smtClean="0"/>
              <a:t>‹#›</a:t>
            </a:fld>
            <a:endParaRPr lang="en-US"/>
          </a:p>
        </p:txBody>
      </p:sp>
    </p:spTree>
    <p:extLst>
      <p:ext uri="{BB962C8B-B14F-4D97-AF65-F5344CB8AC3E}">
        <p14:creationId xmlns:p14="http://schemas.microsoft.com/office/powerpoint/2010/main" val="160361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a:t>
            </a:fld>
            <a:endParaRPr lang="en-US"/>
          </a:p>
        </p:txBody>
      </p:sp>
    </p:spTree>
    <p:extLst>
      <p:ext uri="{BB962C8B-B14F-4D97-AF65-F5344CB8AC3E}">
        <p14:creationId xmlns:p14="http://schemas.microsoft.com/office/powerpoint/2010/main" val="125519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10</a:t>
            </a:fld>
            <a:endParaRPr lang="en-US"/>
          </a:p>
        </p:txBody>
      </p:sp>
    </p:spTree>
    <p:extLst>
      <p:ext uri="{BB962C8B-B14F-4D97-AF65-F5344CB8AC3E}">
        <p14:creationId xmlns:p14="http://schemas.microsoft.com/office/powerpoint/2010/main" val="211987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11</a:t>
            </a:fld>
            <a:endParaRPr lang="en-US"/>
          </a:p>
        </p:txBody>
      </p:sp>
    </p:spTree>
    <p:extLst>
      <p:ext uri="{BB962C8B-B14F-4D97-AF65-F5344CB8AC3E}">
        <p14:creationId xmlns:p14="http://schemas.microsoft.com/office/powerpoint/2010/main" val="93399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12</a:t>
            </a:fld>
            <a:endParaRPr lang="en-US"/>
          </a:p>
        </p:txBody>
      </p:sp>
    </p:spTree>
    <p:extLst>
      <p:ext uri="{BB962C8B-B14F-4D97-AF65-F5344CB8AC3E}">
        <p14:creationId xmlns:p14="http://schemas.microsoft.com/office/powerpoint/2010/main" val="681418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13</a:t>
            </a:fld>
            <a:endParaRPr lang="en-US"/>
          </a:p>
        </p:txBody>
      </p:sp>
    </p:spTree>
    <p:extLst>
      <p:ext uri="{BB962C8B-B14F-4D97-AF65-F5344CB8AC3E}">
        <p14:creationId xmlns:p14="http://schemas.microsoft.com/office/powerpoint/2010/main" val="213856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14</a:t>
            </a:fld>
            <a:endParaRPr lang="en-US"/>
          </a:p>
        </p:txBody>
      </p:sp>
    </p:spTree>
    <p:extLst>
      <p:ext uri="{BB962C8B-B14F-4D97-AF65-F5344CB8AC3E}">
        <p14:creationId xmlns:p14="http://schemas.microsoft.com/office/powerpoint/2010/main" val="794896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15</a:t>
            </a:fld>
            <a:endParaRPr lang="en-US"/>
          </a:p>
        </p:txBody>
      </p:sp>
    </p:spTree>
    <p:extLst>
      <p:ext uri="{BB962C8B-B14F-4D97-AF65-F5344CB8AC3E}">
        <p14:creationId xmlns:p14="http://schemas.microsoft.com/office/powerpoint/2010/main" val="260885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16</a:t>
            </a:fld>
            <a:endParaRPr lang="en-US"/>
          </a:p>
        </p:txBody>
      </p:sp>
    </p:spTree>
    <p:extLst>
      <p:ext uri="{BB962C8B-B14F-4D97-AF65-F5344CB8AC3E}">
        <p14:creationId xmlns:p14="http://schemas.microsoft.com/office/powerpoint/2010/main" val="3394546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17</a:t>
            </a:fld>
            <a:endParaRPr lang="en-US"/>
          </a:p>
        </p:txBody>
      </p:sp>
    </p:spTree>
    <p:extLst>
      <p:ext uri="{BB962C8B-B14F-4D97-AF65-F5344CB8AC3E}">
        <p14:creationId xmlns:p14="http://schemas.microsoft.com/office/powerpoint/2010/main" val="3196452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18</a:t>
            </a:fld>
            <a:endParaRPr lang="en-US"/>
          </a:p>
        </p:txBody>
      </p:sp>
    </p:spTree>
    <p:extLst>
      <p:ext uri="{BB962C8B-B14F-4D97-AF65-F5344CB8AC3E}">
        <p14:creationId xmlns:p14="http://schemas.microsoft.com/office/powerpoint/2010/main" val="386334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19</a:t>
            </a:fld>
            <a:endParaRPr lang="en-US"/>
          </a:p>
        </p:txBody>
      </p:sp>
    </p:spTree>
    <p:extLst>
      <p:ext uri="{BB962C8B-B14F-4D97-AF65-F5344CB8AC3E}">
        <p14:creationId xmlns:p14="http://schemas.microsoft.com/office/powerpoint/2010/main" val="303906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a:t>
            </a:fld>
            <a:endParaRPr lang="en-US"/>
          </a:p>
        </p:txBody>
      </p:sp>
    </p:spTree>
    <p:extLst>
      <p:ext uri="{BB962C8B-B14F-4D97-AF65-F5344CB8AC3E}">
        <p14:creationId xmlns:p14="http://schemas.microsoft.com/office/powerpoint/2010/main" val="1368098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20</a:t>
            </a:fld>
            <a:endParaRPr lang="en-US"/>
          </a:p>
        </p:txBody>
      </p:sp>
    </p:spTree>
    <p:extLst>
      <p:ext uri="{BB962C8B-B14F-4D97-AF65-F5344CB8AC3E}">
        <p14:creationId xmlns:p14="http://schemas.microsoft.com/office/powerpoint/2010/main" val="778761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21</a:t>
            </a:fld>
            <a:endParaRPr lang="en-US"/>
          </a:p>
        </p:txBody>
      </p:sp>
    </p:spTree>
    <p:extLst>
      <p:ext uri="{BB962C8B-B14F-4D97-AF65-F5344CB8AC3E}">
        <p14:creationId xmlns:p14="http://schemas.microsoft.com/office/powerpoint/2010/main" val="82328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22</a:t>
            </a:fld>
            <a:endParaRPr lang="en-US"/>
          </a:p>
        </p:txBody>
      </p:sp>
    </p:spTree>
    <p:extLst>
      <p:ext uri="{BB962C8B-B14F-4D97-AF65-F5344CB8AC3E}">
        <p14:creationId xmlns:p14="http://schemas.microsoft.com/office/powerpoint/2010/main" val="642568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23</a:t>
            </a:fld>
            <a:endParaRPr lang="en-US"/>
          </a:p>
        </p:txBody>
      </p:sp>
    </p:spTree>
    <p:extLst>
      <p:ext uri="{BB962C8B-B14F-4D97-AF65-F5344CB8AC3E}">
        <p14:creationId xmlns:p14="http://schemas.microsoft.com/office/powerpoint/2010/main" val="1564129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24</a:t>
            </a:fld>
            <a:endParaRPr lang="en-US"/>
          </a:p>
        </p:txBody>
      </p:sp>
    </p:spTree>
    <p:extLst>
      <p:ext uri="{BB962C8B-B14F-4D97-AF65-F5344CB8AC3E}">
        <p14:creationId xmlns:p14="http://schemas.microsoft.com/office/powerpoint/2010/main" val="2360898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25</a:t>
            </a:fld>
            <a:endParaRPr lang="en-US"/>
          </a:p>
        </p:txBody>
      </p:sp>
    </p:spTree>
    <p:extLst>
      <p:ext uri="{BB962C8B-B14F-4D97-AF65-F5344CB8AC3E}">
        <p14:creationId xmlns:p14="http://schemas.microsoft.com/office/powerpoint/2010/main" val="1008102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26</a:t>
            </a:fld>
            <a:endParaRPr lang="en-US"/>
          </a:p>
        </p:txBody>
      </p:sp>
    </p:spTree>
    <p:extLst>
      <p:ext uri="{BB962C8B-B14F-4D97-AF65-F5344CB8AC3E}">
        <p14:creationId xmlns:p14="http://schemas.microsoft.com/office/powerpoint/2010/main" val="1880686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27</a:t>
            </a:fld>
            <a:endParaRPr lang="en-US"/>
          </a:p>
        </p:txBody>
      </p:sp>
    </p:spTree>
    <p:extLst>
      <p:ext uri="{BB962C8B-B14F-4D97-AF65-F5344CB8AC3E}">
        <p14:creationId xmlns:p14="http://schemas.microsoft.com/office/powerpoint/2010/main" val="2524327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28</a:t>
            </a:fld>
            <a:endParaRPr lang="en-US"/>
          </a:p>
        </p:txBody>
      </p:sp>
    </p:spTree>
    <p:extLst>
      <p:ext uri="{BB962C8B-B14F-4D97-AF65-F5344CB8AC3E}">
        <p14:creationId xmlns:p14="http://schemas.microsoft.com/office/powerpoint/2010/main" val="759020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29</a:t>
            </a:fld>
            <a:endParaRPr lang="en-US"/>
          </a:p>
        </p:txBody>
      </p:sp>
    </p:spTree>
    <p:extLst>
      <p:ext uri="{BB962C8B-B14F-4D97-AF65-F5344CB8AC3E}">
        <p14:creationId xmlns:p14="http://schemas.microsoft.com/office/powerpoint/2010/main" val="2265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a:t>
            </a:fld>
            <a:endParaRPr lang="en-US"/>
          </a:p>
        </p:txBody>
      </p:sp>
    </p:spTree>
    <p:extLst>
      <p:ext uri="{BB962C8B-B14F-4D97-AF65-F5344CB8AC3E}">
        <p14:creationId xmlns:p14="http://schemas.microsoft.com/office/powerpoint/2010/main" val="2563186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30</a:t>
            </a:fld>
            <a:endParaRPr lang="en-US"/>
          </a:p>
        </p:txBody>
      </p:sp>
    </p:spTree>
    <p:extLst>
      <p:ext uri="{BB962C8B-B14F-4D97-AF65-F5344CB8AC3E}">
        <p14:creationId xmlns:p14="http://schemas.microsoft.com/office/powerpoint/2010/main" val="3180400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31</a:t>
            </a:fld>
            <a:endParaRPr lang="en-US"/>
          </a:p>
        </p:txBody>
      </p:sp>
    </p:spTree>
    <p:extLst>
      <p:ext uri="{BB962C8B-B14F-4D97-AF65-F5344CB8AC3E}">
        <p14:creationId xmlns:p14="http://schemas.microsoft.com/office/powerpoint/2010/main" val="1442791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32</a:t>
            </a:fld>
            <a:endParaRPr lang="en-US"/>
          </a:p>
        </p:txBody>
      </p:sp>
    </p:spTree>
    <p:extLst>
      <p:ext uri="{BB962C8B-B14F-4D97-AF65-F5344CB8AC3E}">
        <p14:creationId xmlns:p14="http://schemas.microsoft.com/office/powerpoint/2010/main" val="2287156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33</a:t>
            </a:fld>
            <a:endParaRPr lang="en-US"/>
          </a:p>
        </p:txBody>
      </p:sp>
    </p:spTree>
    <p:extLst>
      <p:ext uri="{BB962C8B-B14F-4D97-AF65-F5344CB8AC3E}">
        <p14:creationId xmlns:p14="http://schemas.microsoft.com/office/powerpoint/2010/main" val="672588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34</a:t>
            </a:fld>
            <a:endParaRPr lang="en-US"/>
          </a:p>
        </p:txBody>
      </p:sp>
    </p:spTree>
    <p:extLst>
      <p:ext uri="{BB962C8B-B14F-4D97-AF65-F5344CB8AC3E}">
        <p14:creationId xmlns:p14="http://schemas.microsoft.com/office/powerpoint/2010/main" val="2936495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35</a:t>
            </a:fld>
            <a:endParaRPr lang="en-US"/>
          </a:p>
        </p:txBody>
      </p:sp>
    </p:spTree>
    <p:extLst>
      <p:ext uri="{BB962C8B-B14F-4D97-AF65-F5344CB8AC3E}">
        <p14:creationId xmlns:p14="http://schemas.microsoft.com/office/powerpoint/2010/main" val="4138323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36</a:t>
            </a:fld>
            <a:endParaRPr lang="en-US"/>
          </a:p>
        </p:txBody>
      </p:sp>
    </p:spTree>
    <p:extLst>
      <p:ext uri="{BB962C8B-B14F-4D97-AF65-F5344CB8AC3E}">
        <p14:creationId xmlns:p14="http://schemas.microsoft.com/office/powerpoint/2010/main" val="2392508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37</a:t>
            </a:fld>
            <a:endParaRPr lang="en-US"/>
          </a:p>
        </p:txBody>
      </p:sp>
    </p:spTree>
    <p:extLst>
      <p:ext uri="{BB962C8B-B14F-4D97-AF65-F5344CB8AC3E}">
        <p14:creationId xmlns:p14="http://schemas.microsoft.com/office/powerpoint/2010/main" val="2373117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38</a:t>
            </a:fld>
            <a:endParaRPr lang="en-US"/>
          </a:p>
        </p:txBody>
      </p:sp>
    </p:spTree>
    <p:extLst>
      <p:ext uri="{BB962C8B-B14F-4D97-AF65-F5344CB8AC3E}">
        <p14:creationId xmlns:p14="http://schemas.microsoft.com/office/powerpoint/2010/main" val="2533499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39</a:t>
            </a:fld>
            <a:endParaRPr lang="en-US"/>
          </a:p>
        </p:txBody>
      </p:sp>
    </p:spTree>
    <p:extLst>
      <p:ext uri="{BB962C8B-B14F-4D97-AF65-F5344CB8AC3E}">
        <p14:creationId xmlns:p14="http://schemas.microsoft.com/office/powerpoint/2010/main" val="154650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a:t>
            </a:fld>
            <a:endParaRPr lang="en-US"/>
          </a:p>
        </p:txBody>
      </p:sp>
    </p:spTree>
    <p:extLst>
      <p:ext uri="{BB962C8B-B14F-4D97-AF65-F5344CB8AC3E}">
        <p14:creationId xmlns:p14="http://schemas.microsoft.com/office/powerpoint/2010/main" val="3806974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40</a:t>
            </a:fld>
            <a:endParaRPr lang="en-US"/>
          </a:p>
        </p:txBody>
      </p:sp>
    </p:spTree>
    <p:extLst>
      <p:ext uri="{BB962C8B-B14F-4D97-AF65-F5344CB8AC3E}">
        <p14:creationId xmlns:p14="http://schemas.microsoft.com/office/powerpoint/2010/main" val="554125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41</a:t>
            </a:fld>
            <a:endParaRPr lang="en-US"/>
          </a:p>
        </p:txBody>
      </p:sp>
    </p:spTree>
    <p:extLst>
      <p:ext uri="{BB962C8B-B14F-4D97-AF65-F5344CB8AC3E}">
        <p14:creationId xmlns:p14="http://schemas.microsoft.com/office/powerpoint/2010/main" val="1464526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42</a:t>
            </a:fld>
            <a:endParaRPr lang="en-US"/>
          </a:p>
        </p:txBody>
      </p:sp>
    </p:spTree>
    <p:extLst>
      <p:ext uri="{BB962C8B-B14F-4D97-AF65-F5344CB8AC3E}">
        <p14:creationId xmlns:p14="http://schemas.microsoft.com/office/powerpoint/2010/main" val="297000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5</a:t>
            </a:fld>
            <a:endParaRPr lang="en-US"/>
          </a:p>
        </p:txBody>
      </p:sp>
    </p:spTree>
    <p:extLst>
      <p:ext uri="{BB962C8B-B14F-4D97-AF65-F5344CB8AC3E}">
        <p14:creationId xmlns:p14="http://schemas.microsoft.com/office/powerpoint/2010/main" val="179144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6</a:t>
            </a:fld>
            <a:endParaRPr lang="en-US"/>
          </a:p>
        </p:txBody>
      </p:sp>
    </p:spTree>
    <p:extLst>
      <p:ext uri="{BB962C8B-B14F-4D97-AF65-F5344CB8AC3E}">
        <p14:creationId xmlns:p14="http://schemas.microsoft.com/office/powerpoint/2010/main" val="216496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7</a:t>
            </a:fld>
            <a:endParaRPr lang="en-US"/>
          </a:p>
        </p:txBody>
      </p:sp>
    </p:spTree>
    <p:extLst>
      <p:ext uri="{BB962C8B-B14F-4D97-AF65-F5344CB8AC3E}">
        <p14:creationId xmlns:p14="http://schemas.microsoft.com/office/powerpoint/2010/main" val="245004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8</a:t>
            </a:fld>
            <a:endParaRPr lang="en-US"/>
          </a:p>
        </p:txBody>
      </p:sp>
    </p:spTree>
    <p:extLst>
      <p:ext uri="{BB962C8B-B14F-4D97-AF65-F5344CB8AC3E}">
        <p14:creationId xmlns:p14="http://schemas.microsoft.com/office/powerpoint/2010/main" val="281096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9</a:t>
            </a:fld>
            <a:endParaRPr lang="en-US"/>
          </a:p>
        </p:txBody>
      </p:sp>
    </p:spTree>
    <p:extLst>
      <p:ext uri="{BB962C8B-B14F-4D97-AF65-F5344CB8AC3E}">
        <p14:creationId xmlns:p14="http://schemas.microsoft.com/office/powerpoint/2010/main" val="378049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38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23321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2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215807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23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51FCFD-DD72-4BFA-B1FB-A69F7243AD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16876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51FCFD-DD72-4BFA-B1FB-A69F7243ADBE}" type="datetimeFigureOut">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36972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51FCFD-DD72-4BFA-B1FB-A69F7243ADBE}" type="datetimeFigureOut">
              <a:rPr lang="en-US" smtClean="0"/>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15019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1FCFD-DD72-4BFA-B1FB-A69F7243ADBE}" type="datetimeFigureOut">
              <a:rPr lang="en-US" smtClean="0"/>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93947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1FCFD-DD72-4BFA-B1FB-A69F7243AD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04923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1FCFD-DD72-4BFA-B1FB-A69F7243AD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85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51FCFD-DD72-4BFA-B1FB-A69F7243ADBE}" type="datetimeFigureOut">
              <a:rPr lang="en-US" smtClean="0"/>
              <a:t>3/25/2021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8D4178C-AAE9-4158-85B0-85143156664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533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7.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5.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4.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5.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gX3u0wOBBcc"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3.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0.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bIjyIj7RH1Q"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1.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1.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2.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22.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21.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clmSKbV5Z9w"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nRX3z6JDWso"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3.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4.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5.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3500" dirty="0" smtClean="0">
                <a:latin typeface="Times New Roman" panose="02020603050405020304" pitchFamily="18" charset="0"/>
                <a:cs typeface="Times New Roman" panose="02020603050405020304" pitchFamily="18" charset="0"/>
              </a:rPr>
              <a:t>Jean </a:t>
            </a:r>
            <a:r>
              <a:rPr lang="en-US" sz="3500" dirty="0" err="1" smtClean="0">
                <a:latin typeface="Times New Roman" panose="02020603050405020304" pitchFamily="18" charset="0"/>
                <a:cs typeface="Times New Roman" panose="02020603050405020304" pitchFamily="18" charset="0"/>
              </a:rPr>
              <a:t>monnet</a:t>
            </a:r>
            <a:r>
              <a:rPr lang="en-US" sz="3500" dirty="0" smtClean="0">
                <a:latin typeface="Times New Roman" panose="02020603050405020304" pitchFamily="18" charset="0"/>
                <a:cs typeface="Times New Roman" panose="02020603050405020304" pitchFamily="18" charset="0"/>
              </a:rPr>
              <a:t> module  – Doha courses on European union law</a:t>
            </a:r>
            <a:r>
              <a:rPr lang="en-US" sz="3500" dirty="0">
                <a:latin typeface="Times New Roman" panose="02020603050405020304" pitchFamily="18" charset="0"/>
                <a:cs typeface="Times New Roman" panose="02020603050405020304" pitchFamily="18" charset="0"/>
              </a:rPr>
              <a:t> </a:t>
            </a:r>
            <a:r>
              <a:rPr lang="en-US" sz="3500" dirty="0" smtClean="0">
                <a:latin typeface="Times New Roman" panose="02020603050405020304" pitchFamily="18" charset="0"/>
                <a:cs typeface="Times New Roman" panose="02020603050405020304" pitchFamily="18" charset="0"/>
              </a:rPr>
              <a:t>– Spring 2021</a:t>
            </a:r>
            <a:br>
              <a:rPr lang="en-US" sz="3500" dirty="0" smtClean="0">
                <a:latin typeface="Times New Roman" panose="02020603050405020304" pitchFamily="18" charset="0"/>
                <a:cs typeface="Times New Roman" panose="02020603050405020304" pitchFamily="18" charset="0"/>
              </a:rPr>
            </a:br>
            <a:r>
              <a:rPr lang="en-US" sz="3500" dirty="0" smtClean="0">
                <a:latin typeface="Times New Roman" panose="02020603050405020304" pitchFamily="18" charset="0"/>
                <a:cs typeface="Times New Roman" panose="02020603050405020304" pitchFamily="18" charset="0"/>
              </a:rPr>
              <a:t>Dr. Ioannis Konstantinidis</a:t>
            </a:r>
            <a:endParaRPr lang="en-US" sz="35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489373" y="5033640"/>
            <a:ext cx="2758112" cy="74294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573517" y="5849108"/>
            <a:ext cx="2585714" cy="720368"/>
          </a:xfrm>
          <a:prstGeom prst="rect">
            <a:avLst/>
          </a:prstGeom>
        </p:spPr>
      </p:pic>
    </p:spTree>
    <p:extLst>
      <p:ext uri="{BB962C8B-B14F-4D97-AF65-F5344CB8AC3E}">
        <p14:creationId xmlns:p14="http://schemas.microsoft.com/office/powerpoint/2010/main" val="2597556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The budget</a:t>
            </a: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a:latin typeface="Times New Roman" panose="02020603050405020304" pitchFamily="18" charset="0"/>
                <a:cs typeface="Times New Roman" panose="02020603050405020304" pitchFamily="18" charset="0"/>
              </a:rPr>
              <a:t>The Union’s budget is drafted by the Commission and placed before the Council and the European Parliament before 1 September each </a:t>
            </a:r>
            <a:r>
              <a:rPr lang="en-US" sz="1600" dirty="0" smtClean="0">
                <a:latin typeface="Times New Roman" panose="02020603050405020304" pitchFamily="18" charset="0"/>
                <a:cs typeface="Times New Roman" panose="02020603050405020304" pitchFamily="18" charset="0"/>
              </a:rPr>
              <a:t>year</a:t>
            </a:r>
          </a:p>
          <a:p>
            <a:pPr lvl="1">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This </a:t>
            </a:r>
            <a:r>
              <a:rPr lang="en-US" sz="1600" dirty="0">
                <a:latin typeface="Times New Roman" panose="02020603050405020304" pitchFamily="18" charset="0"/>
                <a:cs typeface="Times New Roman" panose="02020603050405020304" pitchFamily="18" charset="0"/>
              </a:rPr>
              <a:t>is necessary because the Union’s financial year runs from 1 January to 31 </a:t>
            </a:r>
            <a:r>
              <a:rPr lang="en-US" sz="1600" dirty="0" smtClean="0">
                <a:latin typeface="Times New Roman" panose="02020603050405020304" pitchFamily="18" charset="0"/>
                <a:cs typeface="Times New Roman" panose="02020603050405020304" pitchFamily="18" charset="0"/>
              </a:rPr>
              <a:t>December</a:t>
            </a:r>
          </a:p>
          <a:p>
            <a:pPr lvl="1">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budget is divided into two parts: compulsory expenditure (CE) and non-compulsory expenditure (NCE</a:t>
            </a:r>
            <a:r>
              <a:rPr lang="en-US" sz="1600" dirty="0" smtClean="0">
                <a:latin typeface="Times New Roman" panose="02020603050405020304" pitchFamily="18" charset="0"/>
                <a:cs typeface="Times New Roman" panose="02020603050405020304" pitchFamily="18" charset="0"/>
              </a:rPr>
              <a:t>)</a:t>
            </a:r>
            <a:endParaRPr lang="en-US" sz="2000" b="1" u="sng"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7971" y="3652760"/>
            <a:ext cx="3140807" cy="2094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0047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The budget</a:t>
            </a: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600" dirty="0" smtClean="0">
                <a:latin typeface="Times New Roman" panose="02020603050405020304" pitchFamily="18" charset="0"/>
                <a:cs typeface="Times New Roman" panose="02020603050405020304" pitchFamily="18" charset="0"/>
              </a:rPr>
              <a:t>CE </a:t>
            </a:r>
            <a:r>
              <a:rPr lang="en-US" sz="1600" dirty="0">
                <a:latin typeface="Times New Roman" panose="02020603050405020304" pitchFamily="18" charset="0"/>
                <a:cs typeface="Times New Roman" panose="02020603050405020304" pitchFamily="18" charset="0"/>
              </a:rPr>
              <a:t>relates to those items where the expenditure is required by the EU Treaties, primarily the Common Agricultural Policy, which usually absorbs around 50 per cent of the total </a:t>
            </a:r>
            <a:r>
              <a:rPr lang="en-US" sz="1600" dirty="0" smtClean="0">
                <a:latin typeface="Times New Roman" panose="02020603050405020304" pitchFamily="18" charset="0"/>
                <a:cs typeface="Times New Roman" panose="02020603050405020304" pitchFamily="18" charset="0"/>
              </a:rPr>
              <a:t>budget</a:t>
            </a:r>
          </a:p>
          <a:p>
            <a:pPr lvl="1" algn="just">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600" dirty="0" smtClean="0">
                <a:latin typeface="Times New Roman" panose="02020603050405020304" pitchFamily="18" charset="0"/>
                <a:cs typeface="Times New Roman" panose="02020603050405020304" pitchFamily="18" charset="0"/>
              </a:rPr>
              <a:t>NCE </a:t>
            </a:r>
            <a:r>
              <a:rPr lang="en-US" sz="1600" dirty="0">
                <a:latin typeface="Times New Roman" panose="02020603050405020304" pitchFamily="18" charset="0"/>
                <a:cs typeface="Times New Roman" panose="02020603050405020304" pitchFamily="18" charset="0"/>
              </a:rPr>
              <a:t>covers such items as social and regional policy, research and aid to non-EU </a:t>
            </a:r>
            <a:r>
              <a:rPr lang="en-US" sz="1600" dirty="0" smtClean="0">
                <a:latin typeface="Times New Roman" panose="02020603050405020304" pitchFamily="18" charset="0"/>
                <a:cs typeface="Times New Roman" panose="02020603050405020304" pitchFamily="18" charset="0"/>
              </a:rPr>
              <a:t>countries</a:t>
            </a:r>
            <a:endParaRPr lang="en-US" sz="1600" dirty="0">
              <a:latin typeface="Times New Roman" panose="02020603050405020304" pitchFamily="18" charset="0"/>
              <a:cs typeface="Times New Roman" panose="02020603050405020304" pitchFamily="18" charset="0"/>
            </a:endParaRP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9799" y="4055533"/>
            <a:ext cx="2886075" cy="1590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9153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The budget</a:t>
            </a: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European Parliament may amend any part of the draft budget, irrespective of whether the item concerns CE or NCE. The Parliament adopts amendments by a simple majority of its component </a:t>
            </a:r>
            <a:r>
              <a:rPr lang="en-US" sz="1600" dirty="0" smtClean="0">
                <a:latin typeface="Times New Roman" panose="02020603050405020304" pitchFamily="18" charset="0"/>
                <a:cs typeface="Times New Roman" panose="02020603050405020304" pitchFamily="18" charset="0"/>
              </a:rPr>
              <a:t>members.</a:t>
            </a:r>
          </a:p>
          <a:p>
            <a:pPr lvl="1">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If </a:t>
            </a:r>
            <a:r>
              <a:rPr lang="en-US" sz="1600" dirty="0">
                <a:latin typeface="Times New Roman" panose="02020603050405020304" pitchFamily="18" charset="0"/>
                <a:cs typeface="Times New Roman" panose="02020603050405020304" pitchFamily="18" charset="0"/>
              </a:rPr>
              <a:t>this occurs, a meeting of the Conciliation Committee is convened, comprising members of the Council and the European </a:t>
            </a:r>
            <a:r>
              <a:rPr lang="en-US" sz="1600" dirty="0" smtClean="0">
                <a:latin typeface="Times New Roman" panose="02020603050405020304" pitchFamily="18" charset="0"/>
                <a:cs typeface="Times New Roman" panose="02020603050405020304" pitchFamily="18" charset="0"/>
              </a:rPr>
              <a:t>Parliament</a:t>
            </a:r>
          </a:p>
          <a:p>
            <a:pPr lvl="1">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aim of this </a:t>
            </a:r>
            <a:r>
              <a:rPr lang="en-US" sz="1600" dirty="0" smtClean="0">
                <a:latin typeface="Times New Roman" panose="02020603050405020304" pitchFamily="18" charset="0"/>
                <a:cs typeface="Times New Roman" panose="02020603050405020304" pitchFamily="18" charset="0"/>
              </a:rPr>
              <a:t>Committee </a:t>
            </a:r>
            <a:r>
              <a:rPr lang="en-US" sz="1600" dirty="0">
                <a:latin typeface="Times New Roman" panose="02020603050405020304" pitchFamily="18" charset="0"/>
                <a:cs typeface="Times New Roman" panose="02020603050405020304" pitchFamily="18" charset="0"/>
              </a:rPr>
              <a:t>is to seek agreement between the members on a joint text (Art 314(5) TFEU). Ultimately, if a joint text cannot be agreed, the Commission is required to submit a new draft </a:t>
            </a:r>
            <a:r>
              <a:rPr lang="en-US" sz="1600" dirty="0" smtClean="0">
                <a:latin typeface="Times New Roman" panose="02020603050405020304" pitchFamily="18" charset="0"/>
                <a:cs typeface="Times New Roman" panose="02020603050405020304" pitchFamily="18" charset="0"/>
              </a:rPr>
              <a:t>budget</a:t>
            </a:r>
            <a:endParaRPr lang="en-US" sz="2000" b="1" u="sng"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6058" y="392331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9146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Supervision of the Commission </a:t>
            </a:r>
          </a:p>
          <a:p>
            <a:pPr algn="just">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There is close and continuous contact between the Commissioners and the European </a:t>
            </a:r>
            <a:r>
              <a:rPr lang="en-US" sz="2000" dirty="0" smtClean="0">
                <a:latin typeface="Times New Roman" panose="02020603050405020304" pitchFamily="18" charset="0"/>
                <a:cs typeface="Times New Roman" panose="02020603050405020304" pitchFamily="18" charset="0"/>
              </a:rPr>
              <a:t>Parliament</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Although </a:t>
            </a:r>
            <a:r>
              <a:rPr lang="en-US" sz="2000" dirty="0">
                <a:latin typeface="Times New Roman" panose="02020603050405020304" pitchFamily="18" charset="0"/>
                <a:cs typeface="Times New Roman" panose="02020603050405020304" pitchFamily="18" charset="0"/>
              </a:rPr>
              <a:t>Commissioners are not members of the Parliament, they frequently take part in debates where legislation is under discussion and they will often attend the specialist committees of the Parliament to deal with detailed points arising from Commission </a:t>
            </a:r>
            <a:r>
              <a:rPr lang="en-US" sz="2000" dirty="0" smtClean="0">
                <a:latin typeface="Times New Roman" panose="02020603050405020304" pitchFamily="18" charset="0"/>
                <a:cs typeface="Times New Roman" panose="02020603050405020304" pitchFamily="18" charset="0"/>
              </a:rPr>
              <a:t>proposals. Commissioners </a:t>
            </a:r>
            <a:r>
              <a:rPr lang="en-US" sz="2000" dirty="0">
                <a:latin typeface="Times New Roman" panose="02020603050405020304" pitchFamily="18" charset="0"/>
                <a:cs typeface="Times New Roman" panose="02020603050405020304" pitchFamily="18" charset="0"/>
              </a:rPr>
              <a:t>have the right to attend the European Parliament and to be </a:t>
            </a:r>
            <a:r>
              <a:rPr lang="en-US" sz="2000" dirty="0" smtClean="0">
                <a:latin typeface="Times New Roman" panose="02020603050405020304" pitchFamily="18" charset="0"/>
                <a:cs typeface="Times New Roman" panose="02020603050405020304" pitchFamily="18" charset="0"/>
              </a:rPr>
              <a:t>heard</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6513" y="3985112"/>
            <a:ext cx="2709361" cy="1341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6617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Supervision of the Commission </a:t>
            </a: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powers of the Parliament have been reinforced by the requirement that a new  Commission is subject to a vote of consent by the </a:t>
            </a:r>
            <a:r>
              <a:rPr lang="en-US" sz="2000" dirty="0" smtClean="0">
                <a:latin typeface="Times New Roman" panose="02020603050405020304" pitchFamily="18" charset="0"/>
                <a:cs typeface="Times New Roman" panose="02020603050405020304" pitchFamily="18" charset="0"/>
              </a:rPr>
              <a:t>Parliament</a:t>
            </a:r>
          </a:p>
          <a:p>
            <a:pPr lvl="1">
              <a:lnSpc>
                <a:spcPct val="150000"/>
              </a:lnSpc>
              <a:buBlip>
                <a:blip r:embed="rId4"/>
              </a:buBlip>
            </a:pPr>
            <a:endParaRPr lang="en-US" sz="2000"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effectiveness of this provision was demonstrated in the Parliament’s scrutiny of the 2004–2009 Commission. The Parliament opposed the appointment of Rocco  </a:t>
            </a:r>
            <a:r>
              <a:rPr lang="en-US" sz="2000" dirty="0" err="1">
                <a:latin typeface="Times New Roman" panose="02020603050405020304" pitchFamily="18" charset="0"/>
                <a:cs typeface="Times New Roman" panose="02020603050405020304" pitchFamily="18" charset="0"/>
              </a:rPr>
              <a:t>Buttiglione</a:t>
            </a:r>
            <a:r>
              <a:rPr lang="en-US" sz="2000" dirty="0">
                <a:latin typeface="Times New Roman" panose="02020603050405020304" pitchFamily="18" charset="0"/>
                <a:cs typeface="Times New Roman" panose="02020603050405020304" pitchFamily="18" charset="0"/>
              </a:rPr>
              <a:t> (from Italy), who was subsequently replaced by Franco </a:t>
            </a:r>
            <a:r>
              <a:rPr lang="en-US" sz="2000" dirty="0" err="1">
                <a:latin typeface="Times New Roman" panose="02020603050405020304" pitchFamily="18" charset="0"/>
                <a:cs typeface="Times New Roman" panose="02020603050405020304" pitchFamily="18" charset="0"/>
              </a:rPr>
              <a:t>Frattini</a:t>
            </a:r>
            <a:r>
              <a:rPr lang="en-US" sz="2000" dirty="0">
                <a:latin typeface="Times New Roman" panose="02020603050405020304" pitchFamily="18" charset="0"/>
                <a:cs typeface="Times New Roman" panose="02020603050405020304" pitchFamily="18" charset="0"/>
              </a:rPr>
              <a:t> and the President-elect requested the replacement of Latvia’s </a:t>
            </a:r>
            <a:r>
              <a:rPr lang="en-US" sz="2000" dirty="0" err="1">
                <a:latin typeface="Times New Roman" panose="02020603050405020304" pitchFamily="18" charset="0"/>
                <a:cs typeface="Times New Roman" panose="02020603050405020304" pitchFamily="18" charset="0"/>
              </a:rPr>
              <a:t>Ingridia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Udre</a:t>
            </a:r>
            <a:r>
              <a:rPr lang="en-US" sz="2000" dirty="0">
                <a:latin typeface="Times New Roman" panose="02020603050405020304" pitchFamily="18" charset="0"/>
                <a:cs typeface="Times New Roman" panose="02020603050405020304" pitchFamily="18" charset="0"/>
              </a:rPr>
              <a:t> and reshuffled two </a:t>
            </a:r>
            <a:r>
              <a:rPr lang="en-US" sz="2000" dirty="0" smtClean="0">
                <a:latin typeface="Times New Roman" panose="02020603050405020304" pitchFamily="18" charset="0"/>
                <a:cs typeface="Times New Roman" panose="02020603050405020304" pitchFamily="18" charset="0"/>
              </a:rPr>
              <a:t>portfolios</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9883" y="3652760"/>
            <a:ext cx="249555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4484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872941"/>
          </a:xfrm>
        </p:spPr>
        <p:txBody>
          <a:bodyPr>
            <a:normAutofit/>
          </a:bodyPr>
          <a:lstStyle/>
          <a:p>
            <a:pPr>
              <a:lnSpc>
                <a:spcPct val="150000"/>
              </a:lnSpc>
              <a:buBlip>
                <a:blip r:embed="rId5"/>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p:txBody>
      </p:sp>
      <p:pic>
        <p:nvPicPr>
          <p:cNvPr id="5" name="gX3u0wOBBcc"/>
          <p:cNvPicPr>
            <a:picLocks noRot="1" noChangeAspect="1"/>
          </p:cNvPicPr>
          <p:nvPr>
            <a:videoFile r:link="rId1"/>
          </p:nvPr>
        </p:nvPicPr>
        <p:blipFill>
          <a:blip r:embed="rId9"/>
          <a:stretch>
            <a:fillRect/>
          </a:stretch>
        </p:blipFill>
        <p:spPr>
          <a:xfrm>
            <a:off x="2559872" y="2823541"/>
            <a:ext cx="6379474" cy="3588454"/>
          </a:xfrm>
          <a:prstGeom prst="rect">
            <a:avLst/>
          </a:prstGeom>
        </p:spPr>
      </p:pic>
    </p:spTree>
    <p:extLst>
      <p:ext uri="{BB962C8B-B14F-4D97-AF65-F5344CB8AC3E}">
        <p14:creationId xmlns:p14="http://schemas.microsoft.com/office/powerpoint/2010/main" val="2749252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Originally</a:t>
            </a:r>
            <a:r>
              <a:rPr lang="en-US" sz="2000" dirty="0">
                <a:latin typeface="Times New Roman" panose="02020603050405020304" pitchFamily="18" charset="0"/>
                <a:cs typeface="Times New Roman" panose="02020603050405020304" pitchFamily="18" charset="0"/>
              </a:rPr>
              <a:t>, the European Parliament’s members were nominated by the national </a:t>
            </a:r>
            <a:r>
              <a:rPr lang="en-US" sz="2000" dirty="0" smtClean="0">
                <a:latin typeface="Times New Roman" panose="02020603050405020304" pitchFamily="18" charset="0"/>
                <a:cs typeface="Times New Roman" panose="02020603050405020304" pitchFamily="18" charset="0"/>
              </a:rPr>
              <a:t>parliaments, </a:t>
            </a:r>
            <a:r>
              <a:rPr lang="en-US" sz="2000" dirty="0">
                <a:latin typeface="Times New Roman" panose="02020603050405020304" pitchFamily="18" charset="0"/>
                <a:cs typeface="Times New Roman" panose="02020603050405020304" pitchFamily="18" charset="0"/>
              </a:rPr>
              <a:t>but now it is the only directly elected institution in the </a:t>
            </a:r>
            <a:r>
              <a:rPr lang="en-US" sz="2000" dirty="0" smtClean="0">
                <a:latin typeface="Times New Roman" panose="02020603050405020304" pitchFamily="18" charset="0"/>
                <a:cs typeface="Times New Roman" panose="02020603050405020304" pitchFamily="18" charset="0"/>
              </a:rPr>
              <a:t>Union</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7749" y="4049972"/>
            <a:ext cx="238125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62701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a:p>
            <a:pPr marL="0" indent="0" algn="just">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A decision of the Council adopted in June 2018 established that, after </a:t>
            </a:r>
            <a:r>
              <a:rPr lang="en-US" sz="2000" dirty="0" err="1">
                <a:latin typeface="Times New Roman" panose="02020603050405020304" pitchFamily="18" charset="0"/>
                <a:cs typeface="Times New Roman" panose="02020603050405020304" pitchFamily="18" charset="0"/>
              </a:rPr>
              <a:t>Brexit</a:t>
            </a:r>
            <a:r>
              <a:rPr lang="en-US" sz="2000" dirty="0">
                <a:latin typeface="Times New Roman" panose="02020603050405020304" pitchFamily="18" charset="0"/>
                <a:cs typeface="Times New Roman" panose="02020603050405020304" pitchFamily="18" charset="0"/>
              </a:rPr>
              <a:t>, 46 of the UK’s 73 seats would be left vacant, reducing the total number of MEPs to 705. These seats will become available to new Member States if there are accessions in the </a:t>
            </a:r>
            <a:r>
              <a:rPr lang="en-US" sz="2000" dirty="0" smtClean="0">
                <a:latin typeface="Times New Roman" panose="02020603050405020304" pitchFamily="18" charset="0"/>
                <a:cs typeface="Times New Roman" panose="02020603050405020304" pitchFamily="18" charset="0"/>
              </a:rPr>
              <a:t>future</a:t>
            </a:r>
          </a:p>
          <a:p>
            <a:pPr lvl="1" algn="just">
              <a:lnSpc>
                <a:spcPct val="150000"/>
              </a:lnSpc>
              <a:buBlip>
                <a:blip r:embed="rId4"/>
              </a:buBlip>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remaining 27 seats will be distributed among 14 Member States that are currently slightly underrepresented</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7749" y="4049972"/>
            <a:ext cx="238125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06949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2000" dirty="0" smtClean="0">
                <a:latin typeface="Times New Roman" panose="02020603050405020304" pitchFamily="18" charset="0"/>
                <a:cs typeface="Times New Roman" panose="02020603050405020304" pitchFamily="18" charset="0"/>
              </a:rPr>
              <a:t>MEPs </a:t>
            </a:r>
            <a:r>
              <a:rPr lang="en-US" sz="2000" dirty="0">
                <a:latin typeface="Times New Roman" panose="02020603050405020304" pitchFamily="18" charset="0"/>
                <a:cs typeface="Times New Roman" panose="02020603050405020304" pitchFamily="18" charset="0"/>
              </a:rPr>
              <a:t>stand as members of national political parties, but sit within broad political groups rather than national affiliations in the European </a:t>
            </a:r>
            <a:r>
              <a:rPr lang="en-US" sz="2000" dirty="0" smtClean="0">
                <a:latin typeface="Times New Roman" panose="02020603050405020304" pitchFamily="18" charset="0"/>
                <a:cs typeface="Times New Roman" panose="02020603050405020304" pitchFamily="18" charset="0"/>
              </a:rPr>
              <a:t>Parliament</a:t>
            </a:r>
          </a:p>
          <a:p>
            <a:pPr lvl="1">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There are currently 9 groups. The </a:t>
            </a:r>
            <a:r>
              <a:rPr lang="en-US" sz="2000" dirty="0">
                <a:latin typeface="Times New Roman" panose="02020603050405020304" pitchFamily="18" charset="0"/>
                <a:cs typeface="Times New Roman" panose="02020603050405020304" pitchFamily="18" charset="0"/>
              </a:rPr>
              <a:t>number of seats held by each political group after </a:t>
            </a:r>
            <a:r>
              <a:rPr lang="en-US" sz="2000" dirty="0" err="1">
                <a:latin typeface="Times New Roman" panose="02020603050405020304" pitchFamily="18" charset="0"/>
                <a:cs typeface="Times New Roman" panose="02020603050405020304" pitchFamily="18" charset="0"/>
              </a:rPr>
              <a:t>Brexit</a:t>
            </a:r>
            <a:r>
              <a:rPr lang="en-US" sz="2000" dirty="0">
                <a:latin typeface="Times New Roman" panose="02020603050405020304" pitchFamily="18" charset="0"/>
                <a:cs typeface="Times New Roman" panose="02020603050405020304" pitchFamily="18" charset="0"/>
              </a:rPr>
              <a:t> will depend on the affiliation of the 27 new </a:t>
            </a:r>
            <a:r>
              <a:rPr lang="en-US" sz="2000" dirty="0" smtClean="0">
                <a:latin typeface="Times New Roman" panose="02020603050405020304" pitchFamily="18" charset="0"/>
                <a:cs typeface="Times New Roman" panose="02020603050405020304" pitchFamily="18" charset="0"/>
              </a:rPr>
              <a:t>MEPs</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8458" y="381853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38158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What is the rationale behind the establishment of political groups?</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Primarily they are formed to provide mutual ideological support and identification. In addition, there are </a:t>
            </a:r>
            <a:r>
              <a:rPr lang="en-US" sz="2000" dirty="0" smtClean="0">
                <a:latin typeface="Times New Roman" panose="02020603050405020304" pitchFamily="18" charset="0"/>
                <a:cs typeface="Times New Roman" panose="02020603050405020304" pitchFamily="18" charset="0"/>
              </a:rPr>
              <a:t>organizational </a:t>
            </a:r>
            <a:r>
              <a:rPr lang="en-US" sz="2000" dirty="0">
                <a:latin typeface="Times New Roman" panose="02020603050405020304" pitchFamily="18" charset="0"/>
                <a:cs typeface="Times New Roman" panose="02020603050405020304" pitchFamily="18" charset="0"/>
              </a:rPr>
              <a:t>benefits, including funds for administrative and research purposes which are better deployed in support of groups than for </a:t>
            </a:r>
            <a:r>
              <a:rPr lang="en-US" sz="2000" dirty="0" smtClean="0">
                <a:latin typeface="Times New Roman" panose="02020603050405020304" pitchFamily="18" charset="0"/>
                <a:cs typeface="Times New Roman" panose="02020603050405020304" pitchFamily="18" charset="0"/>
              </a:rPr>
              <a:t>individuals</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7749" y="4049972"/>
            <a:ext cx="238125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8195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fontScale="90000"/>
          </a:bodyPr>
          <a:lstStyle/>
          <a:p>
            <a:pPr algn="ctr"/>
            <a:r>
              <a:rPr lang="en-US" sz="4000" dirty="0" smtClean="0">
                <a:latin typeface="Times New Roman" panose="02020603050405020304" pitchFamily="18" charset="0"/>
                <a:cs typeface="Times New Roman" panose="02020603050405020304" pitchFamily="18" charset="0"/>
              </a:rPr>
              <a:t>Course 1: The </a:t>
            </a:r>
            <a:r>
              <a:rPr lang="en-US" sz="4000" dirty="0">
                <a:latin typeface="Times New Roman" panose="02020603050405020304" pitchFamily="18" charset="0"/>
                <a:cs typeface="Times New Roman" panose="02020603050405020304" pitchFamily="18" charset="0"/>
              </a:rPr>
              <a:t>European Union: Legal History and </a:t>
            </a:r>
            <a:r>
              <a:rPr lang="en-US" sz="4000" dirty="0" smtClean="0">
                <a:latin typeface="Times New Roman" panose="02020603050405020304" pitchFamily="18" charset="0"/>
                <a:cs typeface="Times New Roman" panose="02020603050405020304" pitchFamily="18" charset="0"/>
              </a:rPr>
              <a:t>Institutions – Week 5</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8" y="2286000"/>
            <a:ext cx="9300489" cy="3987478"/>
          </a:xfrm>
        </p:spPr>
        <p:txBody>
          <a:bodyPr>
            <a:normAutofit/>
          </a:bodyPr>
          <a:lstStyle/>
          <a:p>
            <a:pPr>
              <a:lnSpc>
                <a:spcPct val="150000"/>
              </a:lnSpc>
              <a:buBlip>
                <a:blip r:embed="rId4"/>
              </a:buBlip>
            </a:pPr>
            <a:r>
              <a:rPr lang="en-US" sz="2000" b="1" dirty="0" smtClean="0">
                <a:latin typeface="Times New Roman" panose="02020603050405020304" pitchFamily="18" charset="0"/>
                <a:cs typeface="Times New Roman" panose="02020603050405020304" pitchFamily="18" charset="0"/>
              </a:rPr>
              <a:t>I. The European Parliament</a:t>
            </a:r>
          </a:p>
          <a:p>
            <a:pPr>
              <a:lnSpc>
                <a:spcPct val="150000"/>
              </a:lnSpc>
              <a:buBlip>
                <a:blip r:embed="rId4"/>
              </a:buBlip>
            </a:pPr>
            <a:endParaRPr lang="en-US" sz="2000" b="1" dirty="0">
              <a:latin typeface="Times New Roman" panose="02020603050405020304" pitchFamily="18" charset="0"/>
              <a:cs typeface="Times New Roman" panose="02020603050405020304" pitchFamily="18" charset="0"/>
            </a:endParaRPr>
          </a:p>
          <a:p>
            <a:pPr>
              <a:lnSpc>
                <a:spcPct val="150000"/>
              </a:lnSpc>
              <a:buBlip>
                <a:blip r:embed="rId4"/>
              </a:buBlip>
            </a:pPr>
            <a:r>
              <a:rPr lang="en-US" sz="2000" b="1" dirty="0" smtClean="0">
                <a:latin typeface="Times New Roman" panose="02020603050405020304" pitchFamily="18" charset="0"/>
                <a:cs typeface="Times New Roman" panose="02020603050405020304" pitchFamily="18" charset="0"/>
              </a:rPr>
              <a:t>II</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dirty="0" smtClean="0">
              <a:latin typeface="Times New Roman" panose="02020603050405020304" pitchFamily="18" charset="0"/>
              <a:cs typeface="Times New Roman" panose="02020603050405020304" pitchFamily="18" charset="0"/>
            </a:endParaRPr>
          </a:p>
          <a:p>
            <a:pPr>
              <a:lnSpc>
                <a:spcPct val="150000"/>
              </a:lnSpc>
              <a:buBlip>
                <a:blip r:embed="rId4"/>
              </a:buBlip>
            </a:pPr>
            <a:r>
              <a:rPr lang="en-US" sz="2000" b="1" dirty="0" smtClean="0">
                <a:latin typeface="Times New Roman" panose="02020603050405020304" pitchFamily="18" charset="0"/>
                <a:cs typeface="Times New Roman" panose="02020603050405020304" pitchFamily="18" charset="0"/>
              </a:rPr>
              <a:t>III. </a:t>
            </a:r>
            <a:r>
              <a:rPr lang="en-US" sz="2000" b="1" dirty="0">
                <a:latin typeface="Times New Roman" panose="02020603050405020304" pitchFamily="18" charset="0"/>
                <a:cs typeface="Times New Roman" panose="02020603050405020304" pitchFamily="18" charset="0"/>
              </a:rPr>
              <a:t>Special Focus on the EU Legislative Process </a:t>
            </a:r>
            <a:endParaRPr lang="en-US" sz="2000" b="1"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marL="128016" lvl="1" indent="0">
              <a:lnSpc>
                <a:spcPct val="150000"/>
              </a:lnSpc>
              <a:buNone/>
            </a:pPr>
            <a:endParaRPr lang="en-US" sz="1300" b="1" u="sng" dirty="0" smtClean="0">
              <a:latin typeface="Times New Roman" panose="02020603050405020304" pitchFamily="18" charset="0"/>
              <a:cs typeface="Times New Roman" panose="02020603050405020304" pitchFamily="18" charset="0"/>
            </a:endParaRP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marL="0" indent="0" algn="l">
              <a:lnSpc>
                <a:spcPct val="150000"/>
              </a:lnSpc>
              <a:buNone/>
            </a:pPr>
            <a:endParaRPr lang="en-US" sz="17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17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93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circle(in)">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5"/>
              </a:buBlip>
            </a:pPr>
            <a:r>
              <a:rPr lang="en-US" sz="2000" b="1" u="sng"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p:txBody>
      </p:sp>
      <p:pic>
        <p:nvPicPr>
          <p:cNvPr id="5" name="bIjyIj7RH1Q"/>
          <p:cNvPicPr>
            <a:picLocks noRot="1" noChangeAspect="1"/>
          </p:cNvPicPr>
          <p:nvPr>
            <a:videoFile r:link="rId1"/>
          </p:nvPr>
        </p:nvPicPr>
        <p:blipFill>
          <a:blip r:embed="rId9"/>
          <a:stretch>
            <a:fillRect/>
          </a:stretch>
        </p:blipFill>
        <p:spPr>
          <a:xfrm>
            <a:off x="3092521" y="2906887"/>
            <a:ext cx="5783675" cy="3253317"/>
          </a:xfrm>
          <a:prstGeom prst="rect">
            <a:avLst/>
          </a:prstGeom>
        </p:spPr>
      </p:pic>
    </p:spTree>
    <p:extLst>
      <p:ext uri="{BB962C8B-B14F-4D97-AF65-F5344CB8AC3E}">
        <p14:creationId xmlns:p14="http://schemas.microsoft.com/office/powerpoint/2010/main" val="1768339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Court of Justice of the European Union plays a pivotal role in the </a:t>
            </a:r>
            <a:r>
              <a:rPr lang="en-US" sz="2000" dirty="0" smtClean="0">
                <a:latin typeface="Times New Roman" panose="02020603050405020304" pitchFamily="18" charset="0"/>
                <a:cs typeface="Times New Roman" panose="02020603050405020304" pitchFamily="18" charset="0"/>
              </a:rPr>
              <a:t>Union</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provisions of the EU Treaties governing the Court of Justice of the European Union are Article 19 TEU and Articles 251–281 TFEU, as well as the Protocol No. 3 on the Statute of </a:t>
            </a:r>
            <a:r>
              <a:rPr lang="en-US" sz="2000" dirty="0" smtClean="0">
                <a:latin typeface="Times New Roman" panose="02020603050405020304" pitchFamily="18" charset="0"/>
                <a:cs typeface="Times New Roman" panose="02020603050405020304" pitchFamily="18" charset="0"/>
              </a:rPr>
              <a:t>the Court </a:t>
            </a:r>
            <a:r>
              <a:rPr lang="en-US" sz="2000" dirty="0">
                <a:latin typeface="Times New Roman" panose="02020603050405020304" pitchFamily="18" charset="0"/>
                <a:cs typeface="Times New Roman" panose="02020603050405020304" pitchFamily="18" charset="0"/>
              </a:rPr>
              <a:t>of Justice of the European </a:t>
            </a:r>
            <a:r>
              <a:rPr lang="en-US" sz="2000" dirty="0" smtClean="0">
                <a:latin typeface="Times New Roman" panose="02020603050405020304" pitchFamily="18" charset="0"/>
                <a:cs typeface="Times New Roman" panose="02020603050405020304" pitchFamily="18" charset="0"/>
              </a:rPr>
              <a:t>Union (in force since 2009)</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941" y="3039010"/>
            <a:ext cx="1933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97804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Court of Justice of the European Union shall include the Court of Justice, the General Court and </a:t>
            </a:r>
            <a:r>
              <a:rPr lang="en-US" sz="2000" dirty="0" smtClean="0">
                <a:latin typeface="Times New Roman" panose="02020603050405020304" pitchFamily="18" charset="0"/>
                <a:cs typeface="Times New Roman" panose="02020603050405020304" pitchFamily="18" charset="0"/>
              </a:rPr>
              <a:t>specialized courts</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shall ensure that in the interpretation and application of the Treaties the law is </a:t>
            </a:r>
            <a:r>
              <a:rPr lang="en-US" sz="2000" dirty="0" smtClean="0">
                <a:latin typeface="Times New Roman" panose="02020603050405020304" pitchFamily="18" charset="0"/>
                <a:cs typeface="Times New Roman" panose="02020603050405020304" pitchFamily="18" charset="0"/>
              </a:rPr>
              <a:t>observed</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9825" y="3652760"/>
            <a:ext cx="2686050" cy="1704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119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Headquarters: Luxembourg</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Working language: French</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9825" y="3652760"/>
            <a:ext cx="2686050" cy="1704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6511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 Jurisdiction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give preliminary rulings under Article 267 TFEU at the request of a national court or </a:t>
            </a:r>
            <a:r>
              <a:rPr lang="en-US" sz="2000" dirty="0" smtClean="0">
                <a:latin typeface="Times New Roman" panose="02020603050405020304" pitchFamily="18" charset="0"/>
                <a:cs typeface="Times New Roman" panose="02020603050405020304" pitchFamily="18" charset="0"/>
              </a:rPr>
              <a:t>tribunal</a:t>
            </a: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establish whether or not a Member State has failed to fulfil an obligation under the Treaty. Actions for this purpose may be brought by the Commission under Article 258 TFEU, or by a Member State under Article 259 </a:t>
            </a:r>
            <a:r>
              <a:rPr lang="en-US" sz="2000" dirty="0" smtClean="0">
                <a:latin typeface="Times New Roman" panose="02020603050405020304" pitchFamily="18" charset="0"/>
                <a:cs typeface="Times New Roman" panose="02020603050405020304" pitchFamily="18" charset="0"/>
              </a:rPr>
              <a:t>TFEU</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6499" y="365276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9227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 Jurisdiction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exercise unlimited jurisdiction with regard to penalties in actions brought by the </a:t>
            </a:r>
            <a:r>
              <a:rPr lang="en-US" sz="2000" dirty="0" smtClean="0">
                <a:latin typeface="Times New Roman" panose="02020603050405020304" pitchFamily="18" charset="0"/>
                <a:cs typeface="Times New Roman" panose="02020603050405020304" pitchFamily="18" charset="0"/>
              </a:rPr>
              <a:t>Commission </a:t>
            </a:r>
            <a:r>
              <a:rPr lang="en-US" sz="2000" dirty="0">
                <a:latin typeface="Times New Roman" panose="02020603050405020304" pitchFamily="18" charset="0"/>
                <a:cs typeface="Times New Roman" panose="02020603050405020304" pitchFamily="18" charset="0"/>
              </a:rPr>
              <a:t>under Articles 260(2) and 261 </a:t>
            </a:r>
            <a:r>
              <a:rPr lang="en-US" sz="2000" dirty="0" smtClean="0">
                <a:latin typeface="Times New Roman" panose="02020603050405020304" pitchFamily="18" charset="0"/>
                <a:cs typeface="Times New Roman" panose="02020603050405020304" pitchFamily="18" charset="0"/>
              </a:rPr>
              <a:t>TFEU</a:t>
            </a: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review the legality of an act, or of a failure to act, of the Union institutions, at the request of Member States, the European Parliament, the Council or the </a:t>
            </a:r>
            <a:r>
              <a:rPr lang="en-US" sz="2000" dirty="0" smtClean="0">
                <a:latin typeface="Times New Roman" panose="02020603050405020304" pitchFamily="18" charset="0"/>
                <a:cs typeface="Times New Roman" panose="02020603050405020304" pitchFamily="18" charset="0"/>
              </a:rPr>
              <a:t>Commission</a:t>
            </a: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o </a:t>
            </a:r>
            <a:r>
              <a:rPr lang="en-US" sz="2000" dirty="0">
                <a:latin typeface="Times New Roman" panose="02020603050405020304" pitchFamily="18" charset="0"/>
                <a:cs typeface="Times New Roman" panose="02020603050405020304" pitchFamily="18" charset="0"/>
              </a:rPr>
              <a:t>grant compensation for damage caused by Union institutions in actions brought by Member States, and natural and legal persons under Articles 268 and 340 </a:t>
            </a:r>
            <a:r>
              <a:rPr lang="en-US" sz="2000" dirty="0" smtClean="0">
                <a:latin typeface="Times New Roman" panose="02020603050405020304" pitchFamily="18" charset="0"/>
                <a:cs typeface="Times New Roman" panose="02020603050405020304" pitchFamily="18" charset="0"/>
              </a:rPr>
              <a:t>TFEU</a:t>
            </a:r>
            <a:endParaRPr lang="en-US" sz="20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1705" y="3447700"/>
            <a:ext cx="3165194" cy="1769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5674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 Composition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Article </a:t>
            </a:r>
            <a:r>
              <a:rPr lang="en-US" sz="2000" dirty="0">
                <a:latin typeface="Times New Roman" panose="02020603050405020304" pitchFamily="18" charset="0"/>
                <a:cs typeface="Times New Roman" panose="02020603050405020304" pitchFamily="18" charset="0"/>
              </a:rPr>
              <a:t>19(2) TEU provides that the Court of Justice will consist of one judge from each Member State, who will be assisted by Advocates General. An Advocate General is an </a:t>
            </a:r>
            <a:r>
              <a:rPr lang="en-US" sz="2000" dirty="0" smtClean="0">
                <a:latin typeface="Times New Roman" panose="02020603050405020304" pitchFamily="18" charset="0"/>
                <a:cs typeface="Times New Roman" panose="02020603050405020304" pitchFamily="18" charset="0"/>
              </a:rPr>
              <a:t>independent </a:t>
            </a:r>
            <a:r>
              <a:rPr lang="en-US" sz="2000" dirty="0">
                <a:latin typeface="Times New Roman" panose="02020603050405020304" pitchFamily="18" charset="0"/>
                <a:cs typeface="Times New Roman" panose="02020603050405020304" pitchFamily="18" charset="0"/>
              </a:rPr>
              <a:t>adviser to the </a:t>
            </a:r>
            <a:r>
              <a:rPr lang="en-US" sz="2000" dirty="0" smtClean="0">
                <a:latin typeface="Times New Roman" panose="02020603050405020304" pitchFamily="18" charset="0"/>
                <a:cs typeface="Times New Roman" panose="02020603050405020304" pitchFamily="18" charset="0"/>
              </a:rPr>
              <a:t>Court</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941" y="3039010"/>
            <a:ext cx="1933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5955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General Court</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To cope with the great increase in the work of the Court of Justice, the SEA provided for the creation of a Court of First Instance (CFI) to be attached to the Court of Justice (</a:t>
            </a:r>
            <a:r>
              <a:rPr lang="en-US" sz="2000" dirty="0" smtClean="0">
                <a:latin typeface="Times New Roman" panose="02020603050405020304" pitchFamily="18" charset="0"/>
                <a:cs typeface="Times New Roman" panose="02020603050405020304" pitchFamily="18" charset="0"/>
              </a:rPr>
              <a:t>former </a:t>
            </a:r>
            <a:r>
              <a:rPr lang="en-US" sz="2000" dirty="0">
                <a:latin typeface="Times New Roman" panose="02020603050405020304" pitchFamily="18" charset="0"/>
                <a:cs typeface="Times New Roman" panose="02020603050405020304" pitchFamily="18" charset="0"/>
              </a:rPr>
              <a:t>Art 225 EC Treaty). When the </a:t>
            </a:r>
            <a:r>
              <a:rPr lang="en-US" sz="2000" dirty="0" err="1">
                <a:latin typeface="Times New Roman" panose="02020603050405020304" pitchFamily="18" charset="0"/>
                <a:cs typeface="Times New Roman" panose="02020603050405020304" pitchFamily="18" charset="0"/>
              </a:rPr>
              <a:t>ToL</a:t>
            </a:r>
            <a:r>
              <a:rPr lang="en-US" sz="2000" dirty="0">
                <a:latin typeface="Times New Roman" panose="02020603050405020304" pitchFamily="18" charset="0"/>
                <a:cs typeface="Times New Roman" panose="02020603050405020304" pitchFamily="18" charset="0"/>
              </a:rPr>
              <a:t> came into force on 1 December 2009, the CFI was renamed the General Court (Art 19(1) TEU</a:t>
            </a:r>
            <a:r>
              <a:rPr lang="en-US" sz="2000" dirty="0" smtClean="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1458" y="3349639"/>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6354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General Court</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It hears </a:t>
            </a:r>
            <a:r>
              <a:rPr lang="en-US" sz="2000" dirty="0">
                <a:latin typeface="Times New Roman" panose="02020603050405020304" pitchFamily="18" charset="0"/>
                <a:cs typeface="Times New Roman" panose="02020603050405020304" pitchFamily="18" charset="0"/>
              </a:rPr>
              <a:t>actions taken against the institutions of the European Union by individuals and member </a:t>
            </a:r>
            <a:r>
              <a:rPr lang="en-US" sz="2000" dirty="0" smtClean="0">
                <a:latin typeface="Times New Roman" panose="02020603050405020304" pitchFamily="18" charset="0"/>
                <a:cs typeface="Times New Roman" panose="02020603050405020304" pitchFamily="18" charset="0"/>
              </a:rPr>
              <a:t>States</a:t>
            </a:r>
            <a:r>
              <a:rPr lang="en-US" sz="2000" dirty="0">
                <a:latin typeface="Times New Roman" panose="02020603050405020304" pitchFamily="18" charset="0"/>
                <a:cs typeface="Times New Roman" panose="02020603050405020304" pitchFamily="18" charset="0"/>
              </a:rPr>
              <a:t>, although certain matters are reserved for </a:t>
            </a:r>
            <a:r>
              <a:rPr lang="en-US" sz="2000" dirty="0" smtClean="0">
                <a:latin typeface="Times New Roman" panose="02020603050405020304" pitchFamily="18" charset="0"/>
                <a:cs typeface="Times New Roman" panose="02020603050405020304" pitchFamily="18" charset="0"/>
              </a:rPr>
              <a:t>the Court of </a:t>
            </a:r>
            <a:r>
              <a:rPr lang="en-US" sz="2000" dirty="0" smtClean="0">
                <a:latin typeface="Times New Roman" panose="02020603050405020304" pitchFamily="18" charset="0"/>
                <a:cs typeface="Times New Roman" panose="02020603050405020304" pitchFamily="18" charset="0"/>
              </a:rPr>
              <a:t>Justice</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Its decision can be appealed before the Court of Justice </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9825" y="3652760"/>
            <a:ext cx="2686050" cy="1704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6338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General Court – Composition</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Two judges </a:t>
            </a:r>
            <a:r>
              <a:rPr lang="en-US" sz="2000" dirty="0">
                <a:latin typeface="Times New Roman" panose="02020603050405020304" pitchFamily="18" charset="0"/>
                <a:cs typeface="Times New Roman" panose="02020603050405020304" pitchFamily="18" charset="0"/>
              </a:rPr>
              <a:t>per Member State as from 1 September 2019</a:t>
            </a:r>
            <a:endParaRPr lang="en-US" sz="2000" dirty="0" smtClean="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941" y="3039010"/>
            <a:ext cx="1933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05018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Week </a:t>
            </a:r>
            <a:r>
              <a:rPr lang="en-US" sz="4000" dirty="0">
                <a:latin typeface="Times New Roman" panose="02020603050405020304" pitchFamily="18" charset="0"/>
                <a:cs typeface="Times New Roman" panose="02020603050405020304" pitchFamily="18" charset="0"/>
              </a:rPr>
              <a:t>5</a:t>
            </a:r>
          </a:p>
        </p:txBody>
      </p:sp>
      <p:sp>
        <p:nvSpPr>
          <p:cNvPr id="2" name="Content Placeholder 1"/>
          <p:cNvSpPr>
            <a:spLocks noGrp="1"/>
          </p:cNvSpPr>
          <p:nvPr>
            <p:ph idx="1"/>
          </p:nvPr>
        </p:nvSpPr>
        <p:spPr>
          <a:xfrm>
            <a:off x="1319283" y="2885053"/>
            <a:ext cx="6308433" cy="3492598"/>
          </a:xfrm>
        </p:spPr>
        <p:txBody>
          <a:bodyPr>
            <a:normAutofit/>
          </a:bodyPr>
          <a:lstStyle/>
          <a:p>
            <a:pPr lvl="1">
              <a:lnSpc>
                <a:spcPct val="150000"/>
              </a:lnSpc>
              <a:buBlip>
                <a:blip r:embed="rId4"/>
              </a:buBlip>
            </a:pPr>
            <a:r>
              <a:rPr lang="en-US" sz="1700" dirty="0" smtClean="0">
                <a:latin typeface="Times New Roman" panose="02020603050405020304" pitchFamily="18" charset="0"/>
                <a:cs typeface="Times New Roman" panose="02020603050405020304" pitchFamily="18" charset="0"/>
              </a:rPr>
              <a:t>Have </a:t>
            </a:r>
            <a:r>
              <a:rPr lang="en-US" sz="1700" dirty="0">
                <a:latin typeface="Times New Roman" panose="02020603050405020304" pitchFamily="18" charset="0"/>
                <a:cs typeface="Times New Roman" panose="02020603050405020304" pitchFamily="18" charset="0"/>
              </a:rPr>
              <a:t>developed an advanced understanding of </a:t>
            </a:r>
            <a:r>
              <a:rPr lang="en-US" sz="1700" dirty="0" smtClean="0">
                <a:latin typeface="Times New Roman" panose="02020603050405020304" pitchFamily="18" charset="0"/>
                <a:cs typeface="Times New Roman" panose="02020603050405020304" pitchFamily="18" charset="0"/>
              </a:rPr>
              <a:t>the functions</a:t>
            </a:r>
            <a:r>
              <a:rPr lang="en-US" sz="1700" dirty="0">
                <a:latin typeface="Times New Roman" panose="02020603050405020304" pitchFamily="18" charset="0"/>
                <a:cs typeface="Times New Roman" panose="02020603050405020304" pitchFamily="18" charset="0"/>
              </a:rPr>
              <a:t>, composition and working procedures of </a:t>
            </a:r>
            <a:r>
              <a:rPr lang="en-US" sz="1700" dirty="0" smtClean="0">
                <a:latin typeface="Times New Roman" panose="02020603050405020304" pitchFamily="18" charset="0"/>
                <a:cs typeface="Times New Roman" panose="02020603050405020304" pitchFamily="18" charset="0"/>
              </a:rPr>
              <a:t>the European Parliament, the Court of Justice of the European Union, as well as of the EU legislative process</a:t>
            </a:r>
            <a:endParaRPr lang="en-US" sz="1700" dirty="0" smtClean="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6682" y="2235611"/>
            <a:ext cx="9417935" cy="498663"/>
          </a:xfrm>
          <a:prstGeom prst="rect">
            <a:avLst/>
          </a:prstGeom>
        </p:spPr>
        <p:txBody>
          <a:bodyPr wrap="square">
            <a:sp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Learning </a:t>
            </a:r>
            <a:r>
              <a:rPr lang="en-US" sz="2000" b="1" u="sng" dirty="0">
                <a:latin typeface="Times New Roman" panose="02020603050405020304" pitchFamily="18" charset="0"/>
                <a:cs typeface="Times New Roman" panose="02020603050405020304" pitchFamily="18" charset="0"/>
              </a:rPr>
              <a:t>Outcomes: On completion of this </a:t>
            </a:r>
            <a:r>
              <a:rPr lang="en-US" sz="2000" b="1" u="sng" dirty="0" smtClean="0">
                <a:latin typeface="Times New Roman" panose="02020603050405020304" pitchFamily="18" charset="0"/>
                <a:cs typeface="Times New Roman" panose="02020603050405020304" pitchFamily="18" charset="0"/>
              </a:rPr>
              <a:t>week, </a:t>
            </a:r>
            <a:r>
              <a:rPr lang="en-US" sz="2000" b="1" u="sng" dirty="0">
                <a:latin typeface="Times New Roman" panose="02020603050405020304" pitchFamily="18" charset="0"/>
                <a:cs typeface="Times New Roman" panose="02020603050405020304" pitchFamily="18" charset="0"/>
              </a:rPr>
              <a:t>students should</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7716" y="3493608"/>
            <a:ext cx="2466975" cy="1847850"/>
          </a:xfrm>
          <a:prstGeom prst="rect">
            <a:avLst/>
          </a:prstGeom>
        </p:spPr>
      </p:pic>
    </p:spTree>
    <p:extLst>
      <p:ext uri="{BB962C8B-B14F-4D97-AF65-F5344CB8AC3E}">
        <p14:creationId xmlns:p14="http://schemas.microsoft.com/office/powerpoint/2010/main" val="239207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Specialized Courts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Article 257 TFEU empowers the European Parliament and the Council to establish </a:t>
            </a:r>
            <a:r>
              <a:rPr lang="en-US" sz="2000" dirty="0" smtClean="0">
                <a:latin typeface="Times New Roman" panose="02020603050405020304" pitchFamily="18" charset="0"/>
                <a:cs typeface="Times New Roman" panose="02020603050405020304" pitchFamily="18" charset="0"/>
              </a:rPr>
              <a:t>‘specialized </a:t>
            </a:r>
            <a:r>
              <a:rPr lang="en-US" sz="2000" dirty="0">
                <a:latin typeface="Times New Roman" panose="02020603050405020304" pitchFamily="18" charset="0"/>
                <a:cs typeface="Times New Roman" panose="02020603050405020304" pitchFamily="18" charset="0"/>
              </a:rPr>
              <a:t>courts’ – this is a renaming of the former judicial panels which were established by the Council, acting unanimously, under the former Article 225a EC </a:t>
            </a:r>
            <a:r>
              <a:rPr lang="en-US" sz="2000" dirty="0" smtClean="0">
                <a:latin typeface="Times New Roman" panose="02020603050405020304" pitchFamily="18" charset="0"/>
                <a:cs typeface="Times New Roman" panose="02020603050405020304" pitchFamily="18" charset="0"/>
              </a:rPr>
              <a:t>Treaty</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941" y="3039010"/>
            <a:ext cx="1933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9916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Specialized Courts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Decisions of a </a:t>
            </a:r>
            <a:r>
              <a:rPr lang="en-US" sz="2000" dirty="0" smtClean="0">
                <a:latin typeface="Times New Roman" panose="02020603050405020304" pitchFamily="18" charset="0"/>
                <a:cs typeface="Times New Roman" panose="02020603050405020304" pitchFamily="18" charset="0"/>
              </a:rPr>
              <a:t>specialized </a:t>
            </a:r>
            <a:r>
              <a:rPr lang="en-US" sz="2000" dirty="0">
                <a:latin typeface="Times New Roman" panose="02020603050405020304" pitchFamily="18" charset="0"/>
                <a:cs typeface="Times New Roman" panose="02020603050405020304" pitchFamily="18" charset="0"/>
              </a:rPr>
              <a:t>court are subject to a right of appeal on points of law (and in certain circumstances matters of fact) to the General Court</a:t>
            </a:r>
            <a:endParaRPr lang="en-US" sz="20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4998" y="3405850"/>
            <a:ext cx="3195263" cy="159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6919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Specialized Courts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only </a:t>
            </a:r>
            <a:r>
              <a:rPr lang="en-US" sz="2000" dirty="0" smtClean="0">
                <a:latin typeface="Times New Roman" panose="02020603050405020304" pitchFamily="18" charset="0"/>
                <a:cs typeface="Times New Roman" panose="02020603050405020304" pitchFamily="18" charset="0"/>
              </a:rPr>
              <a:t>specialized </a:t>
            </a:r>
            <a:r>
              <a:rPr lang="en-US" sz="2000" dirty="0">
                <a:latin typeface="Times New Roman" panose="02020603050405020304" pitchFamily="18" charset="0"/>
                <a:cs typeface="Times New Roman" panose="02020603050405020304" pitchFamily="18" charset="0"/>
              </a:rPr>
              <a:t>court to have been established so far was the European Union Civil Service Tribunal, which operated between 2005 and </a:t>
            </a:r>
            <a:r>
              <a:rPr lang="en-US" sz="2000" dirty="0" smtClean="0">
                <a:latin typeface="Times New Roman" panose="02020603050405020304" pitchFamily="18" charset="0"/>
                <a:cs typeface="Times New Roman" panose="02020603050405020304" pitchFamily="18" charset="0"/>
              </a:rPr>
              <a:t>2016</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4998" y="3405850"/>
            <a:ext cx="3195263" cy="159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1437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1"/>
            <a:ext cx="5897533" cy="589722"/>
          </a:xfrm>
        </p:spPr>
        <p:txBody>
          <a:bodyPr>
            <a:normAutofit/>
          </a:bodyPr>
          <a:lstStyle/>
          <a:p>
            <a:pPr>
              <a:lnSpc>
                <a:spcPct val="150000"/>
              </a:lnSpc>
              <a:buBlip>
                <a:blip r:embed="rId5"/>
              </a:buBlip>
            </a:pPr>
            <a:r>
              <a:rPr lang="en-US" sz="2000" b="1" u="sng" dirty="0" smtClean="0">
                <a:latin typeface="Times New Roman" panose="02020603050405020304" pitchFamily="18" charset="0"/>
                <a:cs typeface="Times New Roman" panose="02020603050405020304" pitchFamily="18" charset="0"/>
              </a:rPr>
              <a:t>Law-making in the European Union</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p:txBody>
      </p:sp>
      <p:pic>
        <p:nvPicPr>
          <p:cNvPr id="5" name="clmSKbV5Z9w"/>
          <p:cNvPicPr>
            <a:picLocks noRot="1" noChangeAspect="1"/>
          </p:cNvPicPr>
          <p:nvPr>
            <a:videoFile r:link="rId1"/>
          </p:nvPr>
        </p:nvPicPr>
        <p:blipFill>
          <a:blip r:embed="rId9"/>
          <a:stretch>
            <a:fillRect/>
          </a:stretch>
        </p:blipFill>
        <p:spPr>
          <a:xfrm>
            <a:off x="2858537" y="2907748"/>
            <a:ext cx="5782144" cy="3252456"/>
          </a:xfrm>
          <a:prstGeom prst="rect">
            <a:avLst/>
          </a:prstGeom>
        </p:spPr>
      </p:pic>
    </p:spTree>
    <p:extLst>
      <p:ext uri="{BB962C8B-B14F-4D97-AF65-F5344CB8AC3E}">
        <p14:creationId xmlns:p14="http://schemas.microsoft.com/office/powerpoint/2010/main" val="2458692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lnSpcReduction="1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Co-decision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right of initiative </a:t>
            </a:r>
            <a:r>
              <a:rPr lang="en-US" sz="2000" dirty="0" smtClean="0">
                <a:latin typeface="Times New Roman" panose="02020603050405020304" pitchFamily="18" charset="0"/>
                <a:cs typeface="Times New Roman" panose="02020603050405020304" pitchFamily="18" charset="0"/>
              </a:rPr>
              <a:t>rests with the Commission </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This means </a:t>
            </a:r>
            <a:r>
              <a:rPr lang="en-US" sz="2000" dirty="0">
                <a:latin typeface="Times New Roman" panose="02020603050405020304" pitchFamily="18" charset="0"/>
                <a:cs typeface="Times New Roman" panose="02020603050405020304" pitchFamily="18" charset="0"/>
              </a:rPr>
              <a:t>that neither the Council nor the </a:t>
            </a:r>
            <a:r>
              <a:rPr lang="en-US" sz="2000" dirty="0" smtClean="0">
                <a:latin typeface="Times New Roman" panose="02020603050405020304" pitchFamily="18" charset="0"/>
                <a:cs typeface="Times New Roman" panose="02020603050405020304" pitchFamily="18" charset="0"/>
              </a:rPr>
              <a:t>Parliament </a:t>
            </a:r>
            <a:r>
              <a:rPr lang="en-US" sz="2000" dirty="0">
                <a:latin typeface="Times New Roman" panose="02020603050405020304" pitchFamily="18" charset="0"/>
                <a:cs typeface="Times New Roman" panose="02020603050405020304" pitchFamily="18" charset="0"/>
              </a:rPr>
              <a:t>can directly propose new </a:t>
            </a:r>
            <a:r>
              <a:rPr lang="en-US" sz="2000" dirty="0" smtClean="0">
                <a:latin typeface="Times New Roman" panose="02020603050405020304" pitchFamily="18" charset="0"/>
                <a:cs typeface="Times New Roman" panose="02020603050405020304" pitchFamily="18" charset="0"/>
              </a:rPr>
              <a:t>legislation, albeit </a:t>
            </a:r>
            <a:r>
              <a:rPr lang="en-US" sz="2000" dirty="0">
                <a:latin typeface="Times New Roman" panose="02020603050405020304" pitchFamily="18" charset="0"/>
                <a:cs typeface="Times New Roman" panose="02020603050405020304" pitchFamily="18" charset="0"/>
              </a:rPr>
              <a:t>both may request the </a:t>
            </a:r>
            <a:r>
              <a:rPr lang="en-US" sz="2000" dirty="0" smtClean="0">
                <a:latin typeface="Times New Roman" panose="02020603050405020304" pitchFamily="18" charset="0"/>
                <a:cs typeface="Times New Roman" panose="02020603050405020304" pitchFamily="18" charset="0"/>
              </a:rPr>
              <a:t>Commission </a:t>
            </a:r>
            <a:r>
              <a:rPr lang="en-US" sz="2000" dirty="0">
                <a:latin typeface="Times New Roman" panose="02020603050405020304" pitchFamily="18" charset="0"/>
                <a:cs typeface="Times New Roman" panose="02020603050405020304" pitchFamily="18" charset="0"/>
              </a:rPr>
              <a:t>to do so</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0260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First Reading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procedure’s first reading is </a:t>
            </a:r>
            <a:r>
              <a:rPr lang="en-US" sz="2000" dirty="0" err="1">
                <a:latin typeface="Times New Roman" panose="02020603050405020304" pitchFamily="18" charset="0"/>
                <a:cs typeface="Times New Roman" panose="02020603050405020304" pitchFamily="18" charset="0"/>
              </a:rPr>
              <a:t>kickstarted</a:t>
            </a:r>
            <a:r>
              <a:rPr lang="en-US" sz="2000" dirty="0">
                <a:latin typeface="Times New Roman" panose="02020603050405020304" pitchFamily="18" charset="0"/>
                <a:cs typeface="Times New Roman" panose="02020603050405020304" pitchFamily="18" charset="0"/>
              </a:rPr>
              <a:t> by the submission of the </a:t>
            </a:r>
            <a:r>
              <a:rPr lang="en-US" sz="2000" dirty="0" smtClean="0">
                <a:latin typeface="Times New Roman" panose="02020603050405020304" pitchFamily="18" charset="0"/>
                <a:cs typeface="Times New Roman" panose="02020603050405020304" pitchFamily="18" charset="0"/>
              </a:rPr>
              <a:t>Commission's proposal </a:t>
            </a:r>
            <a:r>
              <a:rPr lang="en-US" sz="2000" dirty="0">
                <a:latin typeface="Times New Roman" panose="02020603050405020304" pitchFamily="18" charset="0"/>
                <a:cs typeface="Times New Roman" panose="02020603050405020304" pitchFamily="18" charset="0"/>
              </a:rPr>
              <a:t>to both the </a:t>
            </a:r>
            <a:r>
              <a:rPr lang="en-US" sz="2000" dirty="0" smtClean="0">
                <a:latin typeface="Times New Roman" panose="02020603050405020304" pitchFamily="18" charset="0"/>
                <a:cs typeface="Times New Roman" panose="02020603050405020304" pitchFamily="18" charset="0"/>
              </a:rPr>
              <a:t>Parliament </a:t>
            </a:r>
            <a:r>
              <a:rPr lang="en-US" sz="2000" dirty="0">
                <a:latin typeface="Times New Roman" panose="02020603050405020304" pitchFamily="18" charset="0"/>
                <a:cs typeface="Times New Roman" panose="02020603050405020304" pitchFamily="18" charset="0"/>
              </a:rPr>
              <a:t>and the Council. The Parliament is </a:t>
            </a:r>
            <a:r>
              <a:rPr lang="en-US" sz="2000" dirty="0" smtClean="0">
                <a:latin typeface="Times New Roman" panose="02020603050405020304" pitchFamily="18" charset="0"/>
                <a:cs typeface="Times New Roman" panose="02020603050405020304" pitchFamily="18" charset="0"/>
              </a:rPr>
              <a:t>the first </a:t>
            </a:r>
            <a:r>
              <a:rPr lang="en-US" sz="2000" dirty="0">
                <a:latin typeface="Times New Roman" panose="02020603050405020304" pitchFamily="18" charset="0"/>
                <a:cs typeface="Times New Roman" panose="02020603050405020304" pitchFamily="18" charset="0"/>
              </a:rPr>
              <a:t>one to give its opinion and can choose three options: fully agree with it, </a:t>
            </a:r>
            <a:r>
              <a:rPr lang="en-US" sz="2000" dirty="0" smtClean="0">
                <a:latin typeface="Times New Roman" panose="02020603050405020304" pitchFamily="18" charset="0"/>
                <a:cs typeface="Times New Roman" panose="02020603050405020304" pitchFamily="18" charset="0"/>
              </a:rPr>
              <a:t>amend it </a:t>
            </a:r>
            <a:r>
              <a:rPr lang="en-US" sz="2000" dirty="0">
                <a:latin typeface="Times New Roman" panose="02020603050405020304" pitchFamily="18" charset="0"/>
                <a:cs typeface="Times New Roman" panose="02020603050405020304" pitchFamily="18" charset="0"/>
              </a:rPr>
              <a:t>and send to the Council or reject </a:t>
            </a:r>
            <a:r>
              <a:rPr lang="en-US" sz="2000" dirty="0" smtClean="0">
                <a:latin typeface="Times New Roman" panose="02020603050405020304" pitchFamily="18" charset="0"/>
                <a:cs typeface="Times New Roman" panose="02020603050405020304" pitchFamily="18" charset="0"/>
              </a:rPr>
              <a:t>it</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 European Parliament decides to </a:t>
            </a:r>
            <a:r>
              <a:rPr lang="en-US" sz="2000" dirty="0" smtClean="0">
                <a:latin typeface="Times New Roman" panose="02020603050405020304" pitchFamily="18" charset="0"/>
                <a:cs typeface="Times New Roman" panose="02020603050405020304" pitchFamily="18" charset="0"/>
              </a:rPr>
              <a:t>reject the </a:t>
            </a:r>
            <a:r>
              <a:rPr lang="en-US" sz="2000" dirty="0">
                <a:latin typeface="Times New Roman" panose="02020603050405020304" pitchFamily="18" charset="0"/>
                <a:cs typeface="Times New Roman" panose="02020603050405020304" pitchFamily="18" charset="0"/>
              </a:rPr>
              <a:t>proposal at this stage the procedure ends, and the Act is not </a:t>
            </a:r>
            <a:r>
              <a:rPr lang="en-US" sz="2000" dirty="0" smtClean="0">
                <a:latin typeface="Times New Roman" panose="02020603050405020304" pitchFamily="18" charset="0"/>
                <a:cs typeface="Times New Roman" panose="02020603050405020304" pitchFamily="18" charset="0"/>
              </a:rPr>
              <a:t>adopted</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2329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First Reading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Council can vote by qualified majority to adopt the proposal in </a:t>
            </a:r>
            <a:r>
              <a:rPr lang="en-US" sz="2000" dirty="0" smtClean="0">
                <a:latin typeface="Times New Roman" panose="02020603050405020304" pitchFamily="18" charset="0"/>
                <a:cs typeface="Times New Roman" panose="02020603050405020304" pitchFamily="18" charset="0"/>
              </a:rPr>
              <a:t>the wording </a:t>
            </a:r>
            <a:r>
              <a:rPr lang="en-US" sz="2000" dirty="0">
                <a:latin typeface="Times New Roman" panose="02020603050405020304" pitchFamily="18" charset="0"/>
                <a:cs typeface="Times New Roman" panose="02020603050405020304" pitchFamily="18" charset="0"/>
              </a:rPr>
              <a:t>which corresponds to the position of the European </a:t>
            </a:r>
            <a:r>
              <a:rPr lang="en-US" sz="2000" dirty="0" smtClean="0">
                <a:latin typeface="Times New Roman" panose="02020603050405020304" pitchFamily="18" charset="0"/>
                <a:cs typeface="Times New Roman" panose="02020603050405020304" pitchFamily="18" charset="0"/>
              </a:rPr>
              <a:t>Parliament or can adopt </a:t>
            </a:r>
            <a:r>
              <a:rPr lang="en-US" sz="2000" dirty="0">
                <a:latin typeface="Times New Roman" panose="02020603050405020304" pitchFamily="18" charset="0"/>
                <a:cs typeface="Times New Roman" panose="02020603050405020304" pitchFamily="18" charset="0"/>
              </a:rPr>
              <a:t>is own position on the proposed </a:t>
            </a:r>
            <a:r>
              <a:rPr lang="en-US" sz="2000" dirty="0" smtClean="0">
                <a:latin typeface="Times New Roman" panose="02020603050405020304" pitchFamily="18" charset="0"/>
                <a:cs typeface="Times New Roman" panose="02020603050405020304" pitchFamily="18" charset="0"/>
              </a:rPr>
              <a:t>legislation </a:t>
            </a:r>
            <a:r>
              <a:rPr lang="en-US" sz="2000" dirty="0">
                <a:latin typeface="Times New Roman" panose="02020603050405020304" pitchFamily="18" charset="0"/>
                <a:cs typeface="Times New Roman" panose="02020603050405020304" pitchFamily="18" charset="0"/>
              </a:rPr>
              <a:t>and then send it back to the </a:t>
            </a:r>
            <a:r>
              <a:rPr lang="en-US" sz="2000" dirty="0" smtClean="0">
                <a:latin typeface="Times New Roman" panose="02020603050405020304" pitchFamily="18" charset="0"/>
                <a:cs typeface="Times New Roman" panose="02020603050405020304" pitchFamily="18" charset="0"/>
              </a:rPr>
              <a:t>Parliament</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2370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Second </a:t>
            </a:r>
            <a:r>
              <a:rPr lang="en-US" sz="2000" b="1" u="sng" dirty="0">
                <a:latin typeface="Times New Roman" panose="02020603050405020304" pitchFamily="18" charset="0"/>
                <a:cs typeface="Times New Roman" panose="02020603050405020304" pitchFamily="18" charset="0"/>
              </a:rPr>
              <a:t>r</a:t>
            </a:r>
            <a:r>
              <a:rPr lang="en-US" sz="2000" b="1" u="sng" dirty="0" smtClean="0">
                <a:latin typeface="Times New Roman" panose="02020603050405020304" pitchFamily="18" charset="0"/>
                <a:cs typeface="Times New Roman" panose="02020603050405020304" pitchFamily="18" charset="0"/>
              </a:rPr>
              <a:t>eading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If the co-legislators are not able to agree on a position in the first </a:t>
            </a:r>
            <a:r>
              <a:rPr lang="en-US" sz="2000" dirty="0" smtClean="0">
                <a:latin typeface="Times New Roman" panose="02020603050405020304" pitchFamily="18" charset="0"/>
                <a:cs typeface="Times New Roman" panose="02020603050405020304" pitchFamily="18" charset="0"/>
              </a:rPr>
              <a:t>reading, the </a:t>
            </a:r>
            <a:r>
              <a:rPr lang="en-US" sz="2000" dirty="0">
                <a:latin typeface="Times New Roman" panose="02020603050405020304" pitchFamily="18" charset="0"/>
                <a:cs typeface="Times New Roman" panose="02020603050405020304" pitchFamily="18" charset="0"/>
              </a:rPr>
              <a:t>procedure enters its second reading. The proposal goes back to the </a:t>
            </a:r>
            <a:r>
              <a:rPr lang="en-US" sz="2000" dirty="0" smtClean="0">
                <a:latin typeface="Times New Roman" panose="02020603050405020304" pitchFamily="18" charset="0"/>
                <a:cs typeface="Times New Roman" panose="02020603050405020304" pitchFamily="18" charset="0"/>
              </a:rPr>
              <a:t>European Parliament </a:t>
            </a:r>
            <a:r>
              <a:rPr lang="en-US" sz="2000" dirty="0">
                <a:latin typeface="Times New Roman" panose="02020603050405020304" pitchFamily="18" charset="0"/>
                <a:cs typeface="Times New Roman" panose="02020603050405020304" pitchFamily="18" charset="0"/>
              </a:rPr>
              <a:t>where it can be approved by a majority of the votes cast or by </a:t>
            </a:r>
            <a:r>
              <a:rPr lang="en-US" sz="2000" dirty="0" smtClean="0">
                <a:latin typeface="Times New Roman" panose="02020603050405020304" pitchFamily="18" charset="0"/>
                <a:cs typeface="Times New Roman" panose="02020603050405020304" pitchFamily="18" charset="0"/>
              </a:rPr>
              <a:t>tacit agreement</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proposal can also be rejected or amended </a:t>
            </a:r>
          </a:p>
          <a:p>
            <a:pPr lvl="1" algn="just">
              <a:lnSpc>
                <a:spcPct val="150000"/>
              </a:lnSpc>
              <a:buBlip>
                <a:blip r:embed="rId4"/>
              </a:buBlip>
            </a:pP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01207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Second </a:t>
            </a:r>
            <a:r>
              <a:rPr lang="en-US" sz="2000" b="1" u="sng" dirty="0">
                <a:latin typeface="Times New Roman" panose="02020603050405020304" pitchFamily="18" charset="0"/>
                <a:cs typeface="Times New Roman" panose="02020603050405020304" pitchFamily="18" charset="0"/>
              </a:rPr>
              <a:t>r</a:t>
            </a:r>
            <a:r>
              <a:rPr lang="en-US" sz="2000" b="1" u="sng" dirty="0" smtClean="0">
                <a:latin typeface="Times New Roman" panose="02020603050405020304" pitchFamily="18" charset="0"/>
                <a:cs typeface="Times New Roman" panose="02020603050405020304" pitchFamily="18" charset="0"/>
              </a:rPr>
              <a:t>eading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Parliamentary </a:t>
            </a:r>
            <a:r>
              <a:rPr lang="en-US" sz="2000" dirty="0">
                <a:latin typeface="Times New Roman" panose="02020603050405020304" pitchFamily="18" charset="0"/>
                <a:cs typeface="Times New Roman" panose="02020603050405020304" pitchFamily="18" charset="0"/>
              </a:rPr>
              <a:t>amendments mean that the proposed Act </a:t>
            </a:r>
            <a:r>
              <a:rPr lang="en-US" sz="2000" dirty="0" smtClean="0">
                <a:latin typeface="Times New Roman" panose="02020603050405020304" pitchFamily="18" charset="0"/>
                <a:cs typeface="Times New Roman" panose="02020603050405020304" pitchFamily="18" charset="0"/>
              </a:rPr>
              <a:t>must go </a:t>
            </a:r>
            <a:r>
              <a:rPr lang="en-US" sz="2000" dirty="0">
                <a:latin typeface="Times New Roman" panose="02020603050405020304" pitchFamily="18" charset="0"/>
                <a:cs typeface="Times New Roman" panose="02020603050405020304" pitchFamily="18" charset="0"/>
              </a:rPr>
              <a:t>back to the Council where, by qualified majority, the Institution must </a:t>
            </a:r>
            <a:r>
              <a:rPr lang="en-US" sz="2000" dirty="0" smtClean="0">
                <a:latin typeface="Times New Roman" panose="02020603050405020304" pitchFamily="18" charset="0"/>
                <a:cs typeface="Times New Roman" panose="02020603050405020304" pitchFamily="18" charset="0"/>
              </a:rPr>
              <a:t>choose one </a:t>
            </a:r>
            <a:r>
              <a:rPr lang="en-US" sz="2000" dirty="0">
                <a:latin typeface="Times New Roman" panose="02020603050405020304" pitchFamily="18" charset="0"/>
                <a:cs typeface="Times New Roman" panose="02020603050405020304" pitchFamily="18" charset="0"/>
              </a:rPr>
              <a:t>of the following: either i) accept all amendments or ii) reject all </a:t>
            </a:r>
            <a:r>
              <a:rPr lang="en-US" sz="2000" dirty="0" smtClean="0">
                <a:latin typeface="Times New Roman" panose="02020603050405020304" pitchFamily="18" charset="0"/>
                <a:cs typeface="Times New Roman" panose="02020603050405020304" pitchFamily="18" charset="0"/>
              </a:rPr>
              <a:t>amendments. There </a:t>
            </a:r>
            <a:r>
              <a:rPr lang="en-US" sz="2000" dirty="0">
                <a:latin typeface="Times New Roman" panose="02020603050405020304" pitchFamily="18" charset="0"/>
                <a:cs typeface="Times New Roman" panose="02020603050405020304" pitchFamily="18" charset="0"/>
              </a:rPr>
              <a:t>is no more room for back-and-forth modifications between </a:t>
            </a:r>
            <a:r>
              <a:rPr lang="en-US" sz="2000" dirty="0" smtClean="0">
                <a:latin typeface="Times New Roman" panose="02020603050405020304" pitchFamily="18" charset="0"/>
                <a:cs typeface="Times New Roman" panose="02020603050405020304" pitchFamily="18" charset="0"/>
              </a:rPr>
              <a:t>co-legislators</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If the Council fails to accept the Parliament’s demands, a Conciliation </a:t>
            </a:r>
            <a:r>
              <a:rPr lang="en-US" sz="2000" dirty="0" smtClean="0">
                <a:latin typeface="Times New Roman" panose="02020603050405020304" pitchFamily="18" charset="0"/>
                <a:cs typeface="Times New Roman" panose="02020603050405020304" pitchFamily="18" charset="0"/>
              </a:rPr>
              <a:t>Committee is created </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9654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Conciliation Committee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Conciliation aims at bringing the legislative procedure to a </a:t>
            </a:r>
            <a:r>
              <a:rPr lang="en-US" sz="2000" dirty="0" smtClean="0">
                <a:latin typeface="Times New Roman" panose="02020603050405020304" pitchFamily="18" charset="0"/>
                <a:cs typeface="Times New Roman" panose="02020603050405020304" pitchFamily="18" charset="0"/>
              </a:rPr>
              <a:t>successful conclusion </a:t>
            </a:r>
            <a:r>
              <a:rPr lang="en-US" sz="2000" dirty="0">
                <a:latin typeface="Times New Roman" panose="02020603050405020304" pitchFamily="18" charset="0"/>
                <a:cs typeface="Times New Roman" panose="02020603050405020304" pitchFamily="18" charset="0"/>
              </a:rPr>
              <a:t>through closer cooperation between Parliament and Council, </a:t>
            </a:r>
            <a:r>
              <a:rPr lang="en-US" sz="2000" dirty="0" smtClean="0">
                <a:latin typeface="Times New Roman" panose="02020603050405020304" pitchFamily="18" charset="0"/>
                <a:cs typeface="Times New Roman" panose="02020603050405020304" pitchFamily="18" charset="0"/>
              </a:rPr>
              <a:t>fostered by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Commission</a:t>
            </a: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Committee is composed of an equal number </a:t>
            </a:r>
            <a:r>
              <a:rPr lang="en-US" sz="2000" dirty="0" smtClean="0">
                <a:latin typeface="Times New Roman" panose="02020603050405020304" pitchFamily="18" charset="0"/>
                <a:cs typeface="Times New Roman" panose="02020603050405020304" pitchFamily="18" charset="0"/>
              </a:rPr>
              <a:t>of representatives </a:t>
            </a:r>
            <a:r>
              <a:rPr lang="en-US" sz="2000" dirty="0">
                <a:latin typeface="Times New Roman" panose="02020603050405020304" pitchFamily="18" charset="0"/>
                <a:cs typeface="Times New Roman" panose="02020603050405020304" pitchFamily="18" charset="0"/>
              </a:rPr>
              <a:t>from the </a:t>
            </a:r>
            <a:r>
              <a:rPr lang="en-US" sz="2000" dirty="0" smtClean="0">
                <a:latin typeface="Times New Roman" panose="02020603050405020304" pitchFamily="18" charset="0"/>
                <a:cs typeface="Times New Roman" panose="02020603050405020304" pitchFamily="18" charset="0"/>
              </a:rPr>
              <a:t>Council and </a:t>
            </a:r>
            <a:r>
              <a:rPr lang="en-US" sz="2000" dirty="0">
                <a:latin typeface="Times New Roman" panose="02020603050405020304" pitchFamily="18" charset="0"/>
                <a:cs typeface="Times New Roman" panose="02020603050405020304" pitchFamily="18" charset="0"/>
              </a:rPr>
              <a:t>from the European Parliament</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44621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a:t>
            </a:r>
            <a:r>
              <a:rPr lang="en-US" sz="4000" dirty="0" smtClean="0">
                <a:latin typeface="Times New Roman" panose="02020603050405020304" pitchFamily="18" charset="0"/>
                <a:cs typeface="Times New Roman" panose="02020603050405020304" pitchFamily="18" charset="0"/>
              </a:rPr>
              <a:t>The European parliament </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9" y="2286001"/>
            <a:ext cx="9021304" cy="737562"/>
          </a:xfrm>
        </p:spPr>
        <p:txBody>
          <a:bodyPr>
            <a:normAutofit/>
          </a:bodyPr>
          <a:lstStyle/>
          <a:p>
            <a:pPr>
              <a:lnSpc>
                <a:spcPct val="150000"/>
              </a:lnSpc>
              <a:buBlip>
                <a:blip r:embed="rId5"/>
              </a:buBlip>
            </a:pPr>
            <a:r>
              <a:rPr lang="en-US" sz="2500" b="1" u="sng" dirty="0" smtClean="0">
                <a:latin typeface="Times New Roman" panose="02020603050405020304" pitchFamily="18" charset="0"/>
                <a:cs typeface="Times New Roman" panose="02020603050405020304" pitchFamily="18" charset="0"/>
              </a:rPr>
              <a:t>Defining the European Parliament </a:t>
            </a:r>
            <a:endParaRPr lang="en-US" sz="2000" b="1" u="sng" dirty="0" smtClean="0">
              <a:latin typeface="Times New Roman" panose="02020603050405020304" pitchFamily="18" charset="0"/>
              <a:cs typeface="Times New Roman" panose="02020603050405020304" pitchFamily="18" charset="0"/>
            </a:endParaRPr>
          </a:p>
          <a:p>
            <a:pPr marL="0" indent="0" algn="l">
              <a:lnSpc>
                <a:spcPct val="150000"/>
              </a:lnSpc>
              <a:buNone/>
            </a:pPr>
            <a:endParaRPr lang="en-US" sz="17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1700" dirty="0" smtClean="0">
              <a:solidFill>
                <a:srgbClr val="FF0000"/>
              </a:solidFill>
              <a:latin typeface="Times New Roman" panose="02020603050405020304" pitchFamily="18" charset="0"/>
              <a:cs typeface="Times New Roman" panose="02020603050405020304" pitchFamily="18" charset="0"/>
            </a:endParaRPr>
          </a:p>
        </p:txBody>
      </p:sp>
      <p:pic>
        <p:nvPicPr>
          <p:cNvPr id="10" name="nRX3z6JDWso"/>
          <p:cNvPicPr>
            <a:picLocks noRot="1" noChangeAspect="1"/>
          </p:cNvPicPr>
          <p:nvPr>
            <a:videoFile r:link="rId1"/>
          </p:nvPr>
        </p:nvPicPr>
        <p:blipFill>
          <a:blip r:embed="rId9"/>
          <a:stretch>
            <a:fillRect/>
          </a:stretch>
        </p:blipFill>
        <p:spPr>
          <a:xfrm>
            <a:off x="2630184" y="3051337"/>
            <a:ext cx="6147123" cy="3457757"/>
          </a:xfrm>
          <a:prstGeom prst="rect">
            <a:avLst/>
          </a:prstGeom>
        </p:spPr>
      </p:pic>
    </p:spTree>
    <p:extLst>
      <p:ext uri="{BB962C8B-B14F-4D97-AF65-F5344CB8AC3E}">
        <p14:creationId xmlns:p14="http://schemas.microsoft.com/office/powerpoint/2010/main" val="3460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lnSpcReduction="1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Conciliation Committee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If the Conciliation Committee reaches </a:t>
            </a:r>
            <a:r>
              <a:rPr lang="en-US" sz="2000" dirty="0" smtClean="0">
                <a:latin typeface="Times New Roman" panose="02020603050405020304" pitchFamily="18" charset="0"/>
                <a:cs typeface="Times New Roman" panose="02020603050405020304" pitchFamily="18" charset="0"/>
              </a:rPr>
              <a:t>a joint </a:t>
            </a:r>
            <a:r>
              <a:rPr lang="en-US" sz="2000" dirty="0">
                <a:latin typeface="Times New Roman" panose="02020603050405020304" pitchFamily="18" charset="0"/>
                <a:cs typeface="Times New Roman" panose="02020603050405020304" pitchFamily="18" charset="0"/>
              </a:rPr>
              <a:t>proposal, the third, and </a:t>
            </a:r>
            <a:r>
              <a:rPr lang="en-US" sz="2000" dirty="0" smtClean="0">
                <a:latin typeface="Times New Roman" panose="02020603050405020304" pitchFamily="18" charset="0"/>
                <a:cs typeface="Times New Roman" panose="02020603050405020304" pitchFamily="18" charset="0"/>
              </a:rPr>
              <a:t>last, reading begins</a:t>
            </a: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Both </a:t>
            </a:r>
            <a:r>
              <a:rPr lang="en-US" sz="2000" dirty="0">
                <a:latin typeface="Times New Roman" panose="02020603050405020304" pitchFamily="18" charset="0"/>
                <a:cs typeface="Times New Roman" panose="02020603050405020304" pitchFamily="18" charset="0"/>
              </a:rPr>
              <a:t>Council and Parliament have a 6-week deadline </a:t>
            </a:r>
            <a:r>
              <a:rPr lang="en-US" sz="2000" dirty="0" smtClean="0">
                <a:latin typeface="Times New Roman" panose="02020603050405020304" pitchFamily="18" charset="0"/>
                <a:cs typeface="Times New Roman" panose="02020603050405020304" pitchFamily="18" charset="0"/>
              </a:rPr>
              <a:t>to approve the </a:t>
            </a:r>
            <a:r>
              <a:rPr lang="en-US" sz="2000" dirty="0">
                <a:latin typeface="Times New Roman" panose="02020603050405020304" pitchFamily="18" charset="0"/>
                <a:cs typeface="Times New Roman" panose="02020603050405020304" pitchFamily="18" charset="0"/>
              </a:rPr>
              <a:t>joint agreement</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849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fontScale="90000"/>
          </a:bodyPr>
          <a:lstStyle/>
          <a:p>
            <a:pPr algn="ctr"/>
            <a:r>
              <a:rPr lang="en-US" sz="4000" dirty="0" smtClean="0">
                <a:latin typeface="Times New Roman" panose="02020603050405020304" pitchFamily="18" charset="0"/>
                <a:cs typeface="Times New Roman" panose="02020603050405020304" pitchFamily="18" charset="0"/>
              </a:rPr>
              <a:t>Next Week: </a:t>
            </a:r>
            <a:r>
              <a:rPr lang="en-US" sz="4000" dirty="0">
                <a:latin typeface="Times New Roman" panose="02020603050405020304" pitchFamily="18" charset="0"/>
                <a:cs typeface="Times New Roman" panose="02020603050405020304" pitchFamily="18" charset="0"/>
              </a:rPr>
              <a:t>Other EU Institutions – Accountability and Transparency </a:t>
            </a:r>
            <a:endParaRPr lang="en-US" sz="4000" dirty="0">
              <a:latin typeface="Times New Roman" panose="02020603050405020304" pitchFamily="18" charset="0"/>
              <a:cs typeface="Times New Roman" panose="02020603050405020304" pitchFamily="18" charset="0"/>
            </a:endParaRPr>
          </a:p>
        </p:txBody>
      </p:sp>
      <p:sp>
        <p:nvSpPr>
          <p:cNvPr id="13" name="Content Placeholder 1"/>
          <p:cNvSpPr txBox="1">
            <a:spLocks/>
          </p:cNvSpPr>
          <p:nvPr/>
        </p:nvSpPr>
        <p:spPr>
          <a:xfrm>
            <a:off x="1319283" y="2885053"/>
            <a:ext cx="9155806" cy="349259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lnSpc>
                <a:spcPct val="150000"/>
              </a:lnSpc>
              <a:buFont typeface="Wingdings 3" pitchFamily="18" charset="2"/>
              <a:buBlip>
                <a:blip r:embed="rId4"/>
              </a:buBlip>
            </a:pPr>
            <a:r>
              <a:rPr lang="en-US" sz="1700" dirty="0" smtClean="0">
                <a:latin typeface="Times New Roman" panose="02020603050405020304" pitchFamily="18" charset="0"/>
                <a:cs typeface="Times New Roman" panose="02020603050405020304" pitchFamily="18" charset="0"/>
              </a:rPr>
              <a:t>­</a:t>
            </a:r>
            <a:r>
              <a:rPr lang="en-US" sz="1700" b="1" u="sng" dirty="0" smtClean="0">
                <a:latin typeface="Times New Roman" panose="02020603050405020304" pitchFamily="18" charset="0"/>
                <a:cs typeface="Times New Roman" panose="02020603050405020304" pitchFamily="18" charset="0"/>
              </a:rPr>
              <a:t>Readings</a:t>
            </a:r>
          </a:p>
          <a:p>
            <a:pPr lvl="1">
              <a:lnSpc>
                <a:spcPct val="150000"/>
              </a:lnSpc>
              <a:buFont typeface="Wingdings 3" pitchFamily="18" charset="2"/>
              <a:buBlip>
                <a:blip r:embed="rId4"/>
              </a:buBlip>
            </a:pPr>
            <a:endParaRPr lang="en-US" sz="1700" b="1" u="sng" dirty="0">
              <a:latin typeface="Times New Roman" panose="02020603050405020304" pitchFamily="18" charset="0"/>
              <a:cs typeface="Times New Roman" panose="02020603050405020304" pitchFamily="18" charset="0"/>
            </a:endParaRPr>
          </a:p>
          <a:p>
            <a:pPr marL="128016" lvl="1" indent="0">
              <a:lnSpc>
                <a:spcPct val="150000"/>
              </a:lnSpc>
              <a:buNone/>
            </a:pPr>
            <a:r>
              <a:rPr lang="en-US" dirty="0" smtClean="0">
                <a:latin typeface="Times New Roman" panose="02020603050405020304" pitchFamily="18" charset="0"/>
                <a:cs typeface="Times New Roman" panose="02020603050405020304" pitchFamily="18" charset="0"/>
              </a:rPr>
              <a:t>Per the course syllabus</a:t>
            </a:r>
          </a:p>
        </p:txBody>
      </p:sp>
    </p:spTree>
    <p:extLst>
      <p:ext uri="{BB962C8B-B14F-4D97-AF65-F5344CB8AC3E}">
        <p14:creationId xmlns:p14="http://schemas.microsoft.com/office/powerpoint/2010/main" val="39586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circle(in)">
                                      <p:cBhvr>
                                        <p:cTn id="12"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smtClean="0">
                <a:latin typeface="Times New Roman" panose="02020603050405020304" pitchFamily="18" charset="0"/>
                <a:cs typeface="Times New Roman" panose="02020603050405020304" pitchFamily="18" charset="0"/>
              </a:rPr>
              <a:t>Questions?</a:t>
            </a:r>
            <a:endParaRPr lang="en-US" sz="4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489373" y="5054885"/>
            <a:ext cx="2802133" cy="7548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573517" y="5849108"/>
            <a:ext cx="2585714" cy="720368"/>
          </a:xfrm>
          <a:prstGeom prst="rect">
            <a:avLst/>
          </a:prstGeom>
        </p:spPr>
      </p:pic>
    </p:spTree>
    <p:extLst>
      <p:ext uri="{BB962C8B-B14F-4D97-AF65-F5344CB8AC3E}">
        <p14:creationId xmlns:p14="http://schemas.microsoft.com/office/powerpoint/2010/main" val="3440828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European Parliament and its functions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smtClean="0">
                <a:latin typeface="Times New Roman" panose="02020603050405020304" pitchFamily="18" charset="0"/>
                <a:cs typeface="Times New Roman" panose="02020603050405020304" pitchFamily="18" charset="0"/>
              </a:rPr>
              <a:t>The </a:t>
            </a:r>
            <a:r>
              <a:rPr lang="en-US" sz="1700" dirty="0">
                <a:latin typeface="Times New Roman" panose="02020603050405020304" pitchFamily="18" charset="0"/>
                <a:cs typeface="Times New Roman" panose="02020603050405020304" pitchFamily="18" charset="0"/>
              </a:rPr>
              <a:t>provisions of the EU Treaties governing the European Parliament are Article 14 TEU and Articles 223–234 </a:t>
            </a:r>
            <a:r>
              <a:rPr lang="en-US" sz="1700" dirty="0" smtClean="0">
                <a:latin typeface="Times New Roman" panose="02020603050405020304" pitchFamily="18" charset="0"/>
                <a:cs typeface="Times New Roman" panose="02020603050405020304" pitchFamily="18" charset="0"/>
              </a:rPr>
              <a:t>TFEU</a:t>
            </a:r>
          </a:p>
          <a:p>
            <a:pPr marL="0" indent="0">
              <a:lnSpc>
                <a:spcPct val="150000"/>
              </a:lnSpc>
              <a:buNone/>
            </a:pPr>
            <a:endParaRPr lang="en-US" sz="1700" dirty="0" smtClean="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2700297"/>
            <a:ext cx="2800350" cy="1571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6333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European Parliament and its functions</a:t>
            </a:r>
          </a:p>
          <a:p>
            <a:pPr marL="0" indent="0" algn="just">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EEC </a:t>
            </a:r>
            <a:r>
              <a:rPr lang="en-US" sz="1700" dirty="0" smtClean="0">
                <a:latin typeface="Times New Roman" panose="02020603050405020304" pitchFamily="18" charset="0"/>
                <a:cs typeface="Times New Roman" panose="02020603050405020304" pitchFamily="18" charset="0"/>
              </a:rPr>
              <a:t>Treaty (1957), </a:t>
            </a:r>
            <a:r>
              <a:rPr lang="en-US" sz="1700" dirty="0">
                <a:latin typeface="Times New Roman" panose="02020603050405020304" pitchFamily="18" charset="0"/>
                <a:cs typeface="Times New Roman" panose="02020603050405020304" pitchFamily="18" charset="0"/>
              </a:rPr>
              <a:t>included provision for ‘an Assembly’ whose task was to ‘exercise the advisory and supervisory powers’ conferred upon </a:t>
            </a:r>
            <a:r>
              <a:rPr lang="en-US" sz="1700" dirty="0" smtClean="0">
                <a:latin typeface="Times New Roman" panose="02020603050405020304" pitchFamily="18" charset="0"/>
                <a:cs typeface="Times New Roman" panose="02020603050405020304" pitchFamily="18" charset="0"/>
              </a:rPr>
              <a:t>it</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smtClean="0">
                <a:latin typeface="Times New Roman" panose="02020603050405020304" pitchFamily="18" charset="0"/>
                <a:cs typeface="Times New Roman" panose="02020603050405020304" pitchFamily="18" charset="0"/>
              </a:rPr>
              <a:t>The </a:t>
            </a:r>
            <a:r>
              <a:rPr lang="en-US" sz="1700" dirty="0">
                <a:latin typeface="Times New Roman" panose="02020603050405020304" pitchFamily="18" charset="0"/>
                <a:cs typeface="Times New Roman" panose="02020603050405020304" pitchFamily="18" charset="0"/>
              </a:rPr>
              <a:t>Assembly is now called the European Parliament and the words ‘advisory and supervisory’ have disappeared. </a:t>
            </a:r>
            <a:r>
              <a:rPr lang="en-US" sz="1700" b="1" dirty="0">
                <a:latin typeface="Times New Roman" panose="02020603050405020304" pitchFamily="18" charset="0"/>
                <a:cs typeface="Times New Roman" panose="02020603050405020304" pitchFamily="18" charset="0"/>
              </a:rPr>
              <a:t>In 1979, the Parliament became a directly elected </a:t>
            </a:r>
            <a:r>
              <a:rPr lang="en-US" sz="1700" b="1" dirty="0" smtClean="0">
                <a:latin typeface="Times New Roman" panose="02020603050405020304" pitchFamily="18" charset="0"/>
                <a:cs typeface="Times New Roman" panose="02020603050405020304" pitchFamily="18" charset="0"/>
              </a:rPr>
              <a:t>body</a:t>
            </a:r>
          </a:p>
          <a:p>
            <a:pPr marL="0" indent="0">
              <a:lnSpc>
                <a:spcPct val="150000"/>
              </a:lnSpc>
              <a:buNone/>
            </a:pPr>
            <a:endParaRPr lang="en-US" sz="1700" dirty="0" smtClean="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30775" y="3652760"/>
            <a:ext cx="2705100" cy="1685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5214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European Parliament and its functions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Article 14(1) TEU now states </a:t>
            </a:r>
            <a:r>
              <a:rPr lang="en-US" sz="1700" dirty="0" smtClean="0">
                <a:latin typeface="Times New Roman" panose="02020603050405020304" pitchFamily="18" charset="0"/>
                <a:cs typeface="Times New Roman" panose="02020603050405020304" pitchFamily="18" charset="0"/>
              </a:rPr>
              <a:t>that: </a:t>
            </a:r>
          </a:p>
          <a:p>
            <a:pPr marL="128016" lvl="1" indent="0">
              <a:lnSpc>
                <a:spcPct val="150000"/>
              </a:lnSpc>
              <a:buNone/>
            </a:pPr>
            <a:endParaRPr lang="en-US" sz="1700" dirty="0" smtClean="0">
              <a:latin typeface="Times New Roman" panose="02020603050405020304" pitchFamily="18" charset="0"/>
              <a:cs typeface="Times New Roman" panose="02020603050405020304" pitchFamily="18" charset="0"/>
            </a:endParaRPr>
          </a:p>
          <a:p>
            <a:pPr lvl="2" algn="just">
              <a:lnSpc>
                <a:spcPct val="150000"/>
              </a:lnSpc>
              <a:buBlip>
                <a:blip r:embed="rId4"/>
              </a:buBlip>
            </a:pPr>
            <a:r>
              <a:rPr lang="en-US" sz="1300" dirty="0">
                <a:latin typeface="Times New Roman" panose="02020603050405020304" pitchFamily="18" charset="0"/>
                <a:cs typeface="Times New Roman" panose="02020603050405020304" pitchFamily="18" charset="0"/>
              </a:rPr>
              <a:t>The European Parliament shall, jointly with the Council, exercise </a:t>
            </a:r>
            <a:r>
              <a:rPr lang="en-US" sz="1300" u="sng" dirty="0">
                <a:latin typeface="Times New Roman" panose="02020603050405020304" pitchFamily="18" charset="0"/>
                <a:cs typeface="Times New Roman" panose="02020603050405020304" pitchFamily="18" charset="0"/>
              </a:rPr>
              <a:t>legislative</a:t>
            </a:r>
            <a:r>
              <a:rPr lang="en-US" sz="1300" dirty="0">
                <a:latin typeface="Times New Roman" panose="02020603050405020304" pitchFamily="18" charset="0"/>
                <a:cs typeface="Times New Roman" panose="02020603050405020304" pitchFamily="18" charset="0"/>
              </a:rPr>
              <a:t> and </a:t>
            </a:r>
            <a:r>
              <a:rPr lang="en-US" sz="1300" u="sng" dirty="0">
                <a:latin typeface="Times New Roman" panose="02020603050405020304" pitchFamily="18" charset="0"/>
                <a:cs typeface="Times New Roman" panose="02020603050405020304" pitchFamily="18" charset="0"/>
              </a:rPr>
              <a:t>budgetary</a:t>
            </a:r>
            <a:r>
              <a:rPr lang="en-US" sz="1300" dirty="0">
                <a:latin typeface="Times New Roman" panose="02020603050405020304" pitchFamily="18" charset="0"/>
                <a:cs typeface="Times New Roman" panose="02020603050405020304" pitchFamily="18" charset="0"/>
              </a:rPr>
              <a:t> functions. It shall exercise functions of </a:t>
            </a:r>
            <a:r>
              <a:rPr lang="en-US" sz="1300" u="sng" dirty="0">
                <a:latin typeface="Times New Roman" panose="02020603050405020304" pitchFamily="18" charset="0"/>
                <a:cs typeface="Times New Roman" panose="02020603050405020304" pitchFamily="18" charset="0"/>
              </a:rPr>
              <a:t>political control </a:t>
            </a:r>
            <a:r>
              <a:rPr lang="en-US" sz="1300" dirty="0">
                <a:latin typeface="Times New Roman" panose="02020603050405020304" pitchFamily="18" charset="0"/>
                <a:cs typeface="Times New Roman" panose="02020603050405020304" pitchFamily="18" charset="0"/>
              </a:rPr>
              <a:t>and consultation as laid down in the Treaties. It shall elect the President of the Commission</a:t>
            </a:r>
            <a:endParaRPr lang="en-US" sz="13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8458" y="381853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9527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European Parliament and its functions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smtClean="0">
                <a:latin typeface="Times New Roman" panose="02020603050405020304" pitchFamily="18" charset="0"/>
                <a:cs typeface="Times New Roman" panose="02020603050405020304" pitchFamily="18" charset="0"/>
              </a:rPr>
              <a:t>The Parliament represents the interests of the citizens of the European Union</a:t>
            </a:r>
          </a:p>
          <a:p>
            <a:pPr marL="128016" lvl="1" indent="0" algn="just">
              <a:lnSpc>
                <a:spcPct val="150000"/>
              </a:lnSpc>
              <a:buNone/>
            </a:pPr>
            <a:endParaRPr lang="en-US" sz="17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Is the name “Parliament” </a:t>
            </a:r>
            <a:r>
              <a:rPr lang="en-US" sz="1700" dirty="0">
                <a:latin typeface="Times New Roman" panose="02020603050405020304" pitchFamily="18" charset="0"/>
                <a:cs typeface="Times New Roman" panose="02020603050405020304" pitchFamily="18" charset="0"/>
              </a:rPr>
              <a:t>somehow misleading? The principal difference </a:t>
            </a:r>
            <a:r>
              <a:rPr lang="en-US" sz="1700" dirty="0" smtClean="0">
                <a:latin typeface="Times New Roman" panose="02020603050405020304" pitchFamily="18" charset="0"/>
                <a:cs typeface="Times New Roman" panose="02020603050405020304" pitchFamily="18" charset="0"/>
              </a:rPr>
              <a:t>between the European Parliament and national parliaments is that  </a:t>
            </a:r>
            <a:r>
              <a:rPr lang="en-US" sz="1700" dirty="0">
                <a:latin typeface="Times New Roman" panose="02020603050405020304" pitchFamily="18" charset="0"/>
                <a:cs typeface="Times New Roman" panose="02020603050405020304" pitchFamily="18" charset="0"/>
              </a:rPr>
              <a:t>it lacks the </a:t>
            </a:r>
            <a:r>
              <a:rPr lang="en-US" sz="1700" dirty="0" smtClean="0">
                <a:latin typeface="Times New Roman" panose="02020603050405020304" pitchFamily="18" charset="0"/>
                <a:cs typeface="Times New Roman" panose="02020603050405020304" pitchFamily="18" charset="0"/>
              </a:rPr>
              <a:t>power to initiate legislation</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smtClean="0">
                <a:latin typeface="Times New Roman" panose="02020603050405020304" pitchFamily="18" charset="0"/>
                <a:cs typeface="Times New Roman" panose="02020603050405020304" pitchFamily="18" charset="0"/>
              </a:rPr>
              <a:t>Its </a:t>
            </a:r>
            <a:r>
              <a:rPr lang="en-US" sz="1700" dirty="0">
                <a:latin typeface="Times New Roman" panose="02020603050405020304" pitchFamily="18" charset="0"/>
                <a:cs typeface="Times New Roman" panose="02020603050405020304" pitchFamily="18" charset="0"/>
              </a:rPr>
              <a:t>powers have increased, however, following the changes to decision-making procedures made by the SEA, TEU, </a:t>
            </a:r>
            <a:r>
              <a:rPr lang="en-US" sz="1700" dirty="0" err="1">
                <a:latin typeface="Times New Roman" panose="02020603050405020304" pitchFamily="18" charset="0"/>
                <a:cs typeface="Times New Roman" panose="02020603050405020304" pitchFamily="18" charset="0"/>
              </a:rPr>
              <a:t>ToA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ToN</a:t>
            </a:r>
            <a:r>
              <a:rPr lang="en-US" sz="1700" dirty="0">
                <a:latin typeface="Times New Roman" panose="02020603050405020304" pitchFamily="18" charset="0"/>
                <a:cs typeface="Times New Roman" panose="02020603050405020304" pitchFamily="18" charset="0"/>
              </a:rPr>
              <a:t> and </a:t>
            </a:r>
            <a:r>
              <a:rPr lang="en-US" sz="1700" dirty="0" err="1" smtClean="0">
                <a:latin typeface="Times New Roman" panose="02020603050405020304" pitchFamily="18" charset="0"/>
                <a:cs typeface="Times New Roman" panose="02020603050405020304" pitchFamily="18" charset="0"/>
              </a:rPr>
              <a:t>ToL</a:t>
            </a:r>
            <a:endParaRPr lang="en-US" sz="13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0325" y="3812469"/>
            <a:ext cx="249555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0004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P</a:t>
            </a:r>
            <a:r>
              <a:rPr lang="en-US" sz="1700" dirty="0" smtClean="0">
                <a:latin typeface="Times New Roman" panose="02020603050405020304" pitchFamily="18" charset="0"/>
                <a:cs typeface="Times New Roman" panose="02020603050405020304" pitchFamily="18" charset="0"/>
              </a:rPr>
              <a:t>articipation </a:t>
            </a:r>
            <a:r>
              <a:rPr lang="en-US" sz="1700" dirty="0">
                <a:latin typeface="Times New Roman" panose="02020603050405020304" pitchFamily="18" charset="0"/>
                <a:cs typeface="Times New Roman" panose="02020603050405020304" pitchFamily="18" charset="0"/>
              </a:rPr>
              <a:t>in the legislative processes of the </a:t>
            </a:r>
            <a:r>
              <a:rPr lang="en-US" sz="1700" dirty="0" smtClean="0">
                <a:latin typeface="Times New Roman" panose="02020603050405020304" pitchFamily="18" charset="0"/>
                <a:cs typeface="Times New Roman" panose="02020603050405020304" pitchFamily="18" charset="0"/>
              </a:rPr>
              <a:t>Union</a:t>
            </a:r>
          </a:p>
          <a:p>
            <a:pPr marL="128016" lvl="1" indent="0">
              <a:lnSpc>
                <a:spcPct val="150000"/>
              </a:lnSpc>
              <a:buNone/>
            </a:pPr>
            <a:endParaRPr lang="en-US" sz="1700"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smtClean="0">
                <a:latin typeface="Times New Roman" panose="02020603050405020304" pitchFamily="18" charset="0"/>
                <a:cs typeface="Times New Roman" panose="02020603050405020304" pitchFamily="18" charset="0"/>
              </a:rPr>
              <a:t>Acting </a:t>
            </a:r>
            <a:r>
              <a:rPr lang="en-US" sz="1700" dirty="0">
                <a:latin typeface="Times New Roman" panose="02020603050405020304" pitchFamily="18" charset="0"/>
                <a:cs typeface="Times New Roman" panose="02020603050405020304" pitchFamily="18" charset="0"/>
              </a:rPr>
              <a:t>as the budgetary </a:t>
            </a:r>
            <a:r>
              <a:rPr lang="en-US" sz="1700" dirty="0" smtClean="0">
                <a:latin typeface="Times New Roman" panose="02020603050405020304" pitchFamily="18" charset="0"/>
                <a:cs typeface="Times New Roman" panose="02020603050405020304" pitchFamily="18" charset="0"/>
              </a:rPr>
              <a:t>authority</a:t>
            </a:r>
          </a:p>
          <a:p>
            <a:pPr marL="128016" lvl="1" indent="0">
              <a:lnSpc>
                <a:spcPct val="150000"/>
              </a:lnSpc>
              <a:buNone/>
            </a:pPr>
            <a:endParaRPr lang="en-US" sz="1700"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smtClean="0">
                <a:latin typeface="Times New Roman" panose="02020603050405020304" pitchFamily="18" charset="0"/>
                <a:cs typeface="Times New Roman" panose="02020603050405020304" pitchFamily="18" charset="0"/>
              </a:rPr>
              <a:t>Supervision </a:t>
            </a:r>
            <a:r>
              <a:rPr lang="en-US" sz="1700" dirty="0">
                <a:latin typeface="Times New Roman" panose="02020603050405020304" pitchFamily="18" charset="0"/>
                <a:cs typeface="Times New Roman" panose="02020603050405020304" pitchFamily="18" charset="0"/>
              </a:rPr>
              <a:t>of the </a:t>
            </a:r>
            <a:r>
              <a:rPr lang="en-US" sz="1700" dirty="0" smtClean="0">
                <a:latin typeface="Times New Roman" panose="02020603050405020304" pitchFamily="18" charset="0"/>
                <a:cs typeface="Times New Roman" panose="02020603050405020304" pitchFamily="18" charset="0"/>
              </a:rPr>
              <a:t>Commission</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6058" y="392331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8073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QPT3VHF6MKWP-83287781-39050</_dlc_DocId>
    <_dlc_DocIdUrl xmlns="4595ca7b-3a15-4971-af5f-cadc29c03e04">
      <Url>https://qataruniversity-prd.qu.edu.qa/_layouts/15/DocIdRedir.aspx?ID=QPT3VHF6MKWP-83287781-39050</Url>
      <Description>QPT3VHF6MKWP-83287781-39050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B84FA4A-719F-4DB2-98F4-52C7A45290D0}"/>
</file>

<file path=customXml/itemProps2.xml><?xml version="1.0" encoding="utf-8"?>
<ds:datastoreItem xmlns:ds="http://schemas.openxmlformats.org/officeDocument/2006/customXml" ds:itemID="{A9453E8B-3A31-469F-B6C0-6512FD9E7B92}"/>
</file>

<file path=customXml/itemProps3.xml><?xml version="1.0" encoding="utf-8"?>
<ds:datastoreItem xmlns:ds="http://schemas.openxmlformats.org/officeDocument/2006/customXml" ds:itemID="{5BD067C6-4C3F-41CA-8099-6A02C0B9E552}"/>
</file>

<file path=customXml/itemProps4.xml><?xml version="1.0" encoding="utf-8"?>
<ds:datastoreItem xmlns:ds="http://schemas.openxmlformats.org/officeDocument/2006/customXml" ds:itemID="{89154421-5C34-4387-9A0A-69D26BB6AA30}"/>
</file>

<file path=docProps/app.xml><?xml version="1.0" encoding="utf-8"?>
<Properties xmlns="http://schemas.openxmlformats.org/officeDocument/2006/extended-properties" xmlns:vt="http://schemas.openxmlformats.org/officeDocument/2006/docPropsVTypes">
  <Template>Integral</Template>
  <TotalTime>5599</TotalTime>
  <Words>2268</Words>
  <Application>Microsoft Office PowerPoint</Application>
  <PresentationFormat>Widescreen</PresentationFormat>
  <Paragraphs>253</Paragraphs>
  <Slides>42</Slides>
  <Notes>42</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Calibri</vt:lpstr>
      <vt:lpstr>Times New Roman</vt:lpstr>
      <vt:lpstr>Tw Cen MT</vt:lpstr>
      <vt:lpstr>Tw Cen MT Condensed</vt:lpstr>
      <vt:lpstr>Wingdings 3</vt:lpstr>
      <vt:lpstr>Integral</vt:lpstr>
      <vt:lpstr>Jean monnet module  – Doha courses on European union law – Spring 2021 Dr. Ioannis Konstantinidis</vt:lpstr>
      <vt:lpstr>Course 1: The European Union: Legal History and Institutions – Week 5</vt:lpstr>
      <vt:lpstr>Week 5</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Next Week: Other EU Institutions – Accountability and Transparency </vt:lpstr>
      <vt:lpstr>Questions?</vt:lpstr>
    </vt:vector>
  </TitlesOfParts>
  <Company>Qatar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تحريك الرقابة أمام المحكمة الدستورية عن طريق الدفع من الأفراد</dc:title>
  <dc:creator>Fatma Mansour M A Almesleh</dc:creator>
  <cp:lastModifiedBy>Ioannis Konstantinidis</cp:lastModifiedBy>
  <cp:revision>194</cp:revision>
  <dcterms:created xsi:type="dcterms:W3CDTF">2015-10-18T15:36:54Z</dcterms:created>
  <dcterms:modified xsi:type="dcterms:W3CDTF">2021-03-25T12:39:51Z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9ec80485-79ea-466e-9661-bc5c76062236</vt:lpwstr>
  </property>
</Properties>
</file>