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2" r:id="rId10"/>
    <p:sldId id="270" r:id="rId11"/>
    <p:sldId id="271" r:id="rId12"/>
    <p:sldId id="263" r:id="rId13"/>
    <p:sldId id="264" r:id="rId14"/>
    <p:sldId id="272" r:id="rId15"/>
    <p:sldId id="265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82" autoAdjust="0"/>
  </p:normalViewPr>
  <p:slideViewPr>
    <p:cSldViewPr showGuides="1">
      <p:cViewPr>
        <p:scale>
          <a:sx n="66" d="100"/>
          <a:sy n="66" d="100"/>
        </p:scale>
        <p:origin x="1494" y="62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1/25/2021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1/25/2021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brown@qu.edu.q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813" y="1548743"/>
            <a:ext cx="7466012" cy="2566057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Doha </a:t>
            </a:r>
            <a:r>
              <a:rPr lang="en-GB" sz="4800" dirty="0"/>
              <a:t>Courses on European Union </a:t>
            </a:r>
            <a:r>
              <a:rPr lang="en-GB" sz="4800" dirty="0" smtClean="0"/>
              <a:t>Law: </a:t>
            </a:r>
            <a:r>
              <a:rPr lang="en-US" sz="4800" dirty="0" smtClean="0"/>
              <a:t>Information Session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9346" y="5469566"/>
            <a:ext cx="7008574" cy="118523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Jean Monnet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and </a:t>
            </a:r>
          </a:p>
          <a:p>
            <a:pPr algn="ctr"/>
            <a:r>
              <a:rPr lang="en-US" sz="2400" b="1" dirty="0" smtClean="0"/>
              <a:t>Centre </a:t>
            </a:r>
            <a:r>
              <a:rPr lang="en-US" sz="2400" b="1" dirty="0"/>
              <a:t>for Law and Development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0"/>
            <a:ext cx="4343400" cy="938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2812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93" y="4799747"/>
            <a:ext cx="2718679" cy="669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6" y="0"/>
            <a:ext cx="4097199" cy="9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b="1" dirty="0" smtClean="0"/>
              <a:t>Course 2</a:t>
            </a:r>
            <a:r>
              <a:rPr lang="en-US" sz="3300" b="1" dirty="0"/>
              <a:t>:</a:t>
            </a:r>
            <a:r>
              <a:rPr lang="en-US" sz="3300" dirty="0"/>
              <a:t> September 5-October 21, </a:t>
            </a:r>
            <a:r>
              <a:rPr lang="en-US" sz="3300" dirty="0" smtClean="0"/>
              <a:t>2021 </a:t>
            </a:r>
            <a:r>
              <a:rPr lang="en-US" sz="3300" dirty="0"/>
              <a:t>(22 hours, 7 weeks) </a:t>
            </a:r>
            <a:endParaRPr lang="en-US" sz="3300" dirty="0" smtClean="0"/>
          </a:p>
          <a:p>
            <a:pPr marL="0" indent="0">
              <a:buNone/>
            </a:pPr>
            <a:endParaRPr lang="en-US" sz="3000" dirty="0" smtClean="0"/>
          </a:p>
          <a:p>
            <a:pPr lvl="1"/>
            <a:r>
              <a:rPr lang="en-US" sz="2600" b="1" dirty="0"/>
              <a:t>Module 1: </a:t>
            </a:r>
            <a:r>
              <a:rPr lang="en-US" sz="2600" b="1" dirty="0"/>
              <a:t>The Evolution of the European Union Law in the Field of Environmental Protection </a:t>
            </a:r>
            <a:r>
              <a:rPr lang="en-US" sz="2600" b="1" dirty="0" smtClean="0"/>
              <a:t>(</a:t>
            </a:r>
            <a:r>
              <a:rPr lang="en-US" sz="2600" b="1" dirty="0"/>
              <a:t>9 hours, 3 </a:t>
            </a:r>
            <a:r>
              <a:rPr lang="en-US" sz="2600" b="1" dirty="0" smtClean="0"/>
              <a:t>weeks)</a:t>
            </a:r>
            <a:endParaRPr lang="en-US" sz="2600" b="1" dirty="0"/>
          </a:p>
          <a:p>
            <a:pPr marL="426645" lvl="1" indent="0">
              <a:buNone/>
            </a:pPr>
            <a:r>
              <a:rPr lang="en-US" sz="2200" dirty="0"/>
              <a:t>September 5-23, 2021 </a:t>
            </a:r>
            <a:r>
              <a:rPr lang="en-US" sz="2200" dirty="0" smtClean="0"/>
              <a:t>(Sunday</a:t>
            </a:r>
            <a:r>
              <a:rPr lang="en-US" sz="2200" dirty="0"/>
              <a:t>, Tuesday, Thursday; 4-5pm</a:t>
            </a:r>
            <a:r>
              <a:rPr lang="en-US" sz="2200" dirty="0" smtClean="0"/>
              <a:t>)</a:t>
            </a:r>
          </a:p>
          <a:p>
            <a:pPr marL="426645" lvl="1" indent="0">
              <a:buNone/>
            </a:pPr>
            <a:endParaRPr lang="en-US" sz="2200" dirty="0" smtClean="0"/>
          </a:p>
          <a:p>
            <a:pPr lvl="1"/>
            <a:r>
              <a:rPr lang="en-US" sz="2600" b="1" dirty="0"/>
              <a:t>Module 2: </a:t>
            </a:r>
            <a:r>
              <a:rPr lang="en-US" sz="2600" b="1" dirty="0"/>
              <a:t>The Evolution of the European Union Law in the Field of Human Rights (</a:t>
            </a:r>
            <a:r>
              <a:rPr lang="en-US" sz="2600" b="1" dirty="0"/>
              <a:t>9 hours, 3 weeks)</a:t>
            </a:r>
            <a:endParaRPr lang="en-US" sz="2600" dirty="0"/>
          </a:p>
          <a:p>
            <a:pPr marL="426645" lvl="1" indent="0">
              <a:buNone/>
            </a:pPr>
            <a:r>
              <a:rPr lang="en-US" sz="2600" dirty="0"/>
              <a:t>September 26-October 14, </a:t>
            </a:r>
            <a:r>
              <a:rPr lang="en-US" sz="2600" dirty="0" smtClean="0"/>
              <a:t>2021</a:t>
            </a:r>
            <a:r>
              <a:rPr lang="en-US" sz="2200" dirty="0" smtClean="0"/>
              <a:t> (Sunday</a:t>
            </a:r>
            <a:r>
              <a:rPr lang="en-US" sz="2200" dirty="0"/>
              <a:t>, Tuesday, Thursday; 4-5pm</a:t>
            </a:r>
            <a:r>
              <a:rPr lang="en-US" sz="2200" dirty="0" smtClean="0"/>
              <a:t>)</a:t>
            </a:r>
          </a:p>
          <a:p>
            <a:pPr marL="426645" lvl="1" indent="0">
              <a:buNone/>
            </a:pPr>
            <a:endParaRPr lang="en-US" sz="2200" dirty="0" smtClean="0"/>
          </a:p>
          <a:p>
            <a:pPr lvl="1"/>
            <a:r>
              <a:rPr lang="en-US" sz="2600" b="1" dirty="0"/>
              <a:t>Module 3: Policy Brief Writing (4 hours, 1 week)	</a:t>
            </a:r>
            <a:r>
              <a:rPr lang="en-US" sz="2600" dirty="0"/>
              <a:t>		</a:t>
            </a:r>
          </a:p>
          <a:p>
            <a:pPr marL="426645" lvl="1" indent="0">
              <a:buNone/>
            </a:pPr>
            <a:r>
              <a:rPr lang="en-US" sz="2200" dirty="0"/>
              <a:t>October 17-21, </a:t>
            </a:r>
            <a:r>
              <a:rPr lang="en-US" sz="2200" dirty="0" smtClean="0"/>
              <a:t>2021 (Tuesday </a:t>
            </a:r>
            <a:r>
              <a:rPr lang="en-US" sz="2200" dirty="0"/>
              <a:t>&amp; Thursday; 4-6pm)</a:t>
            </a:r>
          </a:p>
          <a:p>
            <a:pPr marL="426645" lvl="1" indent="0">
              <a:buNone/>
            </a:pPr>
            <a:endParaRPr lang="en-US" sz="18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Course 3</a:t>
            </a:r>
            <a:r>
              <a:rPr lang="en-US" sz="2800" dirty="0"/>
              <a:t>: November 7-11, 2021 </a:t>
            </a:r>
            <a:r>
              <a:rPr lang="en-US" sz="2800" dirty="0" smtClean="0"/>
              <a:t>(</a:t>
            </a:r>
            <a:r>
              <a:rPr lang="en-US" sz="2800" dirty="0"/>
              <a:t>4 hours, 1 week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3000" dirty="0" smtClean="0"/>
          </a:p>
          <a:p>
            <a:pPr lvl="1"/>
            <a:r>
              <a:rPr lang="en-US" b="1" dirty="0"/>
              <a:t>Module 1: </a:t>
            </a:r>
            <a:r>
              <a:rPr lang="en-US" b="1" dirty="0"/>
              <a:t>Conducting Research on European Union Law  </a:t>
            </a:r>
            <a:r>
              <a:rPr lang="en-US" b="1" dirty="0" smtClean="0"/>
              <a:t>(</a:t>
            </a:r>
            <a:r>
              <a:rPr lang="en-US" b="1" dirty="0"/>
              <a:t>4</a:t>
            </a:r>
            <a:r>
              <a:rPr lang="en-US" b="1" dirty="0" smtClean="0"/>
              <a:t> </a:t>
            </a:r>
            <a:r>
              <a:rPr lang="en-US" b="1" dirty="0"/>
              <a:t>hours, </a:t>
            </a:r>
            <a:r>
              <a:rPr lang="en-US" b="1" dirty="0"/>
              <a:t>1</a:t>
            </a:r>
            <a:r>
              <a:rPr lang="en-US" b="1" dirty="0" smtClean="0"/>
              <a:t> week)</a:t>
            </a:r>
            <a:endParaRPr lang="en-US" b="1" dirty="0"/>
          </a:p>
          <a:p>
            <a:pPr marL="426645" lvl="1" indent="0">
              <a:buNone/>
            </a:pPr>
            <a:r>
              <a:rPr lang="en-US" sz="1800" dirty="0"/>
              <a:t>November 7-11, 2021 (Tuesday &amp; Thursday; 4-6pm)</a:t>
            </a:r>
            <a:endParaRPr lang="en-US" sz="1800" dirty="0" smtClean="0"/>
          </a:p>
          <a:p>
            <a:pPr marL="426645" lvl="1" indent="0">
              <a:buNone/>
            </a:pPr>
            <a:endParaRPr lang="en-US" sz="18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take the courses?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Course 1:</a:t>
            </a:r>
          </a:p>
          <a:p>
            <a:pPr marL="0" indent="0">
              <a:buNone/>
            </a:pPr>
            <a:r>
              <a:rPr lang="en-US" dirty="0" smtClean="0"/>
              <a:t>Open </a:t>
            </a:r>
            <a:r>
              <a:rPr lang="en-US" dirty="0"/>
              <a:t>to (1) all QU law students who have completed 30 credit hours, and (2) upon approval, QU non-law undergraduate students who have completed 30 credit hours. </a:t>
            </a:r>
            <a:endParaRPr lang="en-US" dirty="0" smtClean="0"/>
          </a:p>
          <a:p>
            <a:r>
              <a:rPr lang="en-US" b="1" dirty="0" smtClean="0"/>
              <a:t>Course 2:</a:t>
            </a:r>
          </a:p>
          <a:p>
            <a:pPr marL="0" indent="0">
              <a:buNone/>
            </a:pPr>
            <a:r>
              <a:rPr lang="en-US" dirty="0"/>
              <a:t>Open to (1) students who received the certificate on Course 1 on The European Union: Legal History and Institutions, (2) QU LL.M. students, and (3) upon approval, professionals and experts with an interest on the topic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Course 3: </a:t>
            </a:r>
          </a:p>
          <a:p>
            <a:pPr marL="0" indent="0">
              <a:buNone/>
            </a:pPr>
            <a:r>
              <a:rPr lang="en-US" dirty="0" smtClean="0"/>
              <a:t>Open </a:t>
            </a:r>
            <a:r>
              <a:rPr lang="en-US" dirty="0"/>
              <a:t>to QU LL.M. and Ph.D. in Law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a unique opportunity to learn about EU laws and institutions.</a:t>
            </a:r>
          </a:p>
          <a:p>
            <a:r>
              <a:rPr lang="en-US" dirty="0" smtClean="0"/>
              <a:t>You will receive a Certificate of Attendance or a Certificate of Completion</a:t>
            </a:r>
            <a:endParaRPr lang="en-US" dirty="0"/>
          </a:p>
          <a:p>
            <a:r>
              <a:rPr lang="en-US" dirty="0" smtClean="0"/>
              <a:t>The Best EU Policy Briefs will be featured in the CLD website</a:t>
            </a:r>
          </a:p>
          <a:p>
            <a:r>
              <a:rPr lang="en-US" dirty="0" smtClean="0"/>
              <a:t>Completing Course 1 will make you eligible for Course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729" y="437243"/>
            <a:ext cx="10157354" cy="1397000"/>
          </a:xfrm>
        </p:spPr>
        <p:txBody>
          <a:bodyPr/>
          <a:lstStyle/>
          <a:p>
            <a:r>
              <a:rPr lang="en-US" dirty="0"/>
              <a:t>How much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8400" b="1" dirty="0" smtClean="0"/>
              <a:t>FREE*</a:t>
            </a:r>
            <a:r>
              <a:rPr lang="en-US" sz="4800" b="1" dirty="0" smtClean="0"/>
              <a:t> 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dirty="0" smtClean="0"/>
              <a:t>*But space is limited</a:t>
            </a:r>
            <a:r>
              <a:rPr lang="en-US" sz="4800" dirty="0"/>
              <a:t>. The CLD reserves the right to grant or deny admission, and subject to a student meeting the </a:t>
            </a:r>
            <a:r>
              <a:rPr lang="en-US" sz="4800" dirty="0" smtClean="0"/>
              <a:t>requirements.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184400"/>
            <a:ext cx="10157354" cy="467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Questions</a:t>
            </a:r>
            <a:r>
              <a:rPr lang="en-US" sz="8000" dirty="0" smtClean="0"/>
              <a:t>?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3600" dirty="0"/>
              <a:t>Just email us to express your sincere interest, and how many credit hours you have completed:</a:t>
            </a:r>
            <a:r>
              <a:rPr lang="en-US" dirty="0"/>
              <a:t> </a:t>
            </a:r>
            <a:r>
              <a:rPr lang="en-US" b="1" u="sng" dirty="0">
                <a:hlinkClick r:id="rId2"/>
              </a:rPr>
              <a:t>legaltraining@qu.edu.qa</a:t>
            </a:r>
            <a:r>
              <a:rPr lang="en-US" dirty="0"/>
              <a:t> </a:t>
            </a:r>
            <a:r>
              <a:rPr lang="en-US" sz="9600" dirty="0"/>
              <a:t/>
            </a:r>
            <a:br>
              <a:rPr lang="en-US" sz="9600" dirty="0"/>
            </a:b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Welcome </a:t>
            </a:r>
            <a:r>
              <a:rPr lang="en-US" dirty="0" smtClean="0"/>
              <a:t>to the Doha Courses on EU Law</a:t>
            </a:r>
            <a:endParaRPr lang="en-US" dirty="0"/>
          </a:p>
          <a:p>
            <a:r>
              <a:rPr lang="en-US" dirty="0" smtClean="0"/>
              <a:t>Agenda</a:t>
            </a:r>
            <a:endParaRPr lang="en-US" dirty="0"/>
          </a:p>
          <a:p>
            <a:pPr lvl="1"/>
            <a:r>
              <a:rPr lang="en-US" dirty="0" smtClean="0"/>
              <a:t>Brief Introductions</a:t>
            </a:r>
            <a:endParaRPr lang="en-US" dirty="0"/>
          </a:p>
          <a:p>
            <a:pPr lvl="1"/>
            <a:r>
              <a:rPr lang="en-US" dirty="0" smtClean="0"/>
              <a:t>What is a Jean Monnet Module?</a:t>
            </a:r>
            <a:endParaRPr lang="en-US" dirty="0"/>
          </a:p>
          <a:p>
            <a:pPr lvl="1"/>
            <a:r>
              <a:rPr lang="en-US" dirty="0" smtClean="0"/>
              <a:t>What courses will be offered?</a:t>
            </a:r>
          </a:p>
          <a:p>
            <a:pPr lvl="1"/>
            <a:r>
              <a:rPr lang="en-US" dirty="0" smtClean="0"/>
              <a:t>What is the schedule?</a:t>
            </a:r>
          </a:p>
          <a:p>
            <a:pPr lvl="1"/>
            <a:r>
              <a:rPr lang="en-US" dirty="0" smtClean="0"/>
              <a:t>Who can take the courses?</a:t>
            </a:r>
          </a:p>
          <a:p>
            <a:pPr lvl="1"/>
            <a:r>
              <a:rPr lang="en-US" dirty="0"/>
              <a:t>What are the benefits?</a:t>
            </a:r>
          </a:p>
          <a:p>
            <a:pPr lvl="1"/>
            <a:r>
              <a:rPr lang="en-US" dirty="0" smtClean="0"/>
              <a:t>How much is it?</a:t>
            </a:r>
          </a:p>
          <a:p>
            <a:pPr lvl="1"/>
            <a:r>
              <a:rPr lang="en-US" dirty="0" smtClean="0"/>
              <a:t>Open Q&amp;A from Students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08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following professors will teach the Doha Courses on EU Law:</a:t>
            </a:r>
          </a:p>
          <a:p>
            <a:pPr marL="0" indent="0">
              <a:buNone/>
            </a:pPr>
            <a:r>
              <a:rPr lang="en-GB" b="1" dirty="0"/>
              <a:t>Dr Jon </a:t>
            </a:r>
            <a:r>
              <a:rPr lang="en-GB" b="1" dirty="0" smtClean="0"/>
              <a:t>Truby: </a:t>
            </a:r>
            <a:r>
              <a:rPr lang="en-GB" dirty="0" smtClean="0"/>
              <a:t>CLD Director, Academic </a:t>
            </a:r>
            <a:r>
              <a:rPr lang="en-GB" dirty="0"/>
              <a:t>Coordinator of the Jean Monnet </a:t>
            </a:r>
            <a:r>
              <a:rPr lang="en-GB" dirty="0" smtClean="0"/>
              <a:t>Module, </a:t>
            </a:r>
            <a:r>
              <a:rPr lang="en-GB" dirty="0"/>
              <a:t>and convenor of the environmental law </a:t>
            </a:r>
            <a:r>
              <a:rPr lang="en-GB" dirty="0" smtClean="0"/>
              <a:t>module</a:t>
            </a:r>
            <a:r>
              <a:rPr lang="en-GB" dirty="0"/>
              <a:t>,  “The Evolution of the European Union Law in the Field of Environmental Protection and Human Rights” </a:t>
            </a:r>
            <a:endParaRPr lang="en-GB" dirty="0" smtClean="0"/>
          </a:p>
          <a:p>
            <a:pPr marL="0" indent="0">
              <a:buNone/>
            </a:pPr>
            <a:r>
              <a:rPr lang="en-GB" b="1" dirty="0"/>
              <a:t>Dr Ioannis Konstantinidis: </a:t>
            </a:r>
            <a:r>
              <a:rPr lang="en-GB" dirty="0" smtClean="0"/>
              <a:t>Convenor </a:t>
            </a:r>
            <a:r>
              <a:rPr lang="en-GB" dirty="0"/>
              <a:t>of the institutional </a:t>
            </a:r>
            <a:r>
              <a:rPr lang="en-GB" dirty="0" smtClean="0"/>
              <a:t>module, </a:t>
            </a:r>
            <a:r>
              <a:rPr lang="en-GB" dirty="0"/>
              <a:t>“The European Union: Legal History and </a:t>
            </a:r>
            <a:r>
              <a:rPr lang="en-GB" dirty="0" smtClean="0"/>
              <a:t>Institutions”, and </a:t>
            </a:r>
            <a:r>
              <a:rPr lang="en-GB" dirty="0"/>
              <a:t>of the human rights </a:t>
            </a:r>
            <a:r>
              <a:rPr lang="en-GB" dirty="0" smtClean="0"/>
              <a:t>module, </a:t>
            </a:r>
            <a:r>
              <a:rPr lang="en-GB" dirty="0"/>
              <a:t>“The Evolution of the European Union Law in the Field of Environmental Protection and Human Rights”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Dr. Francis Botchway: </a:t>
            </a:r>
            <a:r>
              <a:rPr lang="en-GB" dirty="0"/>
              <a:t>Convenor of the module on “The European Union: Legal History and Institutions”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Professor </a:t>
            </a:r>
            <a:r>
              <a:rPr lang="en-GB" b="1" dirty="0"/>
              <a:t>Benedict Chigara:</a:t>
            </a:r>
            <a:r>
              <a:rPr lang="en-GB" dirty="0"/>
              <a:t> </a:t>
            </a:r>
            <a:r>
              <a:rPr lang="en-GB" dirty="0" smtClean="0"/>
              <a:t>Convenor </a:t>
            </a:r>
            <a:r>
              <a:rPr lang="en-GB" dirty="0"/>
              <a:t>of the </a:t>
            </a:r>
            <a:r>
              <a:rPr lang="en-GB" dirty="0"/>
              <a:t>m</a:t>
            </a:r>
            <a:r>
              <a:rPr lang="en-GB" dirty="0" smtClean="0"/>
              <a:t>odule on </a:t>
            </a:r>
            <a:r>
              <a:rPr lang="en-GB" dirty="0"/>
              <a:t>“The European Union: Legal History and Institutions”, </a:t>
            </a:r>
            <a:r>
              <a:rPr lang="en-GB" dirty="0" smtClean="0"/>
              <a:t>and the </a:t>
            </a:r>
            <a:r>
              <a:rPr lang="en-GB" dirty="0"/>
              <a:t>Research Seminar, “Conducting Research on European Union Law”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Dr </a:t>
            </a:r>
            <a:r>
              <a:rPr lang="en-GB" b="1" dirty="0"/>
              <a:t>Rafael Brown:</a:t>
            </a:r>
            <a:r>
              <a:rPr lang="en-GB" dirty="0"/>
              <a:t> </a:t>
            </a:r>
            <a:r>
              <a:rPr lang="en-GB" dirty="0" smtClean="0"/>
              <a:t>Convenor </a:t>
            </a:r>
            <a:r>
              <a:rPr lang="en-GB" dirty="0"/>
              <a:t>of the part of the first and second courses of the Module, focusing on how to draft a policy brief on European Union law </a:t>
            </a:r>
            <a:r>
              <a:rPr lang="en-GB" dirty="0" smtClean="0"/>
              <a:t>issues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Jean Monnet Module?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 course </a:t>
            </a:r>
            <a:r>
              <a:rPr lang="en-US" dirty="0"/>
              <a:t>in the field of European Union studies at a higher education </a:t>
            </a:r>
            <a:r>
              <a:rPr lang="en-US" dirty="0" smtClean="0"/>
              <a:t>institution</a:t>
            </a:r>
          </a:p>
          <a:p>
            <a:r>
              <a:rPr lang="en-US" dirty="0" smtClean="0"/>
              <a:t>The Jean Monnet Module is a grant funded with the support of the Erasmus+ program of the European Union</a:t>
            </a:r>
          </a:p>
          <a:p>
            <a:r>
              <a:rPr lang="en-US" dirty="0" smtClean="0"/>
              <a:t>The </a:t>
            </a:r>
            <a:r>
              <a:rPr lang="en-US" dirty="0"/>
              <a:t>QU College of Law and the Centre for Law and Development (CLD) </a:t>
            </a:r>
            <a:r>
              <a:rPr lang="en-US" dirty="0" smtClean="0"/>
              <a:t>proposed a Jean Monnet Module grant in 2020 for the “Doha Courses on European Union Law”</a:t>
            </a:r>
          </a:p>
          <a:p>
            <a:r>
              <a:rPr lang="en-US" dirty="0" smtClean="0"/>
              <a:t>The </a:t>
            </a:r>
            <a:r>
              <a:rPr lang="en-US" dirty="0"/>
              <a:t>Doha Courses on European Union Law </a:t>
            </a:r>
            <a:r>
              <a:rPr lang="en-US" dirty="0" smtClean="0"/>
              <a:t>won the Jean </a:t>
            </a:r>
            <a:r>
              <a:rPr lang="en-US" dirty="0"/>
              <a:t>Monnet Module </a:t>
            </a:r>
            <a:r>
              <a:rPr lang="en-US" dirty="0" smtClean="0"/>
              <a:t>grant, the first one </a:t>
            </a:r>
            <a:r>
              <a:rPr lang="en-US" dirty="0" smtClean="0"/>
              <a:t>awarded in the region</a:t>
            </a:r>
          </a:p>
          <a:p>
            <a:r>
              <a:rPr lang="en-GB" dirty="0" smtClean="0"/>
              <a:t>The Jean </a:t>
            </a:r>
            <a:r>
              <a:rPr lang="en-GB" dirty="0"/>
              <a:t>Monnet </a:t>
            </a:r>
            <a:r>
              <a:rPr lang="en-GB" dirty="0" smtClean="0"/>
              <a:t>Module, </a:t>
            </a:r>
            <a:r>
              <a:rPr lang="en-US" dirty="0" smtClean="0"/>
              <a:t>Doha </a:t>
            </a:r>
            <a:r>
              <a:rPr lang="en-US" dirty="0"/>
              <a:t>Courses on European Union Law</a:t>
            </a:r>
            <a:r>
              <a:rPr lang="en-GB" dirty="0" smtClean="0"/>
              <a:t> aims </a:t>
            </a:r>
            <a:r>
              <a:rPr lang="en-GB" dirty="0"/>
              <a:t>to promote European legal studies in the State of Qatar and in the region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courses will be offered?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The Doha Courses on European Union Law will offer 3 courses per year</a:t>
            </a:r>
          </a:p>
          <a:p>
            <a:pPr lvl="1"/>
            <a:r>
              <a:rPr lang="en-US" sz="2400" dirty="0" smtClean="0"/>
              <a:t>Course 1 and 2 consist of 3 modules each</a:t>
            </a:r>
          </a:p>
          <a:p>
            <a:pPr lvl="1"/>
            <a:r>
              <a:rPr lang="en-US" sz="2400" dirty="0" smtClean="0"/>
              <a:t>Course 3 consists of 1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645886"/>
            <a:ext cx="10157354" cy="1397000"/>
          </a:xfrm>
        </p:spPr>
        <p:txBody>
          <a:bodyPr/>
          <a:lstStyle/>
          <a:p>
            <a:r>
              <a:rPr lang="en-US" dirty="0"/>
              <a:t>Course 1: The European Union: Legal History and Institutions (3 Modules)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209800"/>
            <a:ext cx="10157354" cy="4470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Module 1: Legal </a:t>
            </a:r>
            <a:r>
              <a:rPr lang="en-US" b="1" dirty="0"/>
              <a:t>History of the European </a:t>
            </a:r>
            <a:r>
              <a:rPr lang="en-US" b="1" dirty="0" smtClean="0"/>
              <a:t>Union (9 hours/3 weeks) (Dr. Botchway)</a:t>
            </a:r>
          </a:p>
          <a:p>
            <a:pPr marL="0" indent="0">
              <a:buNone/>
            </a:pPr>
            <a:r>
              <a:rPr lang="en-US" dirty="0"/>
              <a:t>The course introduces students to the history of the European Union and its most important </a:t>
            </a:r>
            <a:r>
              <a:rPr lang="en-US" dirty="0" smtClean="0"/>
              <a:t>treaties.</a:t>
            </a:r>
            <a:endParaRPr lang="en-US" b="1" dirty="0" smtClean="0"/>
          </a:p>
          <a:p>
            <a:r>
              <a:rPr lang="en-US" b="1" dirty="0" smtClean="0"/>
              <a:t>Module 2: European Institutions </a:t>
            </a:r>
            <a:r>
              <a:rPr lang="en-US" b="1" dirty="0"/>
              <a:t>(9 hours/3 weeks)</a:t>
            </a:r>
            <a:r>
              <a:rPr lang="en-US" b="1" dirty="0" smtClean="0"/>
              <a:t> (Dr. </a:t>
            </a:r>
            <a:r>
              <a:rPr lang="en-GB" b="1" dirty="0" smtClean="0"/>
              <a:t>Konstantinidis)</a:t>
            </a:r>
          </a:p>
          <a:p>
            <a:pPr marL="0" indent="0">
              <a:buNone/>
            </a:pPr>
            <a:r>
              <a:rPr lang="en-US" dirty="0"/>
              <a:t>The course will focus on the European Union’s most important institutions and bodies, which help the European Union with its functions. </a:t>
            </a:r>
            <a:endParaRPr lang="en-US" b="1" dirty="0" smtClean="0"/>
          </a:p>
          <a:p>
            <a:r>
              <a:rPr lang="en-US" b="1" dirty="0" smtClean="0"/>
              <a:t>Module 3: Policy </a:t>
            </a:r>
            <a:r>
              <a:rPr lang="en-US" b="1" dirty="0"/>
              <a:t>Brief </a:t>
            </a:r>
            <a:r>
              <a:rPr lang="en-US" b="1" dirty="0" smtClean="0"/>
              <a:t>Writing (4 hours/1 week)</a:t>
            </a:r>
            <a:r>
              <a:rPr lang="en-US" dirty="0" smtClean="0"/>
              <a:t> </a:t>
            </a:r>
            <a:r>
              <a:rPr lang="en-US" b="1" dirty="0" smtClean="0"/>
              <a:t>(Dr. Brown)</a:t>
            </a:r>
          </a:p>
          <a:p>
            <a:pPr marL="0" indent="0">
              <a:buNone/>
            </a:pPr>
            <a:r>
              <a:rPr lang="en-US" dirty="0"/>
              <a:t>The seminar will focus on writing policy briefs with a particular focus on European Union law issues.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10157354" cy="1397000"/>
          </a:xfrm>
        </p:spPr>
        <p:txBody>
          <a:bodyPr>
            <a:noAutofit/>
          </a:bodyPr>
          <a:lstStyle/>
          <a:p>
            <a:r>
              <a:rPr lang="en-US" sz="3600" dirty="0"/>
              <a:t>Course 2: The Evolution of the European Union Law in the Field of Environmental Protection and Human Rights (3 Modules)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311400"/>
            <a:ext cx="10285651" cy="4622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Module 1: The </a:t>
            </a:r>
            <a:r>
              <a:rPr lang="en-US" b="1" dirty="0"/>
              <a:t>Evolution of the European Union Law in the Field of Environmental Protection (9 hours, 3 weeks</a:t>
            </a:r>
            <a:r>
              <a:rPr lang="en-US" b="1" dirty="0" smtClean="0"/>
              <a:t>) (Dr. Truby)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course will introduce students to European environmental law</a:t>
            </a:r>
            <a:endParaRPr lang="en-US" b="1" dirty="0" smtClean="0"/>
          </a:p>
          <a:p>
            <a:r>
              <a:rPr lang="en-US" b="1" dirty="0" smtClean="0"/>
              <a:t>Module 2: The </a:t>
            </a:r>
            <a:r>
              <a:rPr lang="en-US" b="1" dirty="0"/>
              <a:t>Evolution of the European Union Law in the Field of Human Rights </a:t>
            </a:r>
            <a:r>
              <a:rPr lang="en-US" b="1" dirty="0"/>
              <a:t>(9 hours/3 weeks) (Dr. </a:t>
            </a:r>
            <a:r>
              <a:rPr lang="en-GB" b="1" dirty="0"/>
              <a:t>Konstantinidis)</a:t>
            </a:r>
          </a:p>
          <a:p>
            <a:pPr marL="0" indent="0">
              <a:buNone/>
            </a:pPr>
            <a:r>
              <a:rPr lang="en-US" dirty="0"/>
              <a:t>The course will introduce students to European Union law focusing on the promotion and protection of human rights. </a:t>
            </a:r>
            <a:endParaRPr lang="en-US" b="1" dirty="0" smtClean="0"/>
          </a:p>
          <a:p>
            <a:r>
              <a:rPr lang="en-US" b="1" dirty="0"/>
              <a:t>Module 3: Policy Brief Writing (4 hours/1 week)</a:t>
            </a:r>
            <a:r>
              <a:rPr lang="en-US" dirty="0"/>
              <a:t> </a:t>
            </a:r>
            <a:r>
              <a:rPr lang="en-US" b="1" dirty="0"/>
              <a:t>(Dr. Brown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/>
              <a:t>The seminar will focus on writing policy briefs with a particular focus on European Union law issues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Course 3: Research Seminar (1 Module)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Conducting Research on European Union Law (4 </a:t>
            </a:r>
            <a:r>
              <a:rPr lang="en-US" b="1" dirty="0"/>
              <a:t>hours, 1 week</a:t>
            </a:r>
            <a:r>
              <a:rPr lang="en-US" b="1" dirty="0" smtClean="0"/>
              <a:t>) (Prof. Chigara)</a:t>
            </a:r>
          </a:p>
          <a:p>
            <a:pPr marL="0" indent="0">
              <a:buNone/>
            </a:pPr>
            <a:r>
              <a:rPr lang="en-US" dirty="0"/>
              <a:t>This research seminar will focus on researching European Union law through its documentation, literature, and other resources.</a:t>
            </a:r>
            <a:endParaRPr lang="en-US" b="1" dirty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b="1" dirty="0" smtClean="0"/>
              <a:t>Course 1</a:t>
            </a:r>
            <a:r>
              <a:rPr lang="en-US" sz="3000" dirty="0" smtClean="0"/>
              <a:t>: February </a:t>
            </a:r>
            <a:r>
              <a:rPr lang="en-US" sz="3000" dirty="0"/>
              <a:t>14-April 8, 2021 (22 hours, 7 weeks) </a:t>
            </a:r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/>
              <a:t>Module 1: Legal History of the European Union</a:t>
            </a:r>
            <a:r>
              <a:rPr lang="en-US" dirty="0"/>
              <a:t> </a:t>
            </a:r>
            <a:r>
              <a:rPr lang="en-US" b="1" dirty="0"/>
              <a:t>(9 hours, 3 </a:t>
            </a:r>
            <a:r>
              <a:rPr lang="en-US" b="1" dirty="0" smtClean="0"/>
              <a:t>weeks)</a:t>
            </a:r>
            <a:endParaRPr lang="en-US" b="1" dirty="0"/>
          </a:p>
          <a:p>
            <a:pPr marL="426645" lvl="1" indent="0">
              <a:buNone/>
            </a:pPr>
            <a:r>
              <a:rPr lang="en-US" sz="1800" dirty="0" smtClean="0"/>
              <a:t>February </a:t>
            </a:r>
            <a:r>
              <a:rPr lang="en-US" sz="1800" dirty="0"/>
              <a:t>14-March 4, 2021 </a:t>
            </a:r>
            <a:r>
              <a:rPr lang="en-US" sz="1800" dirty="0" smtClean="0"/>
              <a:t>(Sunday</a:t>
            </a:r>
            <a:r>
              <a:rPr lang="en-US" sz="1800" dirty="0"/>
              <a:t>, Tuesday, Thursday; 4-5pm</a:t>
            </a:r>
            <a:r>
              <a:rPr lang="en-US" sz="1800" dirty="0" smtClean="0"/>
              <a:t>)</a:t>
            </a:r>
          </a:p>
          <a:p>
            <a:pPr marL="426645" lvl="1" indent="0">
              <a:buNone/>
            </a:pPr>
            <a:endParaRPr lang="en-US" sz="1800" dirty="0" smtClean="0"/>
          </a:p>
          <a:p>
            <a:pPr lvl="1"/>
            <a:r>
              <a:rPr lang="en-US" b="1" dirty="0"/>
              <a:t>Module 2: European Institutions (9 hours, 3 weeks)</a:t>
            </a:r>
            <a:endParaRPr lang="en-US" dirty="0"/>
          </a:p>
          <a:p>
            <a:pPr marL="426645" lvl="1" indent="0">
              <a:buNone/>
            </a:pPr>
            <a:r>
              <a:rPr lang="en-US" sz="1800" dirty="0" smtClean="0"/>
              <a:t>March </a:t>
            </a:r>
            <a:r>
              <a:rPr lang="en-US" sz="1800" dirty="0"/>
              <a:t>7-11 and March 21-April 1, 2021 </a:t>
            </a:r>
            <a:r>
              <a:rPr lang="en-US" sz="1800" dirty="0" smtClean="0"/>
              <a:t>(Sunday</a:t>
            </a:r>
            <a:r>
              <a:rPr lang="en-US" sz="1800" dirty="0"/>
              <a:t>, Tuesday, Thursday; 4-5pm</a:t>
            </a:r>
            <a:r>
              <a:rPr lang="en-US" sz="1800" dirty="0" smtClean="0"/>
              <a:t>)</a:t>
            </a:r>
          </a:p>
          <a:p>
            <a:pPr marL="426645" lvl="1" indent="0">
              <a:buNone/>
            </a:pPr>
            <a:endParaRPr lang="en-US" sz="1800" dirty="0" smtClean="0"/>
          </a:p>
          <a:p>
            <a:pPr lvl="1"/>
            <a:r>
              <a:rPr lang="en-US" b="1" dirty="0"/>
              <a:t>Module 3: Policy Brief Writing (4 hours, 1 week)	</a:t>
            </a:r>
            <a:r>
              <a:rPr lang="en-US" dirty="0"/>
              <a:t>		</a:t>
            </a:r>
          </a:p>
          <a:p>
            <a:pPr marL="426645" lvl="1" indent="0">
              <a:buNone/>
            </a:pPr>
            <a:r>
              <a:rPr lang="en-US" sz="1800" dirty="0" smtClean="0"/>
              <a:t>April </a:t>
            </a:r>
            <a:r>
              <a:rPr lang="en-US" sz="1800" dirty="0"/>
              <a:t>4-8, 2021 (Tuesday &amp; Thursday; 4-6pm)</a:t>
            </a:r>
          </a:p>
          <a:p>
            <a:pPr marL="426645" lvl="1" indent="0">
              <a:buNone/>
            </a:pPr>
            <a:endParaRPr lang="en-US" sz="18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-25400"/>
            <a:ext cx="3292187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42741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2" y="-25400"/>
            <a:ext cx="2718679" cy="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QPT3VHF6MKWP-83287781-39069</_dlc_DocId>
    <_dlc_DocIdUrl xmlns="4595ca7b-3a15-4971-af5f-cadc29c03e04">
      <Url>https://qataruniversity-prd.qu.edu.qa/_layouts/15/DocIdRedir.aspx?ID=QPT3VHF6MKWP-83287781-39069</Url>
      <Description>QPT3VHF6MKWP-83287781-39069</Description>
    </_dlc_DocIdUrl>
  </documentManagement>
</p:properties>
</file>

<file path=customXml/itemProps1.xml><?xml version="1.0" encoding="utf-8"?>
<ds:datastoreItem xmlns:ds="http://schemas.openxmlformats.org/officeDocument/2006/customXml" ds:itemID="{92730294-0D23-4F49-9D10-81233E17B95B}"/>
</file>

<file path=customXml/itemProps2.xml><?xml version="1.0" encoding="utf-8"?>
<ds:datastoreItem xmlns:ds="http://schemas.openxmlformats.org/officeDocument/2006/customXml" ds:itemID="{7B031221-52F2-4EB0-BE5D-FC0A49D68D0A}"/>
</file>

<file path=customXml/itemProps3.xml><?xml version="1.0" encoding="utf-8"?>
<ds:datastoreItem xmlns:ds="http://schemas.openxmlformats.org/officeDocument/2006/customXml" ds:itemID="{965C53E7-426D-499F-B989-6F3FC70EA1C5}"/>
</file>

<file path=customXml/itemProps4.xml><?xml version="1.0" encoding="utf-8"?>
<ds:datastoreItem xmlns:ds="http://schemas.openxmlformats.org/officeDocument/2006/customXml" ds:itemID="{1DE90BA7-F060-488C-B9FA-DB770A5C8F25}"/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81</TotalTime>
  <Words>1209</Words>
  <Application>Microsoft Office PowerPoint</Application>
  <PresentationFormat>Custom</PresentationFormat>
  <Paragraphs>114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Class open house presentation</vt:lpstr>
      <vt:lpstr>Doha Courses on European Union Law: Information Session</vt:lpstr>
      <vt:lpstr>Welcome!</vt:lpstr>
      <vt:lpstr>Brief Introductions</vt:lpstr>
      <vt:lpstr>What is a Jean Monnet Module?</vt:lpstr>
      <vt:lpstr>What courses will be offered?</vt:lpstr>
      <vt:lpstr>Course 1: The European Union: Legal History and Institutions (3 Modules)</vt:lpstr>
      <vt:lpstr>Course 2: The Evolution of the European Union Law in the Field of Environmental Protection and Human Rights (3 Modules)</vt:lpstr>
      <vt:lpstr>Course 3: Research Seminar (1 Module) </vt:lpstr>
      <vt:lpstr>What is the schedule?</vt:lpstr>
      <vt:lpstr>What is the schedule?</vt:lpstr>
      <vt:lpstr>What is the schedule?</vt:lpstr>
      <vt:lpstr>Who can take the courses?</vt:lpstr>
      <vt:lpstr>What are the benefits?</vt:lpstr>
      <vt:lpstr>How much is it?</vt:lpstr>
      <vt:lpstr>  Questions?  Just email us to express your sincere interest, and how many credit hours you have completed: legaltraining@qu.edu.qa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Doha Courses on European Union Law: Information Session</dc:title>
  <dc:creator>Rafael Dean Brown</dc:creator>
  <cp:lastModifiedBy>Rafael Dean Brown</cp:lastModifiedBy>
  <cp:revision>10</cp:revision>
  <dcterms:created xsi:type="dcterms:W3CDTF">2021-01-25T12:17:30Z</dcterms:created>
  <dcterms:modified xsi:type="dcterms:W3CDTF">2021-01-25T13:39:20Z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dlc_DocIdItemGuid">
    <vt:lpwstr>e479f125-dd23-454a-818d-2dcd545371ef</vt:lpwstr>
  </property>
</Properties>
</file>